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7"/>
  </p:notesMasterIdLst>
  <p:handoutMasterIdLst>
    <p:handoutMasterId r:id="rId48"/>
  </p:handoutMasterIdLst>
  <p:sldIdLst>
    <p:sldId id="281" r:id="rId5"/>
    <p:sldId id="3072" r:id="rId6"/>
    <p:sldId id="3073" r:id="rId7"/>
    <p:sldId id="3083" r:id="rId8"/>
    <p:sldId id="3040" r:id="rId9"/>
    <p:sldId id="3041" r:id="rId10"/>
    <p:sldId id="3066" r:id="rId11"/>
    <p:sldId id="3074" r:id="rId12"/>
    <p:sldId id="3042" r:id="rId13"/>
    <p:sldId id="3043" r:id="rId14"/>
    <p:sldId id="3044" r:id="rId15"/>
    <p:sldId id="3045" r:id="rId16"/>
    <p:sldId id="3065" r:id="rId17"/>
    <p:sldId id="3048" r:id="rId18"/>
    <p:sldId id="3051" r:id="rId19"/>
    <p:sldId id="3071" r:id="rId20"/>
    <p:sldId id="3064" r:id="rId21"/>
    <p:sldId id="3052" r:id="rId22"/>
    <p:sldId id="3062" r:id="rId23"/>
    <p:sldId id="3090" r:id="rId24"/>
    <p:sldId id="3087" r:id="rId25"/>
    <p:sldId id="3055" r:id="rId26"/>
    <p:sldId id="3091" r:id="rId27"/>
    <p:sldId id="3058" r:id="rId28"/>
    <p:sldId id="3057" r:id="rId29"/>
    <p:sldId id="3082" r:id="rId30"/>
    <p:sldId id="3059" r:id="rId31"/>
    <p:sldId id="3014" r:id="rId32"/>
    <p:sldId id="260" r:id="rId33"/>
    <p:sldId id="3075" r:id="rId34"/>
    <p:sldId id="3021" r:id="rId35"/>
    <p:sldId id="305" r:id="rId36"/>
    <p:sldId id="295" r:id="rId37"/>
    <p:sldId id="3070" r:id="rId38"/>
    <p:sldId id="308" r:id="rId39"/>
    <p:sldId id="309" r:id="rId40"/>
    <p:sldId id="3067" r:id="rId41"/>
    <p:sldId id="3069" r:id="rId42"/>
    <p:sldId id="3077" r:id="rId43"/>
    <p:sldId id="3078" r:id="rId44"/>
    <p:sldId id="3002" r:id="rId45"/>
    <p:sldId id="308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715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a Jilton" initials="MJ" lastIdx="418" clrIdx="0">
    <p:extLst>
      <p:ext uri="{19B8F6BF-5375-455C-9EA6-DF929625EA0E}">
        <p15:presenceInfo xmlns:p15="http://schemas.microsoft.com/office/powerpoint/2012/main" userId="050118993615e704" providerId="Windows Live"/>
      </p:ext>
    </p:extLst>
  </p:cmAuthor>
  <p:cmAuthor id="2" name="Kamilla Kjorup Boe" initials="KKB" lastIdx="55" clrIdx="1">
    <p:extLst>
      <p:ext uri="{19B8F6BF-5375-455C-9EA6-DF929625EA0E}">
        <p15:presenceInfo xmlns:p15="http://schemas.microsoft.com/office/powerpoint/2012/main" userId="S::kamilla.kjorup@alfalaval.com::ad7de4ba-8ff5-43a3-9528-73dde68ee2d7" providerId="AD"/>
      </p:ext>
    </p:extLst>
  </p:cmAuthor>
  <p:cmAuthor id="3" name="Theresa Ildefonso" initials="TI" lastIdx="137" clrIdx="2"/>
  <p:cmAuthor id="4" name="Sumit Pingle" initials="SP" lastIdx="2" clrIdx="3">
    <p:extLst>
      <p:ext uri="{19B8F6BF-5375-455C-9EA6-DF929625EA0E}">
        <p15:presenceInfo xmlns:p15="http://schemas.microsoft.com/office/powerpoint/2012/main" userId="S::sumit.pingle@alfalaval.com::32403c29-54e2-472a-9ea5-15c166f84151" providerId="AD"/>
      </p:ext>
    </p:extLst>
  </p:cmAuthor>
  <p:cmAuthor id="5" name="Bent Ludvigsen" initials="BL" lastIdx="29" clrIdx="4">
    <p:extLst>
      <p:ext uri="{19B8F6BF-5375-455C-9EA6-DF929625EA0E}">
        <p15:presenceInfo xmlns:p15="http://schemas.microsoft.com/office/powerpoint/2012/main" userId="S::Bent.Ludvigsen@alfalaval.com::042296ee-e04a-4e22-9ebd-ac1a1e66f8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E6205"/>
    <a:srgbClr val="65B5E5"/>
    <a:srgbClr val="E9E1D9"/>
    <a:srgbClr val="993300"/>
    <a:srgbClr val="FFCC00"/>
    <a:srgbClr val="FFFF00"/>
    <a:srgbClr val="696969"/>
    <a:srgbClr val="6699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47" autoAdjust="0"/>
    <p:restoredTop sz="82891" autoAdjust="0"/>
  </p:normalViewPr>
  <p:slideViewPr>
    <p:cSldViewPr snapToGrid="0">
      <p:cViewPr varScale="1">
        <p:scale>
          <a:sx n="91" d="100"/>
          <a:sy n="91" d="100"/>
        </p:scale>
        <p:origin x="1746" y="114"/>
      </p:cViewPr>
      <p:guideLst>
        <p:guide orient="horz" pos="2137"/>
        <p:guide pos="3840"/>
        <p:guide pos="7151"/>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612"/>
    </p:cViewPr>
  </p:sorterViewPr>
  <p:notesViewPr>
    <p:cSldViewPr snapToGrid="0">
      <p:cViewPr varScale="1">
        <p:scale>
          <a:sx n="78" d="100"/>
          <a:sy n="78" d="100"/>
        </p:scale>
        <p:origin x="32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alfalavalonline-my.sharepoint.com/personal/bent_ludvigsen_alfalaval_com/Documents/Documents/04.%20COST%20CALCULATIONS/2021/Petfood%20webinar/Komposition.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2"/>
                </a:solidFill>
                <a:latin typeface="+mn-lt"/>
                <a:ea typeface="+mn-ea"/>
                <a:cs typeface="+mn-cs"/>
              </a:defRPr>
            </a:pPr>
            <a:r>
              <a:rPr lang="en-US" sz="1600" b="1" dirty="0"/>
              <a:t>Global pet food market</a:t>
            </a:r>
            <a:endParaRPr lang="sv-SE" sz="1600" b="1" dirty="0"/>
          </a:p>
          <a:p>
            <a:pPr>
              <a:defRPr/>
            </a:pPr>
            <a:r>
              <a:rPr lang="en-US" sz="1400" dirty="0"/>
              <a:t>Forecast 1999–2025</a:t>
            </a:r>
            <a:endParaRPr lang="sv-SE" sz="1400" dirty="0"/>
          </a:p>
        </c:rich>
      </c:tx>
      <c:layout>
        <c:manualLayout>
          <c:xMode val="edge"/>
          <c:yMode val="edge"/>
          <c:x val="0.41565900478072437"/>
          <c:y val="0"/>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2"/>
              </a:solidFill>
              <a:latin typeface="+mn-lt"/>
              <a:ea typeface="+mn-ea"/>
              <a:cs typeface="+mn-cs"/>
            </a:defRPr>
          </a:pPr>
          <a:endParaRPr lang="da-DK"/>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25400" cap="rnd">
                <a:solidFill>
                  <a:schemeClr val="accent1"/>
                </a:solidFill>
                <a:prstDash val="sysDot"/>
              </a:ln>
              <a:effectLst>
                <a:outerShdw blurRad="38100" dist="12700" dir="2700000" algn="tl" rotWithShape="0">
                  <a:prstClr val="black">
                    <a:alpha val="20000"/>
                  </a:prstClr>
                </a:outerShdw>
              </a:effectLst>
            </c:spPr>
            <c:trendlineType val="exp"/>
            <c:dispRSqr val="0"/>
            <c:dispEq val="0"/>
          </c:trendline>
          <c:cat>
            <c:numRef>
              <c:f>Blad1!$A$2:$A$12</c:f>
              <c:numCache>
                <c:formatCode>General</c:formatCode>
                <c:ptCount val="11"/>
                <c:pt idx="0">
                  <c:v>1999</c:v>
                </c:pt>
                <c:pt idx="1">
                  <c:v>2007</c:v>
                </c:pt>
                <c:pt idx="2">
                  <c:v>2009</c:v>
                </c:pt>
                <c:pt idx="3">
                  <c:v>2012</c:v>
                </c:pt>
                <c:pt idx="4">
                  <c:v>2013</c:v>
                </c:pt>
                <c:pt idx="5">
                  <c:v>2014</c:v>
                </c:pt>
                <c:pt idx="6">
                  <c:v>2015</c:v>
                </c:pt>
                <c:pt idx="7">
                  <c:v>2016</c:v>
                </c:pt>
                <c:pt idx="8">
                  <c:v>2017</c:v>
                </c:pt>
                <c:pt idx="9">
                  <c:v>2022</c:v>
                </c:pt>
                <c:pt idx="10">
                  <c:v>2025</c:v>
                </c:pt>
              </c:numCache>
            </c:numRef>
          </c:cat>
          <c:val>
            <c:numRef>
              <c:f>Blad1!$B$2:$B$12</c:f>
              <c:numCache>
                <c:formatCode>General</c:formatCode>
                <c:ptCount val="11"/>
                <c:pt idx="0">
                  <c:v>28</c:v>
                </c:pt>
                <c:pt idx="1">
                  <c:v>55</c:v>
                </c:pt>
                <c:pt idx="2">
                  <c:v>56</c:v>
                </c:pt>
                <c:pt idx="3">
                  <c:v>72</c:v>
                </c:pt>
                <c:pt idx="4">
                  <c:v>75</c:v>
                </c:pt>
                <c:pt idx="5">
                  <c:v>76</c:v>
                </c:pt>
                <c:pt idx="6">
                  <c:v>79</c:v>
                </c:pt>
                <c:pt idx="7">
                  <c:v>80</c:v>
                </c:pt>
                <c:pt idx="8">
                  <c:v>83</c:v>
                </c:pt>
                <c:pt idx="9">
                  <c:v>92</c:v>
                </c:pt>
                <c:pt idx="10">
                  <c:v>113</c:v>
                </c:pt>
              </c:numCache>
            </c:numRef>
          </c:val>
          <c:extLst>
            <c:ext xmlns:c16="http://schemas.microsoft.com/office/drawing/2014/chart" uri="{C3380CC4-5D6E-409C-BE32-E72D297353CC}">
              <c16:uniqueId val="{00000000-617F-8E4A-A20D-609E67532879}"/>
            </c:ext>
          </c:extLst>
        </c:ser>
        <c:dLbls>
          <c:showLegendKey val="0"/>
          <c:showVal val="0"/>
          <c:showCatName val="0"/>
          <c:showSerName val="0"/>
          <c:showPercent val="0"/>
          <c:showBubbleSize val="0"/>
        </c:dLbls>
        <c:gapWidth val="219"/>
        <c:overlap val="-27"/>
        <c:axId val="117483919"/>
        <c:axId val="117603519"/>
      </c:barChart>
      <c:catAx>
        <c:axId val="117483919"/>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r>
                  <a:rPr lang="sv-SE" sz="1000" b="1"/>
                  <a:t>Year</a:t>
                </a:r>
              </a:p>
            </c:rich>
          </c:tx>
          <c:layout>
            <c:manualLayout>
              <c:xMode val="edge"/>
              <c:yMode val="edge"/>
              <c:x val="0.51133773274846439"/>
              <c:y val="0.90954287542615531"/>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da-DK"/>
            </a:p>
          </c:txPr>
        </c:title>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a-DK"/>
          </a:p>
        </c:txPr>
        <c:crossAx val="117603519"/>
        <c:crosses val="autoZero"/>
        <c:auto val="1"/>
        <c:lblAlgn val="ctr"/>
        <c:lblOffset val="100"/>
        <c:noMultiLvlLbl val="0"/>
      </c:catAx>
      <c:valAx>
        <c:axId val="117603519"/>
        <c:scaling>
          <c:orientation val="minMax"/>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000" b="1" i="0" u="none" strike="noStrike" kern="1200" baseline="0">
                    <a:solidFill>
                      <a:schemeClr val="tx2"/>
                    </a:solidFill>
                    <a:latin typeface="+mn-lt"/>
                    <a:ea typeface="+mn-ea"/>
                    <a:cs typeface="+mn-cs"/>
                  </a:defRPr>
                </a:pPr>
                <a:r>
                  <a:rPr lang="sv-SE" sz="1000" b="1"/>
                  <a:t>US $ (in billions)</a:t>
                </a:r>
              </a:p>
            </c:rich>
          </c:tx>
          <c:layout>
            <c:manualLayout>
              <c:xMode val="edge"/>
              <c:yMode val="edge"/>
              <c:x val="6.5986951399424889E-3"/>
              <c:y val="0.3412687579306925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da-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a-DK"/>
          </a:p>
        </c:txPr>
        <c:crossAx val="117483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2"/>
          </a:solidFill>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lgn="just">
              <a:defRPr sz="1800" b="1" i="0" u="none" strike="noStrike" kern="1200" spc="0" baseline="0">
                <a:solidFill>
                  <a:schemeClr val="tx2"/>
                </a:solidFill>
                <a:latin typeface="+mn-lt"/>
                <a:ea typeface="+mn-ea"/>
                <a:cs typeface="+mn-cs"/>
              </a:defRPr>
            </a:pPr>
            <a:r>
              <a:rPr lang="en-GB" sz="1800" dirty="0">
                <a:solidFill>
                  <a:schemeClr val="tx2"/>
                </a:solidFill>
                <a:effectLst/>
              </a:rPr>
              <a:t>High-protein, low-carbon feed ingredients</a:t>
            </a:r>
            <a:endParaRPr lang="en-SE" sz="1800" dirty="0">
              <a:solidFill>
                <a:schemeClr val="tx2"/>
              </a:solidFill>
              <a:effectLst/>
            </a:endParaRPr>
          </a:p>
        </c:rich>
      </c:tx>
      <c:layout>
        <c:manualLayout>
          <c:xMode val="edge"/>
          <c:yMode val="edge"/>
          <c:x val="0.5880373281913881"/>
          <c:y val="0.24348753280839894"/>
        </c:manualLayout>
      </c:layout>
      <c:overlay val="0"/>
      <c:spPr>
        <a:noFill/>
        <a:ln>
          <a:noFill/>
        </a:ln>
        <a:effectLst/>
      </c:spPr>
      <c:txPr>
        <a:bodyPr rot="0" spcFirstLastPara="1" vertOverflow="ellipsis" vert="horz" wrap="square" anchor="t" anchorCtr="0"/>
        <a:lstStyle/>
        <a:p>
          <a:pPr algn="just">
            <a:defRPr sz="1800" b="1" i="0" u="none" strike="noStrike" kern="1200" spc="0" baseline="0">
              <a:solidFill>
                <a:schemeClr val="tx2"/>
              </a:solidFill>
              <a:latin typeface="+mn-lt"/>
              <a:ea typeface="+mn-ea"/>
              <a:cs typeface="+mn-cs"/>
            </a:defRPr>
          </a:pPr>
          <a:endParaRPr lang="da-DK"/>
        </a:p>
      </c:txPr>
    </c:title>
    <c:autoTitleDeleted val="0"/>
    <c:plotArea>
      <c:layout>
        <c:manualLayout>
          <c:layoutTarget val="inner"/>
          <c:xMode val="edge"/>
          <c:yMode val="edge"/>
          <c:x val="0.14671450810802694"/>
          <c:y val="0.13715277777777779"/>
          <c:w val="0.33615246112867997"/>
          <c:h val="0.85706018518518523"/>
        </c:manualLayout>
      </c:layout>
      <c:pieChart>
        <c:varyColors val="1"/>
        <c:ser>
          <c:idx val="0"/>
          <c:order val="0"/>
          <c:tx>
            <c:strRef>
              <c:f>Blad1!$B$1</c:f>
              <c:strCache>
                <c:ptCount val="1"/>
                <c:pt idx="0">
                  <c:v>Försäljning</c:v>
                </c:pt>
              </c:strCache>
            </c:strRef>
          </c:tx>
          <c:spPr>
            <a:ln>
              <a:noFill/>
            </a:ln>
            <a:effectLst>
              <a:outerShdw blurRad="50800" dist="38100" dir="2700000" algn="tl" rotWithShape="0">
                <a:prstClr val="black">
                  <a:alpha val="40000"/>
                </a:prstClr>
              </a:outerShdw>
            </a:effectLst>
          </c:spPr>
          <c:dPt>
            <c:idx val="0"/>
            <c:bubble3D val="0"/>
            <c:spPr>
              <a:solidFill>
                <a:schemeClr val="accent1"/>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65B-1E46-B84A-9C67506F8569}"/>
              </c:ext>
            </c:extLst>
          </c:dPt>
          <c:dPt>
            <c:idx val="1"/>
            <c:bubble3D val="0"/>
            <c:spPr>
              <a:solidFill>
                <a:schemeClr val="accent2"/>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65B-1E46-B84A-9C67506F8569}"/>
              </c:ext>
            </c:extLst>
          </c:dPt>
          <c:dPt>
            <c:idx val="2"/>
            <c:bubble3D val="0"/>
            <c:spPr>
              <a:solidFill>
                <a:schemeClr val="accent3"/>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365B-1E46-B84A-9C67506F8569}"/>
              </c:ext>
            </c:extLst>
          </c:dPt>
          <c:dPt>
            <c:idx val="3"/>
            <c:bubble3D val="0"/>
            <c:spPr>
              <a:solidFill>
                <a:schemeClr val="accent4"/>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365B-1E46-B84A-9C67506F8569}"/>
              </c:ext>
            </c:extLst>
          </c:dPt>
          <c:dPt>
            <c:idx val="4"/>
            <c:bubble3D val="0"/>
            <c:spPr>
              <a:solidFill>
                <a:schemeClr val="accent5"/>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365B-1E46-B84A-9C67506F8569}"/>
              </c:ext>
            </c:extLst>
          </c:dPt>
          <c:dPt>
            <c:idx val="5"/>
            <c:bubble3D val="0"/>
            <c:spPr>
              <a:solidFill>
                <a:schemeClr val="accent6"/>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365B-1E46-B84A-9C67506F8569}"/>
              </c:ext>
            </c:extLst>
          </c:dPt>
          <c:cat>
            <c:strRef>
              <c:f>Blad1!$A$2:$A$7</c:f>
              <c:strCache>
                <c:ptCount val="6"/>
                <c:pt idx="0">
                  <c:v> Food</c:v>
                </c:pt>
                <c:pt idx="1">
                  <c:v> Terrestial animal feed</c:v>
                </c:pt>
                <c:pt idx="2">
                  <c:v> Fur animal feed</c:v>
                </c:pt>
                <c:pt idx="3">
                  <c:v> Fish feed</c:v>
                </c:pt>
                <c:pt idx="4">
                  <c:v> Pet food</c:v>
                </c:pt>
                <c:pt idx="5">
                  <c:v> Fertilizers</c:v>
                </c:pt>
              </c:strCache>
            </c:strRef>
          </c:cat>
          <c:val>
            <c:numRef>
              <c:f>Blad1!$B$2:$B$7</c:f>
              <c:numCache>
                <c:formatCode>General</c:formatCode>
                <c:ptCount val="6"/>
                <c:pt idx="0">
                  <c:v>1</c:v>
                </c:pt>
                <c:pt idx="1">
                  <c:v>1</c:v>
                </c:pt>
                <c:pt idx="2">
                  <c:v>3</c:v>
                </c:pt>
                <c:pt idx="3">
                  <c:v>6</c:v>
                </c:pt>
                <c:pt idx="4">
                  <c:v>80</c:v>
                </c:pt>
                <c:pt idx="5">
                  <c:v>32</c:v>
                </c:pt>
              </c:numCache>
            </c:numRef>
          </c:val>
          <c:extLst>
            <c:ext xmlns:c16="http://schemas.microsoft.com/office/drawing/2014/chart" uri="{C3380CC4-5D6E-409C-BE32-E72D297353CC}">
              <c16:uniqueId val="{0000000C-365B-1E46-B84A-9C67506F8569}"/>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8672068473323591"/>
          <c:y val="0.33838423191892686"/>
          <c:w val="0.22942820553399526"/>
          <c:h val="0.44963500656167982"/>
        </c:manualLayout>
      </c:layout>
      <c:overlay val="0"/>
      <c:spPr>
        <a:noFill/>
        <a:ln>
          <a:noFill/>
        </a:ln>
        <a:effectLst/>
      </c:spPr>
      <c:txPr>
        <a:bodyPr rot="0" spcFirstLastPara="1" vertOverflow="ellipsis" vert="horz" wrap="square" anchor="ctr" anchorCtr="1"/>
        <a:lstStyle/>
        <a:p>
          <a:pPr algn="just">
            <a:defRPr sz="1800" b="0" i="0" u="none" strike="noStrike" kern="1200" baseline="0">
              <a:solidFill>
                <a:schemeClr val="tx2"/>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63310976238022099"/>
          <c:y val="0.2923660095247938"/>
        </c:manualLayout>
      </c:layout>
      <c:overlay val="0"/>
      <c:spPr>
        <a:noFill/>
        <a:ln>
          <a:noFill/>
        </a:ln>
        <a:effectLst/>
      </c:spPr>
      <c:txPr>
        <a:bodyPr rot="0" spcFirstLastPara="1" vertOverflow="ellipsis" vert="horz" wrap="square" anchor="ctr" anchorCtr="1"/>
        <a:lstStyle/>
        <a:p>
          <a:pPr algn="just">
            <a:defRPr sz="1200" b="0" i="0" u="none" strike="noStrike" kern="1200" spc="0" baseline="0">
              <a:solidFill>
                <a:schemeClr val="tx1"/>
              </a:solidFill>
              <a:latin typeface="+mn-lt"/>
              <a:ea typeface="+mn-ea"/>
              <a:cs typeface="+mn-cs"/>
            </a:defRPr>
          </a:pPr>
          <a:endParaRPr lang="da-DK"/>
        </a:p>
      </c:txPr>
    </c:title>
    <c:autoTitleDeleted val="0"/>
    <c:plotArea>
      <c:layout/>
      <c:pieChart>
        <c:varyColors val="1"/>
        <c:ser>
          <c:idx val="0"/>
          <c:order val="0"/>
          <c:tx>
            <c:strRef>
              <c:f>Blad1!$B$1</c:f>
              <c:strCache>
                <c:ptCount val="1"/>
                <c:pt idx="0">
                  <c:v>Meat meal</c:v>
                </c:pt>
              </c:strCache>
            </c:strRef>
          </c:tx>
          <c:spPr>
            <a:ln>
              <a:noFill/>
            </a:ln>
            <a:scene3d>
              <a:camera prst="orthographicFront"/>
              <a:lightRig rig="threePt" dir="t"/>
            </a:scene3d>
            <a:sp3d/>
          </c:spPr>
          <c:dPt>
            <c:idx val="0"/>
            <c:bubble3D val="0"/>
            <c:spPr>
              <a:solidFill>
                <a:schemeClr val="accent4"/>
              </a:solidFill>
              <a:ln w="19050">
                <a:noFill/>
              </a:ln>
              <a:effectLst/>
              <a:scene3d>
                <a:camera prst="orthographicFront"/>
                <a:lightRig rig="threePt" dir="t"/>
              </a:scene3d>
              <a:sp3d/>
            </c:spPr>
            <c:extLst>
              <c:ext xmlns:c16="http://schemas.microsoft.com/office/drawing/2014/chart" uri="{C3380CC4-5D6E-409C-BE32-E72D297353CC}">
                <c16:uniqueId val="{00000002-B08A-C442-ADB3-96390C71BEDD}"/>
              </c:ext>
            </c:extLst>
          </c:dPt>
          <c:dPt>
            <c:idx val="1"/>
            <c:bubble3D val="0"/>
            <c:spPr>
              <a:solidFill>
                <a:schemeClr val="accent1"/>
              </a:solidFill>
              <a:ln w="19050">
                <a:noFill/>
              </a:ln>
              <a:effectLst/>
              <a:scene3d>
                <a:camera prst="orthographicFront"/>
                <a:lightRig rig="threePt" dir="t"/>
              </a:scene3d>
              <a:sp3d/>
            </c:spPr>
            <c:extLst>
              <c:ext xmlns:c16="http://schemas.microsoft.com/office/drawing/2014/chart" uri="{C3380CC4-5D6E-409C-BE32-E72D297353CC}">
                <c16:uniqueId val="{00000003-B08A-C442-ADB3-96390C71BEDD}"/>
              </c:ext>
            </c:extLst>
          </c:dPt>
          <c:dPt>
            <c:idx val="2"/>
            <c:bubble3D val="0"/>
            <c:spPr>
              <a:solidFill>
                <a:schemeClr val="accent2"/>
              </a:solidFill>
              <a:ln w="19050">
                <a:noFill/>
              </a:ln>
              <a:effectLst/>
              <a:scene3d>
                <a:camera prst="orthographicFront"/>
                <a:lightRig rig="threePt" dir="t"/>
              </a:scene3d>
              <a:sp3d/>
            </c:spPr>
            <c:extLst>
              <c:ext xmlns:c16="http://schemas.microsoft.com/office/drawing/2014/chart" uri="{C3380CC4-5D6E-409C-BE32-E72D297353CC}">
                <c16:uniqueId val="{00000004-B08A-C442-ADB3-96390C71BEDD}"/>
              </c:ext>
            </c:extLst>
          </c:dPt>
          <c:dPt>
            <c:idx val="3"/>
            <c:bubble3D val="0"/>
            <c:spPr>
              <a:solidFill>
                <a:schemeClr val="accent3"/>
              </a:solidFill>
              <a:ln w="19050">
                <a:noFill/>
              </a:ln>
              <a:effectLst/>
              <a:scene3d>
                <a:camera prst="orthographicFront"/>
                <a:lightRig rig="threePt" dir="t"/>
              </a:scene3d>
              <a:sp3d/>
            </c:spPr>
            <c:extLst>
              <c:ext xmlns:c16="http://schemas.microsoft.com/office/drawing/2014/chart" uri="{C3380CC4-5D6E-409C-BE32-E72D297353CC}">
                <c16:uniqueId val="{00000005-B08A-C442-ADB3-96390C71BEDD}"/>
              </c:ext>
            </c:extLst>
          </c:dPt>
          <c:dLbls>
            <c:dLbl>
              <c:idx val="1"/>
              <c:tx>
                <c:rich>
                  <a:bodyPr/>
                  <a:lstStyle/>
                  <a:p>
                    <a:fld id="{8FE1885A-5A36-8347-81C9-AED34379D6E0}" type="VALUE">
                      <a:rPr lang="en-US" sz="1400"/>
                      <a:pPr/>
                      <a:t>[VALUE]</a:t>
                    </a:fld>
                    <a:endParaRPr lang="da-DK"/>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08A-C442-ADB3-96390C71BED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da-DK"/>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 Water</c:v>
                </c:pt>
                <c:pt idx="1">
                  <c:v> Protein</c:v>
                </c:pt>
                <c:pt idx="2">
                  <c:v> Fat</c:v>
                </c:pt>
                <c:pt idx="3">
                  <c:v> Minerals</c:v>
                </c:pt>
              </c:strCache>
            </c:strRef>
          </c:cat>
          <c:val>
            <c:numRef>
              <c:f>Blad1!$B$2:$B$5</c:f>
              <c:numCache>
                <c:formatCode>General</c:formatCode>
                <c:ptCount val="4"/>
                <c:pt idx="0">
                  <c:v>6</c:v>
                </c:pt>
                <c:pt idx="1">
                  <c:v>65</c:v>
                </c:pt>
                <c:pt idx="2">
                  <c:v>13</c:v>
                </c:pt>
                <c:pt idx="3">
                  <c:v>16</c:v>
                </c:pt>
              </c:numCache>
            </c:numRef>
          </c:val>
          <c:extLst>
            <c:ext xmlns:c16="http://schemas.microsoft.com/office/drawing/2014/chart" uri="{C3380CC4-5D6E-409C-BE32-E72D297353CC}">
              <c16:uniqueId val="{00000000-B08A-C442-ADB3-96390C71BEDD}"/>
            </c:ext>
          </c:extLst>
        </c:ser>
        <c:ser>
          <c:idx val="1"/>
          <c:order val="1"/>
          <c:tx>
            <c:strRef>
              <c:f>Blad1!$C$1</c:f>
              <c:strCache>
                <c:ptCount val="1"/>
                <c:pt idx="0">
                  <c:v>Meat by-products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7389-0947-94CF-FA4003F20A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B-7389-0947-94CF-FA4003F20A7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D-7389-0947-94CF-FA4003F20A7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F-7389-0947-94CF-FA4003F20A72}"/>
              </c:ext>
            </c:extLst>
          </c:dPt>
          <c:cat>
            <c:strRef>
              <c:f>Blad1!$A$2:$A$5</c:f>
              <c:strCache>
                <c:ptCount val="4"/>
                <c:pt idx="0">
                  <c:v> Water</c:v>
                </c:pt>
                <c:pt idx="1">
                  <c:v> Protein</c:v>
                </c:pt>
                <c:pt idx="2">
                  <c:v> Fat</c:v>
                </c:pt>
                <c:pt idx="3">
                  <c:v> Minerals</c:v>
                </c:pt>
              </c:strCache>
            </c:strRef>
          </c:cat>
          <c:val>
            <c:numRef>
              <c:f>Blad1!$C$2:$C$5</c:f>
              <c:numCache>
                <c:formatCode>General</c:formatCode>
                <c:ptCount val="4"/>
                <c:pt idx="0">
                  <c:v>68</c:v>
                </c:pt>
                <c:pt idx="1">
                  <c:v>13</c:v>
                </c:pt>
                <c:pt idx="2">
                  <c:v>14</c:v>
                </c:pt>
                <c:pt idx="3">
                  <c:v>3</c:v>
                </c:pt>
              </c:numCache>
            </c:numRef>
          </c:val>
          <c:extLst>
            <c:ext xmlns:c16="http://schemas.microsoft.com/office/drawing/2014/chart" uri="{C3380CC4-5D6E-409C-BE32-E72D297353CC}">
              <c16:uniqueId val="{00000006-B08A-C442-ADB3-96390C71BED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339709749416842"/>
          <c:y val="0.42092672530966846"/>
          <c:w val="0.18565212125562983"/>
          <c:h val="0.424324029116108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lang="en-GB" sz="1200" b="0" i="0" u="none" strike="noStrike" kern="1200" spc="0" baseline="0" noProof="0">
                <a:solidFill>
                  <a:schemeClr val="tx1"/>
                </a:solidFill>
                <a:latin typeface="+mn-lt"/>
                <a:ea typeface="+mn-ea"/>
                <a:cs typeface="+mn-cs"/>
              </a:defRPr>
            </a:pPr>
            <a:r>
              <a:rPr lang="en-GB" sz="1200" noProof="0" dirty="0">
                <a:solidFill>
                  <a:schemeClr val="tx1"/>
                </a:solidFill>
              </a:rPr>
              <a:t>Meat by-products</a:t>
            </a:r>
          </a:p>
        </c:rich>
      </c:tx>
      <c:layout>
        <c:manualLayout>
          <c:xMode val="edge"/>
          <c:yMode val="edge"/>
          <c:x val="0.63414760744304566"/>
          <c:y val="0.31102766970722745"/>
        </c:manualLayout>
      </c:layout>
      <c:overlay val="0"/>
      <c:spPr>
        <a:noFill/>
        <a:ln>
          <a:noFill/>
        </a:ln>
        <a:effectLst/>
      </c:spPr>
      <c:txPr>
        <a:bodyPr rot="0" spcFirstLastPara="1" vertOverflow="ellipsis" vert="horz" wrap="square" anchor="ctr" anchorCtr="1"/>
        <a:lstStyle/>
        <a:p>
          <a:pPr algn="just">
            <a:defRPr lang="en-GB" sz="1200" b="0" i="0" u="none" strike="noStrike" kern="1200" spc="0" baseline="0" noProof="0">
              <a:solidFill>
                <a:schemeClr val="tx1"/>
              </a:solidFill>
              <a:latin typeface="+mn-lt"/>
              <a:ea typeface="+mn-ea"/>
              <a:cs typeface="+mn-cs"/>
            </a:defRPr>
          </a:pPr>
          <a:endParaRPr lang="da-DK"/>
        </a:p>
      </c:txPr>
    </c:title>
    <c:autoTitleDeleted val="0"/>
    <c:plotArea>
      <c:layout/>
      <c:pieChart>
        <c:varyColors val="1"/>
        <c:ser>
          <c:idx val="0"/>
          <c:order val="0"/>
          <c:tx>
            <c:strRef>
              <c:f>Blad1!$B$1</c:f>
              <c:strCache>
                <c:ptCount val="1"/>
                <c:pt idx="0">
                  <c:v>Meat products</c:v>
                </c:pt>
              </c:strCache>
            </c:strRef>
          </c:tx>
          <c:spPr>
            <a:ln>
              <a:noFill/>
            </a:ln>
            <a:scene3d>
              <a:camera prst="orthographicFront"/>
              <a:lightRig rig="threePt" dir="t"/>
            </a:scene3d>
            <a:sp3d/>
          </c:spPr>
          <c:dPt>
            <c:idx val="0"/>
            <c:bubble3D val="0"/>
            <c:spPr>
              <a:solidFill>
                <a:schemeClr val="accent4"/>
              </a:solidFill>
              <a:ln w="19050">
                <a:noFill/>
              </a:ln>
              <a:effectLst/>
              <a:scene3d>
                <a:camera prst="orthographicFront"/>
                <a:lightRig rig="threePt" dir="t"/>
              </a:scene3d>
              <a:sp3d/>
            </c:spPr>
            <c:extLst>
              <c:ext xmlns:c16="http://schemas.microsoft.com/office/drawing/2014/chart" uri="{C3380CC4-5D6E-409C-BE32-E72D297353CC}">
                <c16:uniqueId val="{00000002-B08A-C442-ADB3-96390C71BEDD}"/>
              </c:ext>
            </c:extLst>
          </c:dPt>
          <c:dPt>
            <c:idx val="1"/>
            <c:bubble3D val="0"/>
            <c:spPr>
              <a:solidFill>
                <a:schemeClr val="accent1"/>
              </a:solidFill>
              <a:ln w="19050">
                <a:noFill/>
              </a:ln>
              <a:effectLst/>
              <a:scene3d>
                <a:camera prst="orthographicFront"/>
                <a:lightRig rig="threePt" dir="t"/>
              </a:scene3d>
              <a:sp3d/>
            </c:spPr>
            <c:extLst>
              <c:ext xmlns:c16="http://schemas.microsoft.com/office/drawing/2014/chart" uri="{C3380CC4-5D6E-409C-BE32-E72D297353CC}">
                <c16:uniqueId val="{00000003-B08A-C442-ADB3-96390C71BEDD}"/>
              </c:ext>
            </c:extLst>
          </c:dPt>
          <c:dPt>
            <c:idx val="2"/>
            <c:bubble3D val="0"/>
            <c:spPr>
              <a:solidFill>
                <a:schemeClr val="accent2"/>
              </a:solidFill>
              <a:ln w="19050">
                <a:noFill/>
              </a:ln>
              <a:effectLst/>
              <a:scene3d>
                <a:camera prst="orthographicFront"/>
                <a:lightRig rig="threePt" dir="t"/>
              </a:scene3d>
              <a:sp3d/>
            </c:spPr>
            <c:extLst>
              <c:ext xmlns:c16="http://schemas.microsoft.com/office/drawing/2014/chart" uri="{C3380CC4-5D6E-409C-BE32-E72D297353CC}">
                <c16:uniqueId val="{00000004-B08A-C442-ADB3-96390C71BEDD}"/>
              </c:ext>
            </c:extLst>
          </c:dPt>
          <c:dPt>
            <c:idx val="3"/>
            <c:bubble3D val="0"/>
            <c:spPr>
              <a:solidFill>
                <a:schemeClr val="accent3"/>
              </a:solidFill>
              <a:ln w="19050">
                <a:noFill/>
              </a:ln>
              <a:effectLst/>
              <a:scene3d>
                <a:camera prst="orthographicFront"/>
                <a:lightRig rig="threePt" dir="t"/>
              </a:scene3d>
              <a:sp3d/>
            </c:spPr>
            <c:extLst>
              <c:ext xmlns:c16="http://schemas.microsoft.com/office/drawing/2014/chart" uri="{C3380CC4-5D6E-409C-BE32-E72D297353CC}">
                <c16:uniqueId val="{00000005-B08A-C442-ADB3-96390C71BEDD}"/>
              </c:ext>
            </c:extLst>
          </c:dPt>
          <c:dLbls>
            <c:dLbl>
              <c:idx val="0"/>
              <c:tx>
                <c:rich>
                  <a:bodyPr/>
                  <a:lstStyle/>
                  <a:p>
                    <a:fld id="{E8734CFD-B560-424F-A465-0FFBD07A322F}" type="VALUE">
                      <a:rPr lang="en-US" sz="1400"/>
                      <a:pPr/>
                      <a:t>[VALUE]</a:t>
                    </a:fld>
                    <a:endParaRPr lang="da-DK"/>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08A-C442-ADB3-96390C71BED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da-DK"/>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 Water</c:v>
                </c:pt>
                <c:pt idx="1">
                  <c:v> Protein</c:v>
                </c:pt>
                <c:pt idx="2">
                  <c:v> Fat</c:v>
                </c:pt>
                <c:pt idx="3">
                  <c:v> Minerals</c:v>
                </c:pt>
              </c:strCache>
            </c:strRef>
          </c:cat>
          <c:val>
            <c:numRef>
              <c:f>Blad1!$B$2:$B$5</c:f>
              <c:numCache>
                <c:formatCode>General</c:formatCode>
                <c:ptCount val="4"/>
                <c:pt idx="0">
                  <c:v>68</c:v>
                </c:pt>
                <c:pt idx="1">
                  <c:v>13</c:v>
                </c:pt>
                <c:pt idx="2">
                  <c:v>14</c:v>
                </c:pt>
                <c:pt idx="3">
                  <c:v>3</c:v>
                </c:pt>
              </c:numCache>
            </c:numRef>
          </c:val>
          <c:extLst>
            <c:ext xmlns:c16="http://schemas.microsoft.com/office/drawing/2014/chart" uri="{C3380CC4-5D6E-409C-BE32-E72D297353CC}">
              <c16:uniqueId val="{00000000-B08A-C442-ADB3-96390C71BED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339709749416842"/>
          <c:y val="0.43958838549210211"/>
          <c:w val="0.18565212125562983"/>
          <c:h val="0.424324029116108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2"/>
                </a:solidFill>
                <a:latin typeface="Arial" panose="020B0604020202020204" pitchFamily="34" charset="0"/>
                <a:ea typeface="+mn-ea"/>
                <a:cs typeface="Arial" panose="020B0604020202020204" pitchFamily="34" charset="0"/>
              </a:defRPr>
            </a:pPr>
            <a:r>
              <a:rPr lang="en-US"/>
              <a:t>Raw material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Arial" panose="020B0604020202020204" pitchFamily="34" charset="0"/>
              <a:ea typeface="+mn-ea"/>
              <a:cs typeface="Arial" panose="020B0604020202020204" pitchFamily="34" charset="0"/>
            </a:defRPr>
          </a:pPr>
          <a:endParaRPr lang="da-DK"/>
        </a:p>
      </c:txPr>
    </c:title>
    <c:autoTitleDeleted val="0"/>
    <c:plotArea>
      <c:layout/>
      <c:barChart>
        <c:barDir val="col"/>
        <c:grouping val="clustered"/>
        <c:varyColors val="0"/>
        <c:ser>
          <c:idx val="0"/>
          <c:order val="0"/>
          <c:tx>
            <c:strRef>
              <c:f>Sheet1!$D$4</c:f>
              <c:strCache>
                <c:ptCount val="1"/>
                <c:pt idx="0">
                  <c:v>Solids</c:v>
                </c:pt>
              </c:strCache>
            </c:strRef>
          </c:tx>
          <c:spPr>
            <a:solidFill>
              <a:srgbClr val="DC9276"/>
            </a:solidFill>
            <a:ln>
              <a:noFill/>
            </a:ln>
            <a:effectLst/>
          </c:spPr>
          <c:invertIfNegative val="0"/>
          <c:cat>
            <c:strRef>
              <c:f>Sheet1!$C$5:$C$9</c:f>
              <c:strCache>
                <c:ptCount val="5"/>
                <c:pt idx="0">
                  <c:v>Fatty tissue</c:v>
                </c:pt>
                <c:pt idx="1">
                  <c:v>Poultry</c:v>
                </c:pt>
                <c:pt idx="2">
                  <c:v>Salmon</c:v>
                </c:pt>
                <c:pt idx="3">
                  <c:v>Animal liver</c:v>
                </c:pt>
                <c:pt idx="4">
                  <c:v>White fish</c:v>
                </c:pt>
              </c:strCache>
            </c:strRef>
          </c:cat>
          <c:val>
            <c:numRef>
              <c:f>Sheet1!$D$5:$D$9</c:f>
              <c:numCache>
                <c:formatCode>0.0%</c:formatCode>
                <c:ptCount val="5"/>
                <c:pt idx="0">
                  <c:v>9.5000000000000001E-2</c:v>
                </c:pt>
                <c:pt idx="1">
                  <c:v>0.16</c:v>
                </c:pt>
                <c:pt idx="2">
                  <c:v>0.155</c:v>
                </c:pt>
                <c:pt idx="3">
                  <c:v>0.21</c:v>
                </c:pt>
                <c:pt idx="4">
                  <c:v>0.17699999999999999</c:v>
                </c:pt>
              </c:numCache>
            </c:numRef>
          </c:val>
          <c:extLst>
            <c:ext xmlns:c16="http://schemas.microsoft.com/office/drawing/2014/chart" uri="{C3380CC4-5D6E-409C-BE32-E72D297353CC}">
              <c16:uniqueId val="{00000000-7A85-4377-81AE-ACCA91D7F27D}"/>
            </c:ext>
          </c:extLst>
        </c:ser>
        <c:ser>
          <c:idx val="1"/>
          <c:order val="1"/>
          <c:tx>
            <c:strRef>
              <c:f>Sheet1!$E$4</c:f>
              <c:strCache>
                <c:ptCount val="1"/>
                <c:pt idx="0">
                  <c:v>Water</c:v>
                </c:pt>
              </c:strCache>
            </c:strRef>
          </c:tx>
          <c:spPr>
            <a:solidFill>
              <a:srgbClr val="007FC8"/>
            </a:solidFill>
            <a:ln>
              <a:noFill/>
            </a:ln>
            <a:effectLst/>
          </c:spPr>
          <c:invertIfNegative val="0"/>
          <c:cat>
            <c:strRef>
              <c:f>Sheet1!$C$5:$C$9</c:f>
              <c:strCache>
                <c:ptCount val="5"/>
                <c:pt idx="0">
                  <c:v>Fatty tissue</c:v>
                </c:pt>
                <c:pt idx="1">
                  <c:v>Poultry</c:v>
                </c:pt>
                <c:pt idx="2">
                  <c:v>Salmon</c:v>
                </c:pt>
                <c:pt idx="3">
                  <c:v>Animal liver</c:v>
                </c:pt>
                <c:pt idx="4">
                  <c:v>White fish</c:v>
                </c:pt>
              </c:strCache>
            </c:strRef>
          </c:cat>
          <c:val>
            <c:numRef>
              <c:f>Sheet1!$E$5:$E$9</c:f>
              <c:numCache>
                <c:formatCode>0.0%</c:formatCode>
                <c:ptCount val="5"/>
                <c:pt idx="0">
                  <c:v>0.19700000000000001</c:v>
                </c:pt>
                <c:pt idx="1">
                  <c:v>0.68</c:v>
                </c:pt>
                <c:pt idx="2">
                  <c:v>0.7</c:v>
                </c:pt>
                <c:pt idx="3">
                  <c:v>0.06</c:v>
                </c:pt>
                <c:pt idx="4">
                  <c:v>0.78</c:v>
                </c:pt>
              </c:numCache>
            </c:numRef>
          </c:val>
          <c:extLst>
            <c:ext xmlns:c16="http://schemas.microsoft.com/office/drawing/2014/chart" uri="{C3380CC4-5D6E-409C-BE32-E72D297353CC}">
              <c16:uniqueId val="{00000001-7A85-4377-81AE-ACCA91D7F27D}"/>
            </c:ext>
          </c:extLst>
        </c:ser>
        <c:ser>
          <c:idx val="2"/>
          <c:order val="2"/>
          <c:tx>
            <c:strRef>
              <c:f>Sheet1!$F$4</c:f>
              <c:strCache>
                <c:ptCount val="1"/>
                <c:pt idx="0">
                  <c:v>Fat</c:v>
                </c:pt>
              </c:strCache>
            </c:strRef>
          </c:tx>
          <c:spPr>
            <a:solidFill>
              <a:srgbClr val="FECD60"/>
            </a:solidFill>
            <a:ln>
              <a:noFill/>
            </a:ln>
            <a:effectLst/>
          </c:spPr>
          <c:invertIfNegative val="0"/>
          <c:cat>
            <c:strRef>
              <c:f>Sheet1!$C$5:$C$9</c:f>
              <c:strCache>
                <c:ptCount val="5"/>
                <c:pt idx="0">
                  <c:v>Fatty tissue</c:v>
                </c:pt>
                <c:pt idx="1">
                  <c:v>Poultry</c:v>
                </c:pt>
                <c:pt idx="2">
                  <c:v>Salmon</c:v>
                </c:pt>
                <c:pt idx="3">
                  <c:v>Animal liver</c:v>
                </c:pt>
                <c:pt idx="4">
                  <c:v>White fish</c:v>
                </c:pt>
              </c:strCache>
            </c:strRef>
          </c:cat>
          <c:val>
            <c:numRef>
              <c:f>Sheet1!$F$5:$F$9</c:f>
              <c:numCache>
                <c:formatCode>0.0%</c:formatCode>
                <c:ptCount val="5"/>
                <c:pt idx="0">
                  <c:v>0.70799999999999996</c:v>
                </c:pt>
                <c:pt idx="1">
                  <c:v>0.15999999999999995</c:v>
                </c:pt>
                <c:pt idx="2">
                  <c:v>0.14500000000000005</c:v>
                </c:pt>
                <c:pt idx="3">
                  <c:v>0.73</c:v>
                </c:pt>
                <c:pt idx="4">
                  <c:v>4.2999999999999983E-2</c:v>
                </c:pt>
              </c:numCache>
            </c:numRef>
          </c:val>
          <c:extLst>
            <c:ext xmlns:c16="http://schemas.microsoft.com/office/drawing/2014/chart" uri="{C3380CC4-5D6E-409C-BE32-E72D297353CC}">
              <c16:uniqueId val="{00000002-7A85-4377-81AE-ACCA91D7F27D}"/>
            </c:ext>
          </c:extLst>
        </c:ser>
        <c:dLbls>
          <c:showLegendKey val="0"/>
          <c:showVal val="0"/>
          <c:showCatName val="0"/>
          <c:showSerName val="0"/>
          <c:showPercent val="0"/>
          <c:showBubbleSize val="0"/>
        </c:dLbls>
        <c:gapWidth val="100"/>
        <c:overlap val="-27"/>
        <c:axId val="897948912"/>
        <c:axId val="897949240"/>
      </c:barChart>
      <c:catAx>
        <c:axId val="897948912"/>
        <c:scaling>
          <c:orientation val="minMax"/>
        </c:scaling>
        <c:delete val="0"/>
        <c:axPos val="b"/>
        <c:numFmt formatCode="General" sourceLinked="1"/>
        <c:majorTickMark val="none"/>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da-DK"/>
          </a:p>
        </c:txPr>
        <c:crossAx val="897949240"/>
        <c:crosses val="autoZero"/>
        <c:auto val="1"/>
        <c:lblAlgn val="ctr"/>
        <c:lblOffset val="100"/>
        <c:noMultiLvlLbl val="0"/>
      </c:catAx>
      <c:valAx>
        <c:axId val="897949240"/>
        <c:scaling>
          <c:orientation val="minMax"/>
          <c:max val="1"/>
        </c:scaling>
        <c:delete val="0"/>
        <c:axPos val="l"/>
        <c:majorGridlines>
          <c:spPr>
            <a:ln w="9525" cap="flat" cmpd="sng" algn="ctr">
              <a:solidFill>
                <a:srgbClr val="FFFFFF"/>
              </a:solidFill>
              <a:round/>
            </a:ln>
            <a:effectLst/>
          </c:spPr>
        </c:majorGridlines>
        <c:numFmt formatCode="0%" sourceLinked="0"/>
        <c:majorTickMark val="none"/>
        <c:minorTickMark val="in"/>
        <c:tickLblPos val="nextTo"/>
        <c:spPr>
          <a:noFill/>
          <a:ln>
            <a:solidFill>
              <a:srgbClr val="FFFFFF"/>
            </a:solidFill>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da-DK"/>
          </a:p>
        </c:txPr>
        <c:crossAx val="897948912"/>
        <c:crosses val="autoZero"/>
        <c:crossBetween val="between"/>
      </c:valAx>
      <c:spPr>
        <a:noFill/>
        <a:ln w="6350">
          <a:solidFill>
            <a:srgbClr val="FFFFFF"/>
          </a:solidFill>
        </a:ln>
        <a:effectLst/>
      </c:spPr>
    </c:plotArea>
    <c:legend>
      <c:legendPos val="b"/>
      <c:layout>
        <c:manualLayout>
          <c:xMode val="edge"/>
          <c:yMode val="edge"/>
          <c:x val="0.35545438990086131"/>
          <c:y val="0.90952926843435156"/>
          <c:w val="0.3538775153105862"/>
          <c:h val="8.738480606590842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da-DK"/>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2"/>
                </a:solidFill>
                <a:latin typeface="Arial" panose="020B0604020202020204" pitchFamily="34" charset="0"/>
                <a:ea typeface="+mn-ea"/>
                <a:cs typeface="Arial" panose="020B0604020202020204" pitchFamily="34" charset="0"/>
              </a:defRPr>
            </a:pPr>
            <a:r>
              <a:rPr lang="en-US"/>
              <a:t>Concentrated meat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Arial" panose="020B0604020202020204" pitchFamily="34" charset="0"/>
              <a:ea typeface="+mn-ea"/>
              <a:cs typeface="Arial" panose="020B0604020202020204" pitchFamily="34" charset="0"/>
            </a:defRPr>
          </a:pPr>
          <a:endParaRPr lang="da-DK"/>
        </a:p>
      </c:txPr>
    </c:title>
    <c:autoTitleDeleted val="0"/>
    <c:plotArea>
      <c:layout/>
      <c:barChart>
        <c:barDir val="col"/>
        <c:grouping val="clustered"/>
        <c:varyColors val="0"/>
        <c:ser>
          <c:idx val="0"/>
          <c:order val="0"/>
          <c:tx>
            <c:strRef>
              <c:f>Sheet1!$H$4</c:f>
              <c:strCache>
                <c:ptCount val="1"/>
                <c:pt idx="0">
                  <c:v>Solids</c:v>
                </c:pt>
              </c:strCache>
            </c:strRef>
          </c:tx>
          <c:spPr>
            <a:solidFill>
              <a:srgbClr val="DC9276"/>
            </a:solidFill>
            <a:ln>
              <a:noFill/>
            </a:ln>
            <a:effectLst/>
          </c:spPr>
          <c:invertIfNegative val="0"/>
          <c:cat>
            <c:strRef>
              <c:f>Sheet1!$C$5:$C$9</c:f>
              <c:strCache>
                <c:ptCount val="5"/>
                <c:pt idx="0">
                  <c:v>Fatty tissue</c:v>
                </c:pt>
                <c:pt idx="1">
                  <c:v>Poultry</c:v>
                </c:pt>
                <c:pt idx="2">
                  <c:v>Salmon</c:v>
                </c:pt>
                <c:pt idx="3">
                  <c:v>Animal liver</c:v>
                </c:pt>
                <c:pt idx="4">
                  <c:v>White fish</c:v>
                </c:pt>
              </c:strCache>
            </c:strRef>
          </c:cat>
          <c:val>
            <c:numRef>
              <c:f>Sheet1!$H$5:$H$9</c:f>
              <c:numCache>
                <c:formatCode>0.0%</c:formatCode>
                <c:ptCount val="5"/>
                <c:pt idx="0">
                  <c:v>0.34030000000000005</c:v>
                </c:pt>
                <c:pt idx="1">
                  <c:v>0.38279999999999992</c:v>
                </c:pt>
                <c:pt idx="2">
                  <c:v>0.37409999999999999</c:v>
                </c:pt>
                <c:pt idx="3">
                  <c:v>0.38219999999999993</c:v>
                </c:pt>
                <c:pt idx="4">
                  <c:v>0.39560000000000006</c:v>
                </c:pt>
              </c:numCache>
            </c:numRef>
          </c:val>
          <c:extLst>
            <c:ext xmlns:c16="http://schemas.microsoft.com/office/drawing/2014/chart" uri="{C3380CC4-5D6E-409C-BE32-E72D297353CC}">
              <c16:uniqueId val="{00000000-095F-484F-BC4E-A3AB9893246D}"/>
            </c:ext>
          </c:extLst>
        </c:ser>
        <c:ser>
          <c:idx val="1"/>
          <c:order val="1"/>
          <c:tx>
            <c:strRef>
              <c:f>Sheet1!$I$4</c:f>
              <c:strCache>
                <c:ptCount val="1"/>
                <c:pt idx="0">
                  <c:v>Water</c:v>
                </c:pt>
              </c:strCache>
            </c:strRef>
          </c:tx>
          <c:spPr>
            <a:solidFill>
              <a:srgbClr val="007FC8"/>
            </a:solidFill>
            <a:ln>
              <a:noFill/>
            </a:ln>
            <a:effectLst/>
          </c:spPr>
          <c:invertIfNegative val="0"/>
          <c:cat>
            <c:strRef>
              <c:f>Sheet1!$C$5:$C$9</c:f>
              <c:strCache>
                <c:ptCount val="5"/>
                <c:pt idx="0">
                  <c:v>Fatty tissue</c:v>
                </c:pt>
                <c:pt idx="1">
                  <c:v>Poultry</c:v>
                </c:pt>
                <c:pt idx="2">
                  <c:v>Salmon</c:v>
                </c:pt>
                <c:pt idx="3">
                  <c:v>Animal liver</c:v>
                </c:pt>
                <c:pt idx="4">
                  <c:v>White fish</c:v>
                </c:pt>
              </c:strCache>
            </c:strRef>
          </c:cat>
          <c:val>
            <c:numRef>
              <c:f>Sheet1!$I$5:$I$9</c:f>
              <c:numCache>
                <c:formatCode>0.0%</c:formatCode>
                <c:ptCount val="5"/>
                <c:pt idx="0">
                  <c:v>0.59</c:v>
                </c:pt>
                <c:pt idx="1">
                  <c:v>0.56000000000000005</c:v>
                </c:pt>
                <c:pt idx="2">
                  <c:v>0.56499999999999995</c:v>
                </c:pt>
                <c:pt idx="3">
                  <c:v>0.57999999999999996</c:v>
                </c:pt>
                <c:pt idx="4">
                  <c:v>0.56999999999999995</c:v>
                </c:pt>
              </c:numCache>
            </c:numRef>
          </c:val>
          <c:extLst>
            <c:ext xmlns:c16="http://schemas.microsoft.com/office/drawing/2014/chart" uri="{C3380CC4-5D6E-409C-BE32-E72D297353CC}">
              <c16:uniqueId val="{00000001-095F-484F-BC4E-A3AB9893246D}"/>
            </c:ext>
          </c:extLst>
        </c:ser>
        <c:ser>
          <c:idx val="2"/>
          <c:order val="2"/>
          <c:tx>
            <c:strRef>
              <c:f>Sheet1!$J$4</c:f>
              <c:strCache>
                <c:ptCount val="1"/>
                <c:pt idx="0">
                  <c:v>Fat</c:v>
                </c:pt>
              </c:strCache>
            </c:strRef>
          </c:tx>
          <c:spPr>
            <a:solidFill>
              <a:srgbClr val="FECD60"/>
            </a:solidFill>
            <a:ln>
              <a:noFill/>
            </a:ln>
            <a:effectLst/>
          </c:spPr>
          <c:invertIfNegative val="0"/>
          <c:cat>
            <c:strRef>
              <c:f>Sheet1!$C$5:$C$9</c:f>
              <c:strCache>
                <c:ptCount val="5"/>
                <c:pt idx="0">
                  <c:v>Fatty tissue</c:v>
                </c:pt>
                <c:pt idx="1">
                  <c:v>Poultry</c:v>
                </c:pt>
                <c:pt idx="2">
                  <c:v>Salmon</c:v>
                </c:pt>
                <c:pt idx="3">
                  <c:v>Animal liver</c:v>
                </c:pt>
                <c:pt idx="4">
                  <c:v>White fish</c:v>
                </c:pt>
              </c:strCache>
            </c:strRef>
          </c:cat>
          <c:val>
            <c:numRef>
              <c:f>Sheet1!$J$5:$J$9</c:f>
              <c:numCache>
                <c:formatCode>0.0%</c:formatCode>
                <c:ptCount val="5"/>
                <c:pt idx="0">
                  <c:v>6.9700000000000012E-2</c:v>
                </c:pt>
                <c:pt idx="1">
                  <c:v>5.7199999999999994E-2</c:v>
                </c:pt>
                <c:pt idx="2">
                  <c:v>6.0900000000000017E-2</c:v>
                </c:pt>
                <c:pt idx="3">
                  <c:v>3.78E-2</c:v>
                </c:pt>
                <c:pt idx="4">
                  <c:v>3.4400000000000007E-2</c:v>
                </c:pt>
              </c:numCache>
            </c:numRef>
          </c:val>
          <c:extLst>
            <c:ext xmlns:c16="http://schemas.microsoft.com/office/drawing/2014/chart" uri="{C3380CC4-5D6E-409C-BE32-E72D297353CC}">
              <c16:uniqueId val="{00000002-095F-484F-BC4E-A3AB9893246D}"/>
            </c:ext>
          </c:extLst>
        </c:ser>
        <c:dLbls>
          <c:showLegendKey val="0"/>
          <c:showVal val="0"/>
          <c:showCatName val="0"/>
          <c:showSerName val="0"/>
          <c:showPercent val="0"/>
          <c:showBubbleSize val="0"/>
        </c:dLbls>
        <c:gapWidth val="100"/>
        <c:overlap val="-27"/>
        <c:axId val="897948912"/>
        <c:axId val="897949240"/>
      </c:barChart>
      <c:catAx>
        <c:axId val="897948912"/>
        <c:scaling>
          <c:orientation val="minMax"/>
        </c:scaling>
        <c:delete val="0"/>
        <c:axPos val="b"/>
        <c:numFmt formatCode="General" sourceLinked="1"/>
        <c:majorTickMark val="none"/>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da-DK"/>
          </a:p>
        </c:txPr>
        <c:crossAx val="897949240"/>
        <c:crosses val="autoZero"/>
        <c:auto val="1"/>
        <c:lblAlgn val="ctr"/>
        <c:lblOffset val="100"/>
        <c:noMultiLvlLbl val="0"/>
      </c:catAx>
      <c:valAx>
        <c:axId val="897949240"/>
        <c:scaling>
          <c:orientation val="minMax"/>
          <c:max val="1"/>
        </c:scaling>
        <c:delete val="0"/>
        <c:axPos val="l"/>
        <c:majorGridlines>
          <c:spPr>
            <a:ln w="9525" cap="flat" cmpd="sng" algn="ctr">
              <a:solidFill>
                <a:srgbClr val="FFFFFF"/>
              </a:solidFill>
              <a:round/>
            </a:ln>
            <a:effectLst/>
          </c:spPr>
        </c:majorGridlines>
        <c:numFmt formatCode="0%" sourceLinked="0"/>
        <c:majorTickMark val="none"/>
        <c:minorTickMark val="in"/>
        <c:tickLblPos val="nextTo"/>
        <c:spPr>
          <a:noFill/>
          <a:ln>
            <a:solidFill>
              <a:srgbClr val="FFFFFF"/>
            </a:solidFill>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da-DK"/>
          </a:p>
        </c:txPr>
        <c:crossAx val="897948912"/>
        <c:crosses val="autoZero"/>
        <c:crossBetween val="between"/>
      </c:valAx>
      <c:spPr>
        <a:noFill/>
        <a:ln w="6350">
          <a:solidFill>
            <a:srgbClr val="FFFFFF"/>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da-DK"/>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2"/>
                </a:solidFill>
                <a:latin typeface="Arial" panose="020B0604020202020204" pitchFamily="34" charset="0"/>
                <a:ea typeface="+mn-ea"/>
                <a:cs typeface="Arial" panose="020B0604020202020204" pitchFamily="34" charset="0"/>
              </a:defRPr>
            </a:pPr>
            <a:r>
              <a:rPr lang="en-US"/>
              <a:t>Raw material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Arial" panose="020B0604020202020204" pitchFamily="34" charset="0"/>
              <a:ea typeface="+mn-ea"/>
              <a:cs typeface="Arial" panose="020B0604020202020204" pitchFamily="34" charset="0"/>
            </a:defRPr>
          </a:pPr>
          <a:endParaRPr lang="da-DK"/>
        </a:p>
      </c:txPr>
    </c:title>
    <c:autoTitleDeleted val="0"/>
    <c:plotArea>
      <c:layout/>
      <c:barChart>
        <c:barDir val="col"/>
        <c:grouping val="clustered"/>
        <c:varyColors val="0"/>
        <c:ser>
          <c:idx val="0"/>
          <c:order val="0"/>
          <c:tx>
            <c:strRef>
              <c:f>Sheet1!$D$4</c:f>
              <c:strCache>
                <c:ptCount val="1"/>
                <c:pt idx="0">
                  <c:v>Solids</c:v>
                </c:pt>
              </c:strCache>
            </c:strRef>
          </c:tx>
          <c:spPr>
            <a:solidFill>
              <a:srgbClr val="DC9276"/>
            </a:solidFill>
            <a:ln>
              <a:noFill/>
            </a:ln>
            <a:effectLst/>
          </c:spPr>
          <c:invertIfNegative val="0"/>
          <c:cat>
            <c:strRef>
              <c:f>Sheet1!$C$5:$C$9</c:f>
              <c:strCache>
                <c:ptCount val="5"/>
                <c:pt idx="0">
                  <c:v>Fatty tissue</c:v>
                </c:pt>
                <c:pt idx="1">
                  <c:v>Poultry</c:v>
                </c:pt>
                <c:pt idx="2">
                  <c:v>Salmon</c:v>
                </c:pt>
                <c:pt idx="3">
                  <c:v>Animal liver</c:v>
                </c:pt>
                <c:pt idx="4">
                  <c:v>White fish</c:v>
                </c:pt>
              </c:strCache>
            </c:strRef>
          </c:cat>
          <c:val>
            <c:numRef>
              <c:f>Sheet1!$D$5:$D$9</c:f>
              <c:numCache>
                <c:formatCode>0.0%</c:formatCode>
                <c:ptCount val="5"/>
                <c:pt idx="0">
                  <c:v>9.5000000000000001E-2</c:v>
                </c:pt>
                <c:pt idx="1">
                  <c:v>0.16</c:v>
                </c:pt>
                <c:pt idx="2">
                  <c:v>0.155</c:v>
                </c:pt>
                <c:pt idx="3">
                  <c:v>0.21</c:v>
                </c:pt>
                <c:pt idx="4">
                  <c:v>0.17699999999999999</c:v>
                </c:pt>
              </c:numCache>
            </c:numRef>
          </c:val>
          <c:extLst>
            <c:ext xmlns:c16="http://schemas.microsoft.com/office/drawing/2014/chart" uri="{C3380CC4-5D6E-409C-BE32-E72D297353CC}">
              <c16:uniqueId val="{00000000-BCAF-48FA-8FA2-EB9F22F5B031}"/>
            </c:ext>
          </c:extLst>
        </c:ser>
        <c:ser>
          <c:idx val="1"/>
          <c:order val="1"/>
          <c:tx>
            <c:strRef>
              <c:f>Sheet1!$E$4</c:f>
              <c:strCache>
                <c:ptCount val="1"/>
                <c:pt idx="0">
                  <c:v>Water</c:v>
                </c:pt>
              </c:strCache>
            </c:strRef>
          </c:tx>
          <c:spPr>
            <a:solidFill>
              <a:srgbClr val="007FC8"/>
            </a:solidFill>
            <a:ln>
              <a:noFill/>
            </a:ln>
            <a:effectLst/>
          </c:spPr>
          <c:invertIfNegative val="0"/>
          <c:cat>
            <c:strRef>
              <c:f>Sheet1!$C$5:$C$9</c:f>
              <c:strCache>
                <c:ptCount val="5"/>
                <c:pt idx="0">
                  <c:v>Fatty tissue</c:v>
                </c:pt>
                <c:pt idx="1">
                  <c:v>Poultry</c:v>
                </c:pt>
                <c:pt idx="2">
                  <c:v>Salmon</c:v>
                </c:pt>
                <c:pt idx="3">
                  <c:v>Animal liver</c:v>
                </c:pt>
                <c:pt idx="4">
                  <c:v>White fish</c:v>
                </c:pt>
              </c:strCache>
            </c:strRef>
          </c:cat>
          <c:val>
            <c:numRef>
              <c:f>Sheet1!$E$5:$E$9</c:f>
              <c:numCache>
                <c:formatCode>0.0%</c:formatCode>
                <c:ptCount val="5"/>
                <c:pt idx="0">
                  <c:v>0.19700000000000001</c:v>
                </c:pt>
                <c:pt idx="1">
                  <c:v>0.68</c:v>
                </c:pt>
                <c:pt idx="2">
                  <c:v>0.7</c:v>
                </c:pt>
                <c:pt idx="3">
                  <c:v>0.06</c:v>
                </c:pt>
                <c:pt idx="4">
                  <c:v>0.78</c:v>
                </c:pt>
              </c:numCache>
            </c:numRef>
          </c:val>
          <c:extLst>
            <c:ext xmlns:c16="http://schemas.microsoft.com/office/drawing/2014/chart" uri="{C3380CC4-5D6E-409C-BE32-E72D297353CC}">
              <c16:uniqueId val="{00000001-BCAF-48FA-8FA2-EB9F22F5B031}"/>
            </c:ext>
          </c:extLst>
        </c:ser>
        <c:ser>
          <c:idx val="2"/>
          <c:order val="2"/>
          <c:tx>
            <c:strRef>
              <c:f>Sheet1!$F$4</c:f>
              <c:strCache>
                <c:ptCount val="1"/>
                <c:pt idx="0">
                  <c:v>Fat</c:v>
                </c:pt>
              </c:strCache>
            </c:strRef>
          </c:tx>
          <c:spPr>
            <a:solidFill>
              <a:srgbClr val="FECD60"/>
            </a:solidFill>
            <a:ln>
              <a:noFill/>
            </a:ln>
            <a:effectLst/>
          </c:spPr>
          <c:invertIfNegative val="0"/>
          <c:cat>
            <c:strRef>
              <c:f>Sheet1!$C$5:$C$9</c:f>
              <c:strCache>
                <c:ptCount val="5"/>
                <c:pt idx="0">
                  <c:v>Fatty tissue</c:v>
                </c:pt>
                <c:pt idx="1">
                  <c:v>Poultry</c:v>
                </c:pt>
                <c:pt idx="2">
                  <c:v>Salmon</c:v>
                </c:pt>
                <c:pt idx="3">
                  <c:v>Animal liver</c:v>
                </c:pt>
                <c:pt idx="4">
                  <c:v>White fish</c:v>
                </c:pt>
              </c:strCache>
            </c:strRef>
          </c:cat>
          <c:val>
            <c:numRef>
              <c:f>Sheet1!$F$5:$F$9</c:f>
              <c:numCache>
                <c:formatCode>0.0%</c:formatCode>
                <c:ptCount val="5"/>
                <c:pt idx="0">
                  <c:v>0.70799999999999996</c:v>
                </c:pt>
                <c:pt idx="1">
                  <c:v>0.15999999999999995</c:v>
                </c:pt>
                <c:pt idx="2">
                  <c:v>0.14500000000000005</c:v>
                </c:pt>
                <c:pt idx="3">
                  <c:v>0.73</c:v>
                </c:pt>
                <c:pt idx="4">
                  <c:v>4.2999999999999983E-2</c:v>
                </c:pt>
              </c:numCache>
            </c:numRef>
          </c:val>
          <c:extLst>
            <c:ext xmlns:c16="http://schemas.microsoft.com/office/drawing/2014/chart" uri="{C3380CC4-5D6E-409C-BE32-E72D297353CC}">
              <c16:uniqueId val="{00000002-BCAF-48FA-8FA2-EB9F22F5B031}"/>
            </c:ext>
          </c:extLst>
        </c:ser>
        <c:dLbls>
          <c:showLegendKey val="0"/>
          <c:showVal val="0"/>
          <c:showCatName val="0"/>
          <c:showSerName val="0"/>
          <c:showPercent val="0"/>
          <c:showBubbleSize val="0"/>
        </c:dLbls>
        <c:gapWidth val="100"/>
        <c:overlap val="-27"/>
        <c:axId val="897948912"/>
        <c:axId val="897949240"/>
      </c:barChart>
      <c:catAx>
        <c:axId val="897948912"/>
        <c:scaling>
          <c:orientation val="minMax"/>
        </c:scaling>
        <c:delete val="0"/>
        <c:axPos val="b"/>
        <c:numFmt formatCode="General" sourceLinked="1"/>
        <c:majorTickMark val="none"/>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da-DK"/>
          </a:p>
        </c:txPr>
        <c:crossAx val="897949240"/>
        <c:crosses val="autoZero"/>
        <c:auto val="1"/>
        <c:lblAlgn val="ctr"/>
        <c:lblOffset val="100"/>
        <c:noMultiLvlLbl val="0"/>
      </c:catAx>
      <c:valAx>
        <c:axId val="897949240"/>
        <c:scaling>
          <c:orientation val="minMax"/>
          <c:max val="1"/>
        </c:scaling>
        <c:delete val="0"/>
        <c:axPos val="l"/>
        <c:majorGridlines>
          <c:spPr>
            <a:ln w="9525" cap="flat" cmpd="sng" algn="ctr">
              <a:solidFill>
                <a:srgbClr val="FFFFFF"/>
              </a:solidFill>
              <a:round/>
            </a:ln>
            <a:effectLst/>
          </c:spPr>
        </c:majorGridlines>
        <c:numFmt formatCode="0%" sourceLinked="0"/>
        <c:majorTickMark val="none"/>
        <c:minorTickMark val="in"/>
        <c:tickLblPos val="nextTo"/>
        <c:spPr>
          <a:noFill/>
          <a:ln>
            <a:solidFill>
              <a:srgbClr val="FFFFFF"/>
            </a:solidFill>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da-DK"/>
          </a:p>
        </c:txPr>
        <c:crossAx val="897948912"/>
        <c:crosses val="autoZero"/>
        <c:crossBetween val="between"/>
      </c:valAx>
      <c:spPr>
        <a:noFill/>
        <a:ln w="6350">
          <a:solidFill>
            <a:srgbClr val="FFFFFF"/>
          </a:solidFill>
        </a:ln>
        <a:effectLst/>
      </c:spPr>
    </c:plotArea>
    <c:legend>
      <c:legendPos val="b"/>
      <c:layout>
        <c:manualLayout>
          <c:xMode val="edge"/>
          <c:yMode val="edge"/>
          <c:x val="0.35545438990086131"/>
          <c:y val="0.90952926843435156"/>
          <c:w val="0.3538775153105862"/>
          <c:h val="8.738480606590842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da-DK"/>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2"/>
                </a:solidFill>
                <a:latin typeface="Arial" panose="020B0604020202020204" pitchFamily="34" charset="0"/>
                <a:ea typeface="+mn-ea"/>
                <a:cs typeface="Arial" panose="020B0604020202020204" pitchFamily="34" charset="0"/>
              </a:defRPr>
            </a:pPr>
            <a:r>
              <a:rPr lang="en-US"/>
              <a:t>Enzymatic hydrolyzed protein concentrate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Arial" panose="020B0604020202020204" pitchFamily="34" charset="0"/>
              <a:ea typeface="+mn-ea"/>
              <a:cs typeface="Arial" panose="020B0604020202020204" pitchFamily="34" charset="0"/>
            </a:defRPr>
          </a:pPr>
          <a:endParaRPr lang="da-DK"/>
        </a:p>
      </c:txPr>
    </c:title>
    <c:autoTitleDeleted val="0"/>
    <c:plotArea>
      <c:layout/>
      <c:barChart>
        <c:barDir val="col"/>
        <c:grouping val="clustered"/>
        <c:varyColors val="0"/>
        <c:ser>
          <c:idx val="0"/>
          <c:order val="0"/>
          <c:tx>
            <c:strRef>
              <c:f>Sheet1!$M$4</c:f>
              <c:strCache>
                <c:ptCount val="1"/>
                <c:pt idx="0">
                  <c:v>Solids</c:v>
                </c:pt>
              </c:strCache>
            </c:strRef>
          </c:tx>
          <c:spPr>
            <a:solidFill>
              <a:srgbClr val="DC9276"/>
            </a:solidFill>
            <a:ln>
              <a:noFill/>
            </a:ln>
            <a:effectLst/>
          </c:spPr>
          <c:invertIfNegative val="0"/>
          <c:cat>
            <c:strRef>
              <c:f>Sheet1!$C$5:$C$9</c:f>
              <c:strCache>
                <c:ptCount val="5"/>
                <c:pt idx="0">
                  <c:v>Fatty tissue</c:v>
                </c:pt>
                <c:pt idx="1">
                  <c:v>Poultry</c:v>
                </c:pt>
                <c:pt idx="2">
                  <c:v>Salmon</c:v>
                </c:pt>
                <c:pt idx="3">
                  <c:v>Animal liver</c:v>
                </c:pt>
                <c:pt idx="4">
                  <c:v>White fish</c:v>
                </c:pt>
              </c:strCache>
            </c:strRef>
          </c:cat>
          <c:val>
            <c:numRef>
              <c:f>Sheet1!$M$5:$M$9</c:f>
              <c:numCache>
                <c:formatCode>0.0%</c:formatCode>
                <c:ptCount val="5"/>
                <c:pt idx="0">
                  <c:v>0.51869999999999994</c:v>
                </c:pt>
                <c:pt idx="1">
                  <c:v>0.54279999999999995</c:v>
                </c:pt>
                <c:pt idx="2">
                  <c:v>0.53069999999999995</c:v>
                </c:pt>
                <c:pt idx="3">
                  <c:v>0.55930000000000002</c:v>
                </c:pt>
                <c:pt idx="4">
                  <c:v>0.54049999999999998</c:v>
                </c:pt>
              </c:numCache>
            </c:numRef>
          </c:val>
          <c:extLst>
            <c:ext xmlns:c16="http://schemas.microsoft.com/office/drawing/2014/chart" uri="{C3380CC4-5D6E-409C-BE32-E72D297353CC}">
              <c16:uniqueId val="{00000000-723D-4DB6-A1C3-4A2DEE5A749A}"/>
            </c:ext>
          </c:extLst>
        </c:ser>
        <c:ser>
          <c:idx val="1"/>
          <c:order val="1"/>
          <c:tx>
            <c:strRef>
              <c:f>Sheet1!$N$4</c:f>
              <c:strCache>
                <c:ptCount val="1"/>
                <c:pt idx="0">
                  <c:v>Water</c:v>
                </c:pt>
              </c:strCache>
            </c:strRef>
          </c:tx>
          <c:spPr>
            <a:solidFill>
              <a:srgbClr val="007FC8"/>
            </a:solidFill>
            <a:ln>
              <a:noFill/>
            </a:ln>
            <a:effectLst/>
          </c:spPr>
          <c:invertIfNegative val="0"/>
          <c:cat>
            <c:strRef>
              <c:f>Sheet1!$C$5:$C$9</c:f>
              <c:strCache>
                <c:ptCount val="5"/>
                <c:pt idx="0">
                  <c:v>Fatty tissue</c:v>
                </c:pt>
                <c:pt idx="1">
                  <c:v>Poultry</c:v>
                </c:pt>
                <c:pt idx="2">
                  <c:v>Salmon</c:v>
                </c:pt>
                <c:pt idx="3">
                  <c:v>Animal liver</c:v>
                </c:pt>
                <c:pt idx="4">
                  <c:v>White fish</c:v>
                </c:pt>
              </c:strCache>
            </c:strRef>
          </c:cat>
          <c:val>
            <c:numRef>
              <c:f>Sheet1!$N$5:$N$9</c:f>
              <c:numCache>
                <c:formatCode>0.0%</c:formatCode>
                <c:ptCount val="5"/>
                <c:pt idx="0">
                  <c:v>0.43</c:v>
                </c:pt>
                <c:pt idx="1">
                  <c:v>0.41</c:v>
                </c:pt>
                <c:pt idx="2">
                  <c:v>0.42</c:v>
                </c:pt>
                <c:pt idx="3">
                  <c:v>0.40500000000000003</c:v>
                </c:pt>
                <c:pt idx="4">
                  <c:v>0.42499999999999999</c:v>
                </c:pt>
              </c:numCache>
            </c:numRef>
          </c:val>
          <c:extLst>
            <c:ext xmlns:c16="http://schemas.microsoft.com/office/drawing/2014/chart" uri="{C3380CC4-5D6E-409C-BE32-E72D297353CC}">
              <c16:uniqueId val="{00000001-723D-4DB6-A1C3-4A2DEE5A749A}"/>
            </c:ext>
          </c:extLst>
        </c:ser>
        <c:ser>
          <c:idx val="2"/>
          <c:order val="2"/>
          <c:tx>
            <c:strRef>
              <c:f>Sheet1!$O$4</c:f>
              <c:strCache>
                <c:ptCount val="1"/>
                <c:pt idx="0">
                  <c:v>Fat</c:v>
                </c:pt>
              </c:strCache>
            </c:strRef>
          </c:tx>
          <c:spPr>
            <a:solidFill>
              <a:srgbClr val="FECD60"/>
            </a:solidFill>
            <a:ln>
              <a:noFill/>
            </a:ln>
            <a:effectLst/>
          </c:spPr>
          <c:invertIfNegative val="0"/>
          <c:cat>
            <c:strRef>
              <c:f>Sheet1!$C$5:$C$9</c:f>
              <c:strCache>
                <c:ptCount val="5"/>
                <c:pt idx="0">
                  <c:v>Fatty tissue</c:v>
                </c:pt>
                <c:pt idx="1">
                  <c:v>Poultry</c:v>
                </c:pt>
                <c:pt idx="2">
                  <c:v>Salmon</c:v>
                </c:pt>
                <c:pt idx="3">
                  <c:v>Animal liver</c:v>
                </c:pt>
                <c:pt idx="4">
                  <c:v>White fish</c:v>
                </c:pt>
              </c:strCache>
            </c:strRef>
          </c:cat>
          <c:val>
            <c:numRef>
              <c:f>Sheet1!$O$5:$O$9</c:f>
              <c:numCache>
                <c:formatCode>0.0%</c:formatCode>
                <c:ptCount val="5"/>
                <c:pt idx="0">
                  <c:v>5.1300000000000005E-2</c:v>
                </c:pt>
                <c:pt idx="1">
                  <c:v>4.7200000000000006E-2</c:v>
                </c:pt>
                <c:pt idx="2">
                  <c:v>4.930000000000001E-2</c:v>
                </c:pt>
                <c:pt idx="3">
                  <c:v>3.5699999999999996E-2</c:v>
                </c:pt>
                <c:pt idx="4">
                  <c:v>3.4499999999999996E-2</c:v>
                </c:pt>
              </c:numCache>
            </c:numRef>
          </c:val>
          <c:extLst>
            <c:ext xmlns:c16="http://schemas.microsoft.com/office/drawing/2014/chart" uri="{C3380CC4-5D6E-409C-BE32-E72D297353CC}">
              <c16:uniqueId val="{00000002-723D-4DB6-A1C3-4A2DEE5A749A}"/>
            </c:ext>
          </c:extLst>
        </c:ser>
        <c:dLbls>
          <c:showLegendKey val="0"/>
          <c:showVal val="0"/>
          <c:showCatName val="0"/>
          <c:showSerName val="0"/>
          <c:showPercent val="0"/>
          <c:showBubbleSize val="0"/>
        </c:dLbls>
        <c:gapWidth val="100"/>
        <c:overlap val="-27"/>
        <c:axId val="897948912"/>
        <c:axId val="897949240"/>
      </c:barChart>
      <c:catAx>
        <c:axId val="897948912"/>
        <c:scaling>
          <c:orientation val="minMax"/>
        </c:scaling>
        <c:delete val="0"/>
        <c:axPos val="b"/>
        <c:numFmt formatCode="General" sourceLinked="1"/>
        <c:majorTickMark val="none"/>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da-DK"/>
          </a:p>
        </c:txPr>
        <c:crossAx val="897949240"/>
        <c:crosses val="autoZero"/>
        <c:auto val="1"/>
        <c:lblAlgn val="ctr"/>
        <c:lblOffset val="100"/>
        <c:noMultiLvlLbl val="0"/>
      </c:catAx>
      <c:valAx>
        <c:axId val="897949240"/>
        <c:scaling>
          <c:orientation val="minMax"/>
          <c:max val="1"/>
        </c:scaling>
        <c:delete val="0"/>
        <c:axPos val="l"/>
        <c:majorGridlines>
          <c:spPr>
            <a:ln w="9525" cap="flat" cmpd="sng" algn="ctr">
              <a:solidFill>
                <a:srgbClr val="FFFFFF"/>
              </a:solidFill>
              <a:round/>
            </a:ln>
            <a:effectLst/>
          </c:spPr>
        </c:majorGridlines>
        <c:numFmt formatCode="0%" sourceLinked="0"/>
        <c:majorTickMark val="none"/>
        <c:minorTickMark val="in"/>
        <c:tickLblPos val="nextTo"/>
        <c:spPr>
          <a:noFill/>
          <a:ln>
            <a:solidFill>
              <a:srgbClr val="FFFFFF"/>
            </a:solidFill>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da-DK"/>
          </a:p>
        </c:txPr>
        <c:crossAx val="897948912"/>
        <c:crosses val="autoZero"/>
        <c:crossBetween val="between"/>
      </c:valAx>
      <c:spPr>
        <a:noFill/>
        <a:ln w="6350">
          <a:solidFill>
            <a:srgbClr val="FFFFFF"/>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0.0606</cdr:x>
      <cdr:y>0.02417</cdr:y>
    </cdr:from>
    <cdr:to>
      <cdr:x>0.65457</cdr:x>
      <cdr:y>0.11533</cdr:y>
    </cdr:to>
    <cdr:sp macro="" textlink="">
      <cdr:nvSpPr>
        <cdr:cNvPr id="2" name="TextBox 1">
          <a:extLst xmlns:a="http://schemas.openxmlformats.org/drawingml/2006/main">
            <a:ext uri="{FF2B5EF4-FFF2-40B4-BE49-F238E27FC236}">
              <a16:creationId xmlns:a16="http://schemas.microsoft.com/office/drawing/2014/main" id="{E3C53414-01FD-0845-B8BC-6A09310409AD}"/>
            </a:ext>
          </a:extLst>
        </cdr:cNvPr>
        <cdr:cNvSpPr txBox="1"/>
      </cdr:nvSpPr>
      <cdr:spPr>
        <a:xfrm xmlns:a="http://schemas.openxmlformats.org/drawingml/2006/main">
          <a:off x="678151" y="106097"/>
          <a:ext cx="6646865" cy="400112"/>
        </a:xfrm>
        <a:prstGeom xmlns:a="http://schemas.openxmlformats.org/drawingml/2006/main" prst="rect">
          <a:avLst/>
        </a:prstGeom>
      </cdr:spPr>
      <cdr:txBody>
        <a:bodyPr xmlns:a="http://schemas.openxmlformats.org/drawingml/2006/main" vertOverflow="clip" wrap="square" lIns="0" rIns="0" rtlCol="0">
          <a:spAutoFit/>
        </a:bodyPr>
        <a:lstStyle xmlns:a="http://schemas.openxmlformats.org/drawingml/2006/main"/>
        <a:p xmlns:a="http://schemas.openxmlformats.org/drawingml/2006/main">
          <a:pPr algn="l"/>
          <a:r>
            <a:rPr lang="en-GB" sz="2000" dirty="0">
              <a:solidFill>
                <a:schemeClr val="tx1"/>
              </a:solidFill>
            </a:rPr>
            <a:t>Annual processed animal protein: 2.5 million tons </a:t>
          </a:r>
        </a:p>
      </cdr:txBody>
    </cdr:sp>
  </cdr:relSizeAnchor>
  <cdr:relSizeAnchor xmlns:cdr="http://schemas.openxmlformats.org/drawingml/2006/chartDrawing">
    <cdr:from>
      <cdr:x>0.17981</cdr:x>
      <cdr:y>0.30795</cdr:y>
    </cdr:from>
    <cdr:to>
      <cdr:x>0.27553</cdr:x>
      <cdr:y>0.59545</cdr:y>
    </cdr:to>
    <cdr:sp macro="" textlink="">
      <cdr:nvSpPr>
        <cdr:cNvPr id="3" name="Rectangle 2">
          <a:extLst xmlns:a="http://schemas.openxmlformats.org/drawingml/2006/main">
            <a:ext uri="{FF2B5EF4-FFF2-40B4-BE49-F238E27FC236}">
              <a16:creationId xmlns:a16="http://schemas.microsoft.com/office/drawing/2014/main" id="{025807ED-3A3D-BF42-8AB8-8130CAAAC9CE}"/>
            </a:ext>
          </a:extLst>
        </cdr:cNvPr>
        <cdr:cNvSpPr/>
      </cdr:nvSpPr>
      <cdr:spPr>
        <a:xfrm xmlns:a="http://schemas.openxmlformats.org/drawingml/2006/main">
          <a:off x="2012194" y="1351630"/>
          <a:ext cx="1071127" cy="1261884"/>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2400" dirty="0">
              <a:solidFill>
                <a:schemeClr val="bg1"/>
              </a:solidFill>
            </a:rPr>
            <a:t>25% </a:t>
          </a:r>
        </a:p>
        <a:p xmlns:a="http://schemas.openxmlformats.org/drawingml/2006/main">
          <a:pPr algn="ctr"/>
          <a:r>
            <a:rPr lang="en-GB" sz="1200" dirty="0">
              <a:solidFill>
                <a:schemeClr val="bg1"/>
              </a:solidFill>
            </a:rPr>
            <a:t>Fertilizer </a:t>
          </a:r>
        </a:p>
        <a:p xmlns:a="http://schemas.openxmlformats.org/drawingml/2006/main">
          <a:pPr algn="ctr"/>
          <a:r>
            <a:rPr lang="en-GB" sz="1200" dirty="0">
              <a:solidFill>
                <a:schemeClr val="bg1"/>
              </a:solidFill>
            </a:rPr>
            <a:t>625,000 tons</a:t>
          </a:r>
        </a:p>
        <a:p xmlns:a="http://schemas.openxmlformats.org/drawingml/2006/main">
          <a:pPr algn="ctr"/>
          <a:endParaRPr lang="en-GB" sz="1400" dirty="0">
            <a:solidFill>
              <a:schemeClr val="bg1"/>
            </a:solidFill>
          </a:endParaRPr>
        </a:p>
        <a:p xmlns:a="http://schemas.openxmlformats.org/drawingml/2006/main">
          <a:pPr algn="ctr"/>
          <a:endParaRPr lang="en-GB" sz="1400" dirty="0">
            <a:solidFill>
              <a:schemeClr val="bg1"/>
            </a:solidFill>
          </a:endParaRPr>
        </a:p>
      </cdr:txBody>
    </cdr:sp>
  </cdr:relSizeAnchor>
  <cdr:relSizeAnchor xmlns:cdr="http://schemas.openxmlformats.org/drawingml/2006/chartDrawing">
    <cdr:from>
      <cdr:x>0.29663</cdr:x>
      <cdr:y>0.17637</cdr:y>
    </cdr:from>
    <cdr:to>
      <cdr:x>0.40753</cdr:x>
      <cdr:y>0.36571</cdr:y>
    </cdr:to>
    <cdr:sp macro="" textlink="">
      <cdr:nvSpPr>
        <cdr:cNvPr id="4" name="Rectangle 3">
          <a:extLst xmlns:a="http://schemas.openxmlformats.org/drawingml/2006/main">
            <a:ext uri="{FF2B5EF4-FFF2-40B4-BE49-F238E27FC236}">
              <a16:creationId xmlns:a16="http://schemas.microsoft.com/office/drawing/2014/main" id="{FD16E893-CCC2-824F-96B4-47D5053AF417}"/>
            </a:ext>
          </a:extLst>
        </cdr:cNvPr>
        <cdr:cNvSpPr/>
      </cdr:nvSpPr>
      <cdr:spPr>
        <a:xfrm xmlns:a="http://schemas.openxmlformats.org/drawingml/2006/main">
          <a:off x="3319408" y="774101"/>
          <a:ext cx="1241035" cy="83103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2400" dirty="0">
              <a:solidFill>
                <a:schemeClr val="bg1"/>
              </a:solidFill>
            </a:rPr>
            <a:t>8%</a:t>
          </a:r>
        </a:p>
        <a:p xmlns:a="http://schemas.openxmlformats.org/drawingml/2006/main">
          <a:pPr algn="ctr"/>
          <a:r>
            <a:rPr lang="en-GB" sz="1200" dirty="0">
              <a:solidFill>
                <a:schemeClr val="bg1"/>
              </a:solidFill>
            </a:rPr>
            <a:t>Other</a:t>
          </a:r>
        </a:p>
        <a:p xmlns:a="http://schemas.openxmlformats.org/drawingml/2006/main">
          <a:pPr algn="ctr"/>
          <a:r>
            <a:rPr lang="en-GB" sz="1200" dirty="0">
              <a:solidFill>
                <a:schemeClr val="bg1"/>
              </a:solidFill>
            </a:rPr>
            <a:t>200,000 tons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9DE5A7-8327-3A49-B335-A62D3E06BC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1000"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B68E3058-7270-BE43-8153-A83C6A7D9E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EF1528-83B9-FB42-ADE2-F1695811A813}" type="datetimeFigureOut">
              <a:rPr lang="en-GB" sz="1000" smtClean="0">
                <a:latin typeface="Arial" panose="020B0604020202020204" pitchFamily="34" charset="0"/>
                <a:cs typeface="Arial" panose="020B0604020202020204" pitchFamily="34" charset="0"/>
              </a:rPr>
              <a:t>13/12/2021</a:t>
            </a:fld>
            <a:endParaRPr lang="en-GB" sz="10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B44264FD-EBDB-7242-A937-DB90D1DF7D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10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EA9C25A-DD41-D84D-BF54-EFE7F4024C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06F573-A76F-CF40-B06B-3CB035280046}" type="slidenum">
              <a:rPr lang="en-GB" sz="1000" smtClean="0">
                <a:latin typeface="Arial" panose="020B0604020202020204" pitchFamily="34" charset="0"/>
                <a:cs typeface="Arial" panose="020B0604020202020204" pitchFamily="34" charset="0"/>
              </a:rPr>
              <a:t>‹#›</a:t>
            </a:fld>
            <a:endParaRPr lang="en-GB"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151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Arial" panose="020B0604020202020204" pitchFamily="34" charset="0"/>
                <a:cs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Arial" panose="020B0604020202020204" pitchFamily="34" charset="0"/>
                <a:cs typeface="Arial" panose="020B0604020202020204" pitchFamily="34" charset="0"/>
              </a:defRPr>
            </a:lvl1pPr>
          </a:lstStyle>
          <a:p>
            <a:fld id="{588C82D9-247B-B340-8A9A-0890E54D475C}" type="datetimeFigureOut">
              <a:rPr lang="en-GB" smtClean="0"/>
              <a:pPr/>
              <a:t>13/12/2021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Arial" panose="020B0604020202020204" pitchFamily="34" charset="0"/>
                <a:cs typeface="Arial" panose="020B0604020202020204" pitchFamily="34" charset="0"/>
              </a:defRPr>
            </a:lvl1pPr>
          </a:lstStyle>
          <a:p>
            <a:fld id="{8DABA3B2-F91B-4041-AC07-559C5BC50700}" type="slidenum">
              <a:rPr lang="en-GB" smtClean="0"/>
              <a:pPr/>
              <a:t>‹#›</a:t>
            </a:fld>
            <a:endParaRPr lang="en-GB"/>
          </a:p>
        </p:txBody>
      </p:sp>
    </p:spTree>
    <p:extLst>
      <p:ext uri="{BB962C8B-B14F-4D97-AF65-F5344CB8AC3E}">
        <p14:creationId xmlns:p14="http://schemas.microsoft.com/office/powerpoint/2010/main" val="3112636584"/>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lfalaval.com/globalassets/documents/products/process-solutions/protein-solutions/rendering-systems/centriflow_product_leaflet_en.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alfalaval.com/products/process-solutions/evaporation-systems/alfavap-system/"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olidFill>
                  <a:srgbClr val="000000"/>
                </a:solidFill>
                <a:latin typeface="Arial"/>
                <a:cs typeface="Arial"/>
              </a:rPr>
              <a:t>Good morning/afternoon. My name is Andriy Revva and I am a </a:t>
            </a: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Arial"/>
              </a:rPr>
              <a:t>Global Sales Manager at</a:t>
            </a:r>
            <a:r>
              <a:rPr lang="en-GB" noProof="0" dirty="0">
                <a:solidFill>
                  <a:srgbClr val="000000"/>
                </a:solidFill>
                <a:latin typeface="Arial"/>
                <a:cs typeface="Arial"/>
              </a:rPr>
              <a:t> Alfa Laval Agro </a:t>
            </a:r>
            <a:r>
              <a:rPr lang="da-DK" noProof="0" dirty="0">
                <a:solidFill>
                  <a:srgbClr val="000000"/>
                </a:solidFill>
                <a:latin typeface="Arial"/>
                <a:cs typeface="Arial"/>
              </a:rPr>
              <a:t>&amp; </a:t>
            </a:r>
            <a:r>
              <a:rPr lang="en-GB" noProof="0" dirty="0">
                <a:solidFill>
                  <a:srgbClr val="000000"/>
                </a:solidFill>
                <a:latin typeface="Arial"/>
                <a:cs typeface="Arial"/>
              </a:rPr>
              <a:t>Protein Systems.</a:t>
            </a:r>
            <a:r>
              <a:rPr lang="en-GB" dirty="0">
                <a:solidFill>
                  <a:srgbClr val="000000"/>
                </a:solidFill>
                <a:latin typeface="Arial"/>
                <a:cs typeface="Arial"/>
              </a:rPr>
              <a:t> </a:t>
            </a:r>
            <a:endParaRPr lang="en-GB" noProof="0" dirty="0">
              <a:solidFill>
                <a:srgbClr val="000000"/>
              </a:solidFill>
            </a:endParaRPr>
          </a:p>
          <a:p>
            <a:endParaRPr lang="en-GB" noProof="0" dirty="0">
              <a:solidFill>
                <a:srgbClr val="000000"/>
              </a:solidFill>
            </a:endParaRPr>
          </a:p>
          <a:p>
            <a:endParaRPr lang="en-GB" dirty="0">
              <a:solidFill>
                <a:srgbClr val="000000"/>
              </a:solidFill>
            </a:endParaRPr>
          </a:p>
        </p:txBody>
      </p:sp>
      <p:sp>
        <p:nvSpPr>
          <p:cNvPr id="4" name="Slide Number Placeholder 3"/>
          <p:cNvSpPr>
            <a:spLocks noGrp="1"/>
          </p:cNvSpPr>
          <p:nvPr>
            <p:ph type="sldNum" sz="quarter" idx="5"/>
          </p:nvPr>
        </p:nvSpPr>
        <p:spPr/>
        <p:txBody>
          <a:bodyPr/>
          <a:lstStyle/>
          <a:p>
            <a:fld id="{8DABA3B2-F91B-4041-AC07-559C5BC50700}" type="slidenum">
              <a:rPr lang="en-GB" smtClean="0"/>
              <a:pPr/>
              <a:t>1</a:t>
            </a:fld>
            <a:endParaRPr lang="en-GB"/>
          </a:p>
        </p:txBody>
      </p:sp>
    </p:spTree>
    <p:extLst>
      <p:ext uri="{BB962C8B-B14F-4D97-AF65-F5344CB8AC3E}">
        <p14:creationId xmlns:p14="http://schemas.microsoft.com/office/powerpoint/2010/main" val="3721805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1143000"/>
            <a:ext cx="5486400" cy="3086100"/>
          </a:xfrm>
        </p:spPr>
      </p:sp>
      <p:sp>
        <p:nvSpPr>
          <p:cNvPr id="3" name="Notes Placeholder 2"/>
          <p:cNvSpPr>
            <a:spLocks noGrp="1"/>
          </p:cNvSpPr>
          <p:nvPr>
            <p:ph type="body" idx="1"/>
          </p:nvPr>
        </p:nvSpPr>
        <p:spPr/>
        <p:txBody>
          <a:bodyPr/>
          <a:lstStyle/>
          <a:p>
            <a:r>
              <a:rPr lang="en-GB" noProof="0" dirty="0">
                <a:solidFill>
                  <a:srgbClr val="000000"/>
                </a:solidFill>
              </a:rPr>
              <a:t>The most common rendering methods is dry rendering - a straightforward process with minimum quality concerns. Here’s a flow diagram showing the various stages of a typical dry rendering process.. </a:t>
            </a:r>
          </a:p>
          <a:p>
            <a:endParaRPr lang="en-GB" noProof="0" dirty="0">
              <a:solidFill>
                <a:srgbClr val="000000"/>
              </a:solidFill>
            </a:endParaRPr>
          </a:p>
          <a:p>
            <a:pPr marL="171450" indent="-171450">
              <a:buFont typeface="Arial" panose="020B0604020202020204" pitchFamily="34" charset="0"/>
              <a:buChar char="•"/>
            </a:pPr>
            <a:r>
              <a:rPr lang="en-GB" noProof="0" dirty="0">
                <a:solidFill>
                  <a:srgbClr val="000000"/>
                </a:solidFill>
              </a:rPr>
              <a:t>By-products are ground.</a:t>
            </a:r>
          </a:p>
          <a:p>
            <a:pPr marL="171450" indent="-171450">
              <a:buFont typeface="Arial" panose="020B0604020202020204" pitchFamily="34" charset="0"/>
              <a:buChar char="•"/>
            </a:pPr>
            <a:r>
              <a:rPr lang="en-GB" noProof="0" dirty="0">
                <a:solidFill>
                  <a:srgbClr val="000000"/>
                </a:solidFill>
              </a:rPr>
              <a:t>They are then heated and the water is boiled off.</a:t>
            </a:r>
          </a:p>
          <a:p>
            <a:pPr marL="171450" indent="-171450">
              <a:buFont typeface="Arial" panose="020B0604020202020204" pitchFamily="34" charset="0"/>
              <a:buChar char="•"/>
            </a:pPr>
            <a:r>
              <a:rPr lang="en-GB" noProof="0" dirty="0">
                <a:solidFill>
                  <a:srgbClr val="000000"/>
                </a:solidFill>
              </a:rPr>
              <a:t>Fat is separated from the protein by mechanical screening (strainer) and pressing (expeller press and decanter) followed by centrifugal separation.</a:t>
            </a:r>
          </a:p>
          <a:p>
            <a:pPr marL="171450" indent="-171450">
              <a:buFont typeface="Arial" panose="020B0604020202020204" pitchFamily="34" charset="0"/>
              <a:buChar char="•"/>
            </a:pPr>
            <a:r>
              <a:rPr lang="en-GB" noProof="0" dirty="0">
                <a:solidFill>
                  <a:srgbClr val="000000"/>
                </a:solidFill>
              </a:rPr>
              <a:t>The result is clean fat and meat and bone meal.</a:t>
            </a:r>
          </a:p>
        </p:txBody>
      </p:sp>
      <p:sp>
        <p:nvSpPr>
          <p:cNvPr id="4" name="Slide Number Placeholder 3"/>
          <p:cNvSpPr>
            <a:spLocks noGrp="1"/>
          </p:cNvSpPr>
          <p:nvPr>
            <p:ph type="sldNum" sz="quarter" idx="5"/>
          </p:nvPr>
        </p:nvSpPr>
        <p:spPr/>
        <p:txBody>
          <a:bodyPr/>
          <a:lstStyle/>
          <a:p>
            <a:fld id="{8DABA3B2-F91B-4041-AC07-559C5BC50700}" type="slidenum">
              <a:rPr lang="en-GB" smtClean="0"/>
              <a:pPr/>
              <a:t>10</a:t>
            </a:fld>
            <a:endParaRPr lang="en-GB"/>
          </a:p>
        </p:txBody>
      </p:sp>
    </p:spTree>
    <p:extLst>
      <p:ext uri="{BB962C8B-B14F-4D97-AF65-F5344CB8AC3E}">
        <p14:creationId xmlns:p14="http://schemas.microsoft.com/office/powerpoint/2010/main" val="60996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
                <a:srgbClr val="847770"/>
              </a:buClr>
              <a:buSzTx/>
              <a:buFont typeface="Arial" panose="020B0604020202020204" pitchFamily="34" charset="0"/>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However, dry rendering poses issues. </a:t>
            </a:r>
          </a:p>
          <a:p>
            <a:pPr marL="0" marR="0" lvl="0" indent="0" algn="l" defTabSz="914400" rtl="0" eaLnBrk="1" fontAlgn="auto" latinLnBrk="0" hangingPunct="1">
              <a:lnSpc>
                <a:spcPct val="100000"/>
              </a:lnSpc>
              <a:spcBef>
                <a:spcPts val="0"/>
              </a:spcBef>
              <a:spcAft>
                <a:spcPts val="600"/>
              </a:spcAft>
              <a:buClr>
                <a:srgbClr val="847770"/>
              </a:buClr>
              <a:buSzTx/>
              <a:buFont typeface="Arial" panose="020B0604020202020204" pitchFamily="34" charset="0"/>
              <a:buNone/>
              <a:tabLst/>
              <a:defRPr/>
            </a:pPr>
            <a:endPar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847770"/>
              </a:buClr>
              <a:buSzTx/>
              <a:buFont typeface="Arial" panose="020B0604020202020204" pitchFamily="34" charset="0"/>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Conventional dry rendering has little to no focus on the raw material and product quality; the aim is simply to reduce the by-products.</a:t>
            </a:r>
          </a:p>
          <a:p>
            <a:pPr marL="0" marR="0" lvl="0" indent="0" algn="l" defTabSz="914400" rtl="0" eaLnBrk="1" fontAlgn="auto" latinLnBrk="0" hangingPunct="1">
              <a:lnSpc>
                <a:spcPct val="100000"/>
              </a:lnSpc>
              <a:spcBef>
                <a:spcPts val="0"/>
              </a:spcBef>
              <a:spcAft>
                <a:spcPts val="600"/>
              </a:spcAft>
              <a:buClr>
                <a:srgbClr val="847770"/>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847770"/>
              </a:buClr>
              <a:buSzTx/>
              <a:buFont typeface="Arial" panose="020B0604020202020204" pitchFamily="34" charset="0"/>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raw material is exposed to temperatures up to 140°C and it is also exposed to the air.</a:t>
            </a:r>
          </a:p>
          <a:p>
            <a:pPr marL="0" marR="0" lvl="0" indent="0" algn="l" defTabSz="914400" rtl="0" eaLnBrk="1" fontAlgn="auto" latinLnBrk="0" hangingPunct="1">
              <a:lnSpc>
                <a:spcPct val="100000"/>
              </a:lnSpc>
              <a:spcBef>
                <a:spcPts val="0"/>
              </a:spcBef>
              <a:spcAft>
                <a:spcPts val="600"/>
              </a:spcAft>
              <a:buClr>
                <a:srgbClr val="847770"/>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847770"/>
              </a:buClr>
              <a:buSzTx/>
              <a:buFont typeface="Arial" panose="020B0604020202020204" pitchFamily="34" charset="0"/>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has consequences on the end-product.</a:t>
            </a:r>
          </a:p>
          <a:p>
            <a:pPr marL="180000" marR="0" lvl="0" indent="-180000" algn="l" defTabSz="914400" rtl="0" eaLnBrk="1" fontAlgn="auto" latinLnBrk="0" hangingPunct="1">
              <a:lnSpc>
                <a:spcPct val="100000"/>
              </a:lnSpc>
              <a:spcBef>
                <a:spcPts val="0"/>
              </a:spcBef>
              <a:spcAft>
                <a:spcPts val="600"/>
              </a:spcAft>
              <a:buClr>
                <a:srgbClr val="847770"/>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proteins may be thermally damaged.</a:t>
            </a:r>
          </a:p>
          <a:p>
            <a:pPr marL="180000" marR="0" lvl="0" indent="-180000" algn="l" defTabSz="914400" rtl="0" eaLnBrk="1" fontAlgn="auto" latinLnBrk="0" hangingPunct="1">
              <a:lnSpc>
                <a:spcPct val="100000"/>
              </a:lnSpc>
              <a:spcBef>
                <a:spcPts val="0"/>
              </a:spcBef>
              <a:spcAft>
                <a:spcPts val="600"/>
              </a:spcAft>
              <a:buClr>
                <a:srgbClr val="847770"/>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product can be oxidized.</a:t>
            </a:r>
          </a:p>
          <a:p>
            <a:pPr marL="180000" marR="0" lvl="0" indent="-180000" algn="l" defTabSz="914400" rtl="0" eaLnBrk="1" fontAlgn="auto" latinLnBrk="0" hangingPunct="1">
              <a:lnSpc>
                <a:spcPct val="100000"/>
              </a:lnSpc>
              <a:spcBef>
                <a:spcPts val="0"/>
              </a:spcBef>
              <a:spcAft>
                <a:spcPts val="1800"/>
              </a:spcAft>
              <a:buClr>
                <a:srgbClr val="847770"/>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a:t>
            </a:r>
            <a:r>
              <a:rPr lang="en-GB" sz="1000" dirty="0">
                <a:solidFill>
                  <a:srgbClr val="000000"/>
                </a:solidFill>
                <a:latin typeface="Arial" panose="020B0604020202020204" pitchFamily="34" charset="0"/>
                <a:cs typeface="Arial" panose="020B0604020202020204" pitchFamily="34" charset="0"/>
              </a:rPr>
              <a:t>crude protein </a:t>
            </a:r>
            <a:r>
              <a:rPr lang="en-GB" sz="1000" i="0" dirty="0">
                <a:solidFill>
                  <a:srgbClr val="000000"/>
                </a:solidFill>
                <a:latin typeface="Arial" panose="020B0604020202020204" pitchFamily="34" charset="0"/>
                <a:cs typeface="Arial" panose="020B0604020202020204" pitchFamily="34" charset="0"/>
              </a:rPr>
              <a:t>digestibility</a:t>
            </a:r>
            <a:r>
              <a:rPr lang="en-GB" sz="1000" dirty="0">
                <a:solidFill>
                  <a:srgbClr val="000000"/>
                </a:solidFill>
                <a:latin typeface="Arial" panose="020B0604020202020204" pitchFamily="34" charset="0"/>
                <a:cs typeface="Arial" panose="020B0604020202020204" pitchFamily="34" charset="0"/>
              </a:rPr>
              <a:t> are low,</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meaning it is difficult for pets to digest. The high temperatures mean the product can be burnt, exposing pets to potential cancer risks.</a:t>
            </a:r>
          </a:p>
          <a:p>
            <a:pPr marL="180000" marR="0" lvl="0" indent="-180000" algn="l" defTabSz="914400" rtl="0" eaLnBrk="1" fontAlgn="auto" latinLnBrk="0" hangingPunct="1">
              <a:lnSpc>
                <a:spcPct val="100000"/>
              </a:lnSpc>
              <a:spcBef>
                <a:spcPts val="0"/>
              </a:spcBef>
              <a:spcAft>
                <a:spcPts val="1800"/>
              </a:spcAft>
              <a:buClr>
                <a:srgbClr val="847770"/>
              </a:buClr>
              <a:buSzTx/>
              <a:buFont typeface="Arial" panose="020B0604020202020204" pitchFamily="34" charset="0"/>
              <a:buChar char="•"/>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800"/>
              </a:spcAft>
              <a:buClr>
                <a:srgbClr val="847770"/>
              </a:buClr>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What’s more, dry rendering has a large carb</a:t>
            </a:r>
            <a:r>
              <a:rPr lang="en-GB" sz="1000" dirty="0">
                <a:solidFill>
                  <a:srgbClr val="000000"/>
                </a:solidFill>
                <a:latin typeface="Arial" panose="020B0604020202020204" pitchFamily="34" charset="0"/>
                <a:cs typeface="Arial" panose="020B0604020202020204" pitchFamily="34" charset="0"/>
              </a:rPr>
              <a:t>on footprint and high energy costs.</a:t>
            </a:r>
          </a:p>
          <a:p>
            <a:pPr marL="180000" marR="0" lvl="0" indent="-180000" algn="l" defTabSz="914400" rtl="0" eaLnBrk="1" fontAlgn="auto" latinLnBrk="0" hangingPunct="1">
              <a:lnSpc>
                <a:spcPct val="100000"/>
              </a:lnSpc>
              <a:spcBef>
                <a:spcPts val="0"/>
              </a:spcBef>
              <a:spcAft>
                <a:spcPts val="600"/>
              </a:spcAft>
              <a:buClr>
                <a:srgbClr val="847770"/>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is highly energy inefficient.</a:t>
            </a:r>
          </a:p>
          <a:p>
            <a:pPr marL="180000" marR="0" lvl="0" indent="-180000" algn="l" defTabSz="914400" rtl="0" eaLnBrk="1" fontAlgn="auto" latinLnBrk="0" hangingPunct="1">
              <a:lnSpc>
                <a:spcPct val="100000"/>
              </a:lnSpc>
              <a:spcBef>
                <a:spcPts val="0"/>
              </a:spcBef>
              <a:spcAft>
                <a:spcPts val="600"/>
              </a:spcAft>
              <a:buClr>
                <a:srgbClr val="847770"/>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has a ratio of about 1:1 in terms of steam required per kilo of raw material used.</a:t>
            </a:r>
          </a:p>
          <a:p>
            <a:pPr marL="179705" indent="-179705">
              <a:spcAft>
                <a:spcPts val="600"/>
              </a:spcAft>
              <a:buClr>
                <a:srgbClr val="847770"/>
              </a:buClr>
              <a:buFont typeface="Arial" panose="020B0604020202020204" pitchFamily="34" charset="0"/>
              <a:buChar char="•"/>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r</a:t>
            </a:r>
            <a:r>
              <a:rPr lang="en-GB" sz="1000" dirty="0" err="1">
                <a:solidFill>
                  <a:srgbClr val="000000"/>
                </a:solidFill>
                <a:latin typeface="Arial" panose="020B0604020202020204" pitchFamily="34" charset="0"/>
                <a:cs typeface="Arial" panose="020B0604020202020204" pitchFamily="34" charset="0"/>
              </a:rPr>
              <a:t>equires</a:t>
            </a:r>
            <a:r>
              <a:rPr lang="en-GB" sz="1000" dirty="0">
                <a:solidFill>
                  <a:srgbClr val="000000"/>
                </a:solidFill>
                <a:latin typeface="Arial" panose="020B0604020202020204" pitchFamily="34" charset="0"/>
                <a:cs typeface="Arial" panose="020B0604020202020204" pitchFamily="34" charset="0"/>
              </a:rPr>
              <a:t> meat meal rehydration to extrude dry pet food. </a:t>
            </a:r>
            <a:endParaRPr lang="en-GB"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0"/>
              </a:spcBef>
              <a:spcAft>
                <a:spcPts val="600"/>
              </a:spcAft>
              <a:buClr>
                <a:srgbClr val="847770"/>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has added energy costs and a bigger carbon footprint than other methods (which we will discuss soon).</a:t>
            </a:r>
          </a:p>
        </p:txBody>
      </p:sp>
      <p:sp>
        <p:nvSpPr>
          <p:cNvPr id="4" name="Slide Number Placeholder 3"/>
          <p:cNvSpPr>
            <a:spLocks noGrp="1"/>
          </p:cNvSpPr>
          <p:nvPr>
            <p:ph type="sldNum" sz="quarter" idx="5"/>
          </p:nvPr>
        </p:nvSpPr>
        <p:spPr/>
        <p:txBody>
          <a:bodyPr/>
          <a:lstStyle/>
          <a:p>
            <a:fld id="{8DABA3B2-F91B-4041-AC07-559C5BC50700}" type="slidenum">
              <a:rPr lang="en-GB" smtClean="0"/>
              <a:pPr/>
              <a:t>11</a:t>
            </a:fld>
            <a:endParaRPr lang="en-GB"/>
          </a:p>
        </p:txBody>
      </p:sp>
    </p:spTree>
    <p:extLst>
      <p:ext uri="{BB962C8B-B14F-4D97-AF65-F5344CB8AC3E}">
        <p14:creationId xmlns:p14="http://schemas.microsoft.com/office/powerpoint/2010/main" val="199841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
                <a:srgbClr val="847770"/>
              </a:buClr>
              <a:buSzTx/>
              <a:buFontTx/>
              <a:buNone/>
              <a:tabLst/>
              <a:defRPr/>
            </a:pPr>
            <a:r>
              <a:rPr lang="en-GB" sz="1000" b="1" dirty="0">
                <a:solidFill>
                  <a:srgbClr val="000000"/>
                </a:solidFill>
              </a:rPr>
              <a:t>Here’s what we hear from successful premium pet food producers:</a:t>
            </a:r>
          </a:p>
          <a:p>
            <a:pPr marL="180000" marR="0" lvl="0" indent="-180000" algn="l" defTabSz="914400" rtl="0" eaLnBrk="1" fontAlgn="auto" latinLnBrk="0" hangingPunct="1">
              <a:lnSpc>
                <a:spcPct val="100000"/>
              </a:lnSpc>
              <a:spcBef>
                <a:spcPts val="0"/>
              </a:spcBef>
              <a:spcAft>
                <a:spcPts val="600"/>
              </a:spcAft>
              <a:buClr>
                <a:srgbClr val="847770"/>
              </a:buClr>
              <a:buSzTx/>
              <a:buFont typeface="Arial" panose="020B0604020202020204" pitchFamily="34" charset="0"/>
              <a:buChar char="•"/>
              <a:tabLst/>
              <a:defRPr/>
            </a:pPr>
            <a:r>
              <a:rPr lang="en-GB" sz="1000" dirty="0">
                <a:solidFill>
                  <a:srgbClr val="000000"/>
                </a:solidFill>
              </a:rPr>
              <a:t>Quality comes over price because pet owners are willing to pay for it</a:t>
            </a:r>
          </a:p>
          <a:p>
            <a:pPr marL="180000" marR="0" lvl="0" indent="-180000" algn="l" defTabSz="914400" rtl="0" eaLnBrk="1" fontAlgn="auto" latinLnBrk="0" hangingPunct="1">
              <a:lnSpc>
                <a:spcPct val="100000"/>
              </a:lnSpc>
              <a:spcBef>
                <a:spcPts val="0"/>
              </a:spcBef>
              <a:spcAft>
                <a:spcPts val="600"/>
              </a:spcAft>
              <a:buClr>
                <a:srgbClr val="847770"/>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Fresh or raw meat, poultry or fish are always the lead ingredients</a:t>
            </a:r>
          </a:p>
          <a:p>
            <a:pPr marL="180000" marR="0" lvl="0" indent="-180000" algn="l" defTabSz="914400" rtl="0" eaLnBrk="1" fontAlgn="auto" latinLnBrk="0" hangingPunct="1">
              <a:lnSpc>
                <a:spcPct val="100000"/>
              </a:lnSpc>
              <a:spcBef>
                <a:spcPts val="0"/>
              </a:spcBef>
              <a:spcAft>
                <a:spcPts val="600"/>
              </a:spcAft>
              <a:buClr>
                <a:srgbClr val="847770"/>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Two-thirds of all ingredients is sourced from meat, fish or poultry</a:t>
            </a:r>
          </a:p>
          <a:p>
            <a:pPr marL="180000" marR="0" lvl="0" indent="-180000" algn="l" defTabSz="914400" rtl="0" eaLnBrk="1" fontAlgn="auto" latinLnBrk="0" hangingPunct="1">
              <a:lnSpc>
                <a:spcPct val="100000"/>
              </a:lnSpc>
              <a:spcBef>
                <a:spcPts val="0"/>
              </a:spcBef>
              <a:spcAft>
                <a:spcPts val="600"/>
              </a:spcAft>
              <a:buClr>
                <a:srgbClr val="847770"/>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Grain-free – 95% of the protein comes from animal sources not grains</a:t>
            </a:r>
          </a:p>
          <a:p>
            <a:pPr marL="180000" marR="0" lvl="0" indent="-180000" algn="l" defTabSz="914400" rtl="0" eaLnBrk="1" fontAlgn="auto" latinLnBrk="0" hangingPunct="1">
              <a:lnSpc>
                <a:spcPct val="100000"/>
              </a:lnSpc>
              <a:spcBef>
                <a:spcPts val="0"/>
              </a:spcBef>
              <a:spcAft>
                <a:spcPts val="600"/>
              </a:spcAft>
              <a:buClr>
                <a:srgbClr val="847770"/>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Locally sourced</a:t>
            </a:r>
            <a:endPar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180000" marR="0" lvl="0" indent="-180000" algn="l" defTabSz="914400" rtl="0" eaLnBrk="1" fontAlgn="auto" latinLnBrk="0" hangingPunct="1">
              <a:lnSpc>
                <a:spcPct val="100000"/>
              </a:lnSpc>
              <a:spcBef>
                <a:spcPts val="0"/>
              </a:spcBef>
              <a:spcAft>
                <a:spcPts val="600"/>
              </a:spcAft>
              <a:buClr>
                <a:srgbClr val="847770"/>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Minimally processed, protein-packed diets</a:t>
            </a:r>
          </a:p>
          <a:p>
            <a:pPr marL="180000" marR="0" lvl="0" indent="-180000" algn="l" defTabSz="914400" rtl="0" eaLnBrk="1" fontAlgn="auto" latinLnBrk="0" hangingPunct="1">
              <a:lnSpc>
                <a:spcPct val="100000"/>
              </a:lnSpc>
              <a:spcBef>
                <a:spcPts val="0"/>
              </a:spcBef>
              <a:spcAft>
                <a:spcPts val="600"/>
              </a:spcAft>
              <a:buClr>
                <a:srgbClr val="847770"/>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Saving energy is our focus</a:t>
            </a:r>
          </a:p>
          <a:p>
            <a:endParaRPr lang="en-GB" sz="1000" dirty="0">
              <a:solidFill>
                <a:srgbClr val="000000"/>
              </a:solidFill>
            </a:endParaRPr>
          </a:p>
        </p:txBody>
      </p:sp>
      <p:sp>
        <p:nvSpPr>
          <p:cNvPr id="4" name="Slide Number Placeholder 3"/>
          <p:cNvSpPr>
            <a:spLocks noGrp="1"/>
          </p:cNvSpPr>
          <p:nvPr>
            <p:ph type="sldNum" sz="quarter" idx="5"/>
          </p:nvPr>
        </p:nvSpPr>
        <p:spPr/>
        <p:txBody>
          <a:bodyPr/>
          <a:lstStyle/>
          <a:p>
            <a:fld id="{8DABA3B2-F91B-4041-AC07-559C5BC50700}" type="slidenum">
              <a:rPr lang="en-GB" smtClean="0"/>
              <a:pPr/>
              <a:t>12</a:t>
            </a:fld>
            <a:endParaRPr lang="en-GB"/>
          </a:p>
        </p:txBody>
      </p:sp>
    </p:spTree>
    <p:extLst>
      <p:ext uri="{BB962C8B-B14F-4D97-AF65-F5344CB8AC3E}">
        <p14:creationId xmlns:p14="http://schemas.microsoft.com/office/powerpoint/2010/main" val="1899207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olidFill>
                  <a:srgbClr val="000000"/>
                </a:solidFill>
              </a:rPr>
              <a:t>The extrusion technology is the most common way to produce dry pet foods using meat proteins.</a:t>
            </a:r>
          </a:p>
          <a:p>
            <a:endParaRPr lang="en-GB" noProof="0" dirty="0">
              <a:solidFill>
                <a:srgbClr val="000000"/>
              </a:solidFill>
            </a:endParaRPr>
          </a:p>
          <a:p>
            <a:r>
              <a:rPr lang="en-GB" noProof="0" dirty="0">
                <a:solidFill>
                  <a:srgbClr val="000000"/>
                </a:solidFill>
              </a:rPr>
              <a:t> Let’s look now at </a:t>
            </a:r>
            <a:r>
              <a:rPr lang="en-GB" b="0" noProof="0" dirty="0">
                <a:solidFill>
                  <a:srgbClr val="000000"/>
                </a:solidFill>
              </a:rPr>
              <a:t>the basics when extruding pet food.</a:t>
            </a:r>
            <a:endParaRPr lang="en-GB" noProof="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A3B2-F91B-4041-AC07-559C5BC50700}"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2251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DABA3B2-F91B-4041-AC07-559C5BC50700}" type="slidenum">
              <a:rPr lang="en-GB" smtClean="0"/>
              <a:pPr/>
              <a:t>14</a:t>
            </a:fld>
            <a:endParaRPr lang="en-GB"/>
          </a:p>
        </p:txBody>
      </p:sp>
      <p:sp>
        <p:nvSpPr>
          <p:cNvPr id="5" name="Notes Placeholder 4">
            <a:extLst>
              <a:ext uri="{FF2B5EF4-FFF2-40B4-BE49-F238E27FC236}">
                <a16:creationId xmlns:a16="http://schemas.microsoft.com/office/drawing/2014/main" id="{55B3D87A-C1C1-45A9-9BC6-7F7BB9AA4303}"/>
              </a:ext>
            </a:extLst>
          </p:cNvPr>
          <p:cNvSpPr txBox="1">
            <a:spLocks noGrp="1"/>
          </p:cNvSpPr>
          <p:nvPr>
            <p:ph type="body" idx="1"/>
          </p:nvPr>
        </p:nvSpPr>
        <p:spPr>
          <a:xfrm>
            <a:off x="685800" y="4400550"/>
            <a:ext cx="5875020" cy="9110186"/>
          </a:xfrm>
          <a:prstGeom prst="rect">
            <a:avLst/>
          </a:prstGeom>
          <a:noFill/>
        </p:spPr>
        <p:txBody>
          <a:bodyPr wrap="square">
            <a:spAutoFit/>
          </a:bodyPr>
          <a:lstStyle/>
          <a:p>
            <a:pPr marL="0" indent="0">
              <a:buFontTx/>
              <a:buNone/>
            </a:pPr>
            <a:r>
              <a:rPr lang="en-GB" sz="1000" noProof="0" dirty="0">
                <a:solidFill>
                  <a:srgbClr val="000000"/>
                </a:solidFill>
              </a:rPr>
              <a:t>Most dry pet food is made through cooking extrusion.</a:t>
            </a:r>
          </a:p>
          <a:p>
            <a:pPr marL="0" indent="0">
              <a:buFontTx/>
              <a:buNone/>
            </a:pPr>
            <a:r>
              <a:rPr lang="en-GB" sz="1000" noProof="0" dirty="0">
                <a:solidFill>
                  <a:srgbClr val="000000"/>
                </a:solidFill>
              </a:rPr>
              <a:t> </a:t>
            </a:r>
            <a:endParaRPr lang="en-GB" sz="1000" b="1" noProof="0" dirty="0">
              <a:solidFill>
                <a:srgbClr val="000000"/>
              </a:solidFill>
            </a:endParaRPr>
          </a:p>
          <a:p>
            <a:pPr marL="342900" indent="-342900">
              <a:spcAft>
                <a:spcPts val="1200"/>
              </a:spcAft>
              <a:buFont typeface="+mj-lt"/>
              <a:buAutoNum type="arabicPeriod"/>
            </a:pPr>
            <a:r>
              <a:rPr lang="en-GB" sz="1000" noProof="0" dirty="0">
                <a:solidFill>
                  <a:srgbClr val="000000"/>
                </a:solidFill>
              </a:rPr>
              <a:t>Dry ingredients are weighed and dosed into the conditioner.</a:t>
            </a:r>
          </a:p>
          <a:p>
            <a:pPr marL="342900" indent="-342900">
              <a:spcAft>
                <a:spcPts val="1200"/>
              </a:spcAft>
              <a:buFont typeface="+mj-lt"/>
              <a:buAutoNum type="arabicPeriod"/>
            </a:pPr>
            <a:r>
              <a:rPr lang="en-GB" sz="1000" noProof="0" dirty="0">
                <a:solidFill>
                  <a:srgbClr val="000000"/>
                </a:solidFill>
              </a:rPr>
              <a:t>In the conditioner, water is added and starch gelatinized by cooking with steam injection during mixing.</a:t>
            </a:r>
          </a:p>
          <a:p>
            <a:pPr marL="342900" indent="-342900">
              <a:spcAft>
                <a:spcPts val="1200"/>
              </a:spcAft>
              <a:buFont typeface="+mj-lt"/>
              <a:buAutoNum type="arabicPeriod"/>
            </a:pPr>
            <a:r>
              <a:rPr lang="en-GB" sz="1000" noProof="0" dirty="0">
                <a:solidFill>
                  <a:srgbClr val="000000"/>
                </a:solidFill>
              </a:rPr>
              <a:t>Meat ingredients that typically have a water content of 70% may be added into the conditioner.</a:t>
            </a:r>
          </a:p>
          <a:p>
            <a:pPr marL="342900" indent="-342900">
              <a:spcAft>
                <a:spcPts val="1200"/>
              </a:spcAft>
              <a:buFont typeface="+mj-lt"/>
              <a:buAutoNum type="arabicPeriod"/>
            </a:pPr>
            <a:r>
              <a:rPr lang="en-GB" sz="1000" noProof="0" dirty="0">
                <a:solidFill>
                  <a:srgbClr val="000000"/>
                </a:solidFill>
              </a:rPr>
              <a:t>The conditioned product is then dosed into the extruder.</a:t>
            </a:r>
          </a:p>
          <a:p>
            <a:pPr marL="342900" indent="-342900">
              <a:spcAft>
                <a:spcPts val="1200"/>
              </a:spcAft>
              <a:buFont typeface="+mj-lt"/>
              <a:buAutoNum type="arabicPeriod"/>
            </a:pPr>
            <a:r>
              <a:rPr lang="en-GB" sz="1000" noProof="0" dirty="0">
                <a:solidFill>
                  <a:srgbClr val="000000"/>
                </a:solidFill>
              </a:rPr>
              <a:t>Wet and dry pumpable ingredients can be dosed separately into the extruder.</a:t>
            </a:r>
          </a:p>
          <a:p>
            <a:pPr marL="342900" indent="-342900">
              <a:spcAft>
                <a:spcPts val="1200"/>
              </a:spcAft>
              <a:buFont typeface="+mj-lt"/>
              <a:buAutoNum type="arabicPeriod"/>
            </a:pPr>
            <a:r>
              <a:rPr lang="en-GB" sz="1000" noProof="0" dirty="0">
                <a:solidFill>
                  <a:srgbClr val="000000"/>
                </a:solidFill>
              </a:rPr>
              <a:t>In the extruder, the product temperature is increa</a:t>
            </a:r>
            <a:r>
              <a:rPr lang="en-GB" sz="1000" dirty="0">
                <a:solidFill>
                  <a:srgbClr val="000000"/>
                </a:solidFill>
              </a:rPr>
              <a:t>sed through steam and friction up to 120⁰C under pressure.</a:t>
            </a:r>
          </a:p>
          <a:p>
            <a:pPr marL="342900" indent="-342900">
              <a:spcAft>
                <a:spcPts val="1200"/>
              </a:spcAft>
              <a:buFont typeface="+mj-lt"/>
              <a:buAutoNum type="arabicPeriod"/>
            </a:pPr>
            <a:r>
              <a:rPr lang="en-GB" sz="1000" noProof="0" dirty="0">
                <a:solidFill>
                  <a:srgbClr val="000000"/>
                </a:solidFill>
              </a:rPr>
              <a:t>At the extruder outlet, pellets are pushed out through the extruder dye, where a rotating knife cuts the pellets. </a:t>
            </a:r>
          </a:p>
          <a:p>
            <a:pPr marL="342900" indent="-342900">
              <a:spcAft>
                <a:spcPts val="1200"/>
              </a:spcAft>
              <a:buFont typeface="+mj-lt"/>
              <a:buAutoNum type="arabicPeriod"/>
            </a:pPr>
            <a:r>
              <a:rPr lang="en-GB" sz="1000" noProof="0" dirty="0">
                <a:solidFill>
                  <a:srgbClr val="000000"/>
                </a:solidFill>
              </a:rPr>
              <a:t>The pressure release causes the pellets to expand as the water evaporates.</a:t>
            </a:r>
          </a:p>
          <a:p>
            <a:pPr marL="342900" indent="-342900">
              <a:spcAft>
                <a:spcPts val="1200"/>
              </a:spcAft>
              <a:buFont typeface="+mj-lt"/>
              <a:buAutoNum type="arabicPeriod"/>
            </a:pPr>
            <a:r>
              <a:rPr lang="en-GB" sz="1000" noProof="0" dirty="0">
                <a:solidFill>
                  <a:srgbClr val="000000"/>
                </a:solidFill>
              </a:rPr>
              <a:t>The wet pellets are very soft with a typical moisture content of 20 -30%, and must be dried in the pellet dryer.</a:t>
            </a:r>
          </a:p>
          <a:p>
            <a:pPr marL="342900" indent="-342900">
              <a:spcAft>
                <a:spcPts val="1200"/>
              </a:spcAft>
              <a:buFont typeface="+mj-lt"/>
              <a:buAutoNum type="arabicPeriod"/>
            </a:pPr>
            <a:r>
              <a:rPr lang="en-GB" sz="1000" noProof="0" dirty="0">
                <a:solidFill>
                  <a:srgbClr val="000000"/>
                </a:solidFill>
                <a:latin typeface="Arial"/>
                <a:cs typeface="Arial"/>
              </a:rPr>
              <a:t>The result? Dry pellets with a moisture content of 6% and content of maximum 1 kg of fresh meat per kilo of produced dry pet food.</a:t>
            </a:r>
            <a:r>
              <a:rPr lang="en-GB" sz="1000" dirty="0">
                <a:solidFill>
                  <a:srgbClr val="000000"/>
                </a:solidFill>
                <a:latin typeface="Arial"/>
                <a:cs typeface="Arial"/>
              </a:rPr>
              <a:t> </a:t>
            </a:r>
            <a:endParaRPr lang="en-GB" sz="1000" noProof="0" dirty="0">
              <a:solidFill>
                <a:srgbClr val="000000"/>
              </a:solidFill>
            </a:endParaRPr>
          </a:p>
          <a:p>
            <a:pPr marL="285750" indent="-285750">
              <a:buFont typeface="Arial" panose="020B0604020202020204" pitchFamily="34" charset="0"/>
              <a:buChar char="•"/>
            </a:pPr>
            <a:endParaRPr lang="en-GB" sz="1000" b="1" noProof="0" dirty="0">
              <a:solidFill>
                <a:srgbClr val="000000"/>
              </a:solidFill>
            </a:endParaRPr>
          </a:p>
        </p:txBody>
      </p:sp>
    </p:spTree>
    <p:extLst>
      <p:ext uri="{BB962C8B-B14F-4D97-AF65-F5344CB8AC3E}">
        <p14:creationId xmlns:p14="http://schemas.microsoft.com/office/powerpoint/2010/main" val="3146346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noProof="0"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There are many challenges in extruding pet food with high meat content. These include: </a:t>
            </a:r>
          </a:p>
          <a:p>
            <a:pPr marL="285750" indent="-285750">
              <a:buFont typeface="Arial" panose="020B0604020202020204" pitchFamily="34" charset="0"/>
              <a:buChar char="•"/>
            </a:pPr>
            <a:r>
              <a:rPr lang="en-GB" sz="1000" noProof="0"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The varying fat content in the raw material, which makes balancing the recipe difficult.</a:t>
            </a:r>
          </a:p>
          <a:p>
            <a:pPr marL="285750" indent="-285750">
              <a:buFont typeface="Arial" panose="020B0604020202020204" pitchFamily="34" charset="0"/>
              <a:buChar char="•"/>
            </a:pPr>
            <a:r>
              <a:rPr lang="en-GB" sz="1000" noProof="0" dirty="0">
                <a:solidFill>
                  <a:srgbClr val="000000"/>
                </a:solidFill>
                <a:ea typeface="Times" panose="02020603050405020304" pitchFamily="18" charset="0"/>
                <a:cs typeface="Times New Roman" panose="02020603050405020304" pitchFamily="18" charset="0"/>
              </a:rPr>
              <a:t>And with varying fat content, the water composition varies too.</a:t>
            </a:r>
          </a:p>
          <a:p>
            <a:pPr marL="285750" indent="-285750">
              <a:buFont typeface="Arial" panose="020B0604020202020204" pitchFamily="34" charset="0"/>
              <a:buChar char="•"/>
            </a:pPr>
            <a:r>
              <a:rPr lang="en-GB" sz="1000" noProof="0"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There is also a maximum limit to the </a:t>
            </a:r>
            <a:r>
              <a:rPr lang="en-GB" sz="1000" noProof="0" dirty="0">
                <a:solidFill>
                  <a:srgbClr val="000000"/>
                </a:solidFill>
                <a:ea typeface="Times" panose="02020603050405020304" pitchFamily="18" charset="0"/>
                <a:cs typeface="Times New Roman" panose="02020603050405020304" pitchFamily="18" charset="0"/>
              </a:rPr>
              <a:t>moisture content that the extruder can handle.</a:t>
            </a:r>
          </a:p>
          <a:p>
            <a:pPr marL="285750" indent="-285750">
              <a:buFont typeface="Arial" panose="020B0604020202020204" pitchFamily="34" charset="0"/>
              <a:buChar char="•"/>
            </a:pPr>
            <a:r>
              <a:rPr lang="en-GB" sz="1000" noProof="0"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The high moisture content of the product after extrusion causes the pellets to become too soft for handling in the dryer.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noProof="0" dirty="0">
              <a:solidFill>
                <a:srgbClr val="000000"/>
              </a:solidFill>
              <a:effectLst/>
              <a:latin typeface="Arial" panose="020B0604020202020204" pitchFamily="34" charset="0"/>
              <a:cs typeface="Times New Roman" panose="02020603050405020304" pitchFamily="18" charset="0"/>
            </a:endParaRPr>
          </a:p>
          <a:p>
            <a:pPr>
              <a:defRPr/>
            </a:pPr>
            <a:r>
              <a:rPr lang="en-GB" sz="1000" noProof="0" dirty="0">
                <a:solidFill>
                  <a:srgbClr val="000000"/>
                </a:solidFill>
                <a:latin typeface="Arial"/>
                <a:cs typeface="Arial"/>
              </a:rPr>
              <a:t>The industry aims to achieve a nutritional target </a:t>
            </a:r>
            <a:r>
              <a:rPr lang="en-GB" sz="1000" kern="1200" noProof="0" dirty="0">
                <a:solidFill>
                  <a:srgbClr val="000000"/>
                </a:solidFill>
                <a:latin typeface="Arial"/>
                <a:ea typeface="+mn-ea"/>
                <a:cs typeface="Arial"/>
              </a:rPr>
              <a:t>of two kilos of fresh meat per kilo of dry pet food.</a:t>
            </a:r>
          </a:p>
          <a:p>
            <a:pPr marL="285750" indent="-285750">
              <a:buFont typeface="Arial" panose="020B0604020202020204" pitchFamily="34" charset="0"/>
              <a:buChar char="•"/>
            </a:pPr>
            <a:endParaRPr lang="en-GB" sz="1000" noProof="0" dirty="0">
              <a:solidFill>
                <a:srgbClr val="000000"/>
              </a:solidFill>
              <a:effectLst/>
              <a:latin typeface="Arial" panose="020B0604020202020204" pitchFamily="34" charset="0"/>
              <a:ea typeface="Times"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DABA3B2-F91B-4041-AC07-559C5BC50700}" type="slidenum">
              <a:rPr lang="en-GB" smtClean="0"/>
              <a:pPr/>
              <a:t>15</a:t>
            </a:fld>
            <a:endParaRPr lang="en-GB"/>
          </a:p>
        </p:txBody>
      </p:sp>
    </p:spTree>
    <p:extLst>
      <p:ext uri="{BB962C8B-B14F-4D97-AF65-F5344CB8AC3E}">
        <p14:creationId xmlns:p14="http://schemas.microsoft.com/office/powerpoint/2010/main" val="578549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noProof="0" dirty="0">
                <a:solidFill>
                  <a:srgbClr val="000000"/>
                </a:solidFill>
                <a:latin typeface="Arial"/>
                <a:ea typeface="Times" panose="02020603050405020304" pitchFamily="18" charset="0"/>
                <a:cs typeface="Arial"/>
              </a:rPr>
              <a:t>So how</a:t>
            </a:r>
            <a:r>
              <a:rPr lang="en-GB" sz="1000" noProof="0" dirty="0">
                <a:solidFill>
                  <a:srgbClr val="000000"/>
                </a:solidFill>
                <a:effectLst/>
                <a:latin typeface="Arial"/>
                <a:ea typeface="Times" panose="02020603050405020304" pitchFamily="18" charset="0"/>
                <a:cs typeface="Arial"/>
              </a:rPr>
              <a:t> can more fresh meat can be included? </a:t>
            </a:r>
            <a:r>
              <a:rPr lang="en-GB" sz="1000" noProof="0" dirty="0">
                <a:solidFill>
                  <a:srgbClr val="000000"/>
                </a:solidFill>
                <a:latin typeface="Arial"/>
                <a:ea typeface="Times" panose="02020603050405020304" pitchFamily="18" charset="0"/>
                <a:cs typeface="Arial"/>
              </a:rPr>
              <a:t>Is </a:t>
            </a:r>
            <a:r>
              <a:rPr lang="en-GB" sz="1000" noProof="0" dirty="0">
                <a:solidFill>
                  <a:srgbClr val="000000"/>
                </a:solidFill>
                <a:effectLst/>
                <a:latin typeface="Arial"/>
                <a:ea typeface="Times" panose="02020603050405020304" pitchFamily="18" charset="0"/>
                <a:cs typeface="Arial"/>
              </a:rPr>
              <a:t>there a way to increase meat </a:t>
            </a:r>
            <a:r>
              <a:rPr lang="en-GB" sz="1000" noProof="0" dirty="0">
                <a:solidFill>
                  <a:srgbClr val="000000"/>
                </a:solidFill>
                <a:latin typeface="Arial"/>
                <a:ea typeface="Times" panose="02020603050405020304" pitchFamily="18" charset="0"/>
                <a:cs typeface="Arial"/>
              </a:rPr>
              <a:t>e</a:t>
            </a:r>
            <a:r>
              <a:rPr lang="en-GB" sz="1000" noProof="0" dirty="0">
                <a:solidFill>
                  <a:srgbClr val="000000"/>
                </a:solidFill>
                <a:effectLst/>
                <a:latin typeface="Arial"/>
                <a:ea typeface="Times" panose="02020603050405020304" pitchFamily="18" charset="0"/>
                <a:cs typeface="Arial"/>
              </a:rPr>
              <a:t>nclosure rates from 1 kg to 2 kg?</a:t>
            </a:r>
            <a:endParaRPr lang="en-GB" sz="1000" noProof="0" dirty="0">
              <a:solidFill>
                <a:srgbClr val="000000"/>
              </a:solidFill>
            </a:endParaRPr>
          </a:p>
          <a:p>
            <a:r>
              <a:rPr lang="en-GB" sz="1000" noProof="0" dirty="0">
                <a:solidFill>
                  <a:srgbClr val="000000"/>
                </a:solidFill>
                <a:effectLst/>
                <a:latin typeface="Arial"/>
                <a:ea typeface="Times" panose="02020603050405020304" pitchFamily="18" charset="0"/>
                <a:cs typeface="Arial"/>
              </a:rPr>
              <a:t>Two solutions from Alfa Laval may provide a way to integrate more fresh meat into pet food:</a:t>
            </a:r>
            <a:endParaRPr lang="en-GB" sz="1000" noProof="0" dirty="0">
              <a:solidFill>
                <a:srgbClr val="000000"/>
              </a:solidFill>
            </a:endParaRPr>
          </a:p>
          <a:p>
            <a:endParaRPr lang="en-GB" sz="1000" noProof="0" dirty="0">
              <a:solidFill>
                <a:srgbClr val="000000"/>
              </a:solidFill>
              <a:effectLst/>
              <a:latin typeface="Arial" panose="020B0604020202020204" pitchFamily="34" charset="0"/>
              <a:ea typeface="Times"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1000" noProof="0"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The Alfa Laval meat concentration process including heating, separation and evaporation and </a:t>
            </a:r>
          </a:p>
          <a:p>
            <a:pPr marL="342900" lvl="0" indent="-342900">
              <a:buFont typeface="Arial" panose="020B0604020202020204" pitchFamily="34" charset="0"/>
              <a:buChar char="•"/>
            </a:pPr>
            <a:r>
              <a:rPr lang="en-GB" sz="1000" noProof="0"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The Alfa Laval Hypro process using enzyme technology to process the by-products</a:t>
            </a:r>
          </a:p>
          <a:p>
            <a:endParaRPr lang="en-GB" sz="1000" noProof="0" dirty="0">
              <a:solidFill>
                <a:srgbClr val="000000"/>
              </a:solidFill>
            </a:endParaRPr>
          </a:p>
        </p:txBody>
      </p:sp>
      <p:sp>
        <p:nvSpPr>
          <p:cNvPr id="4" name="Slide Number Placeholder 3"/>
          <p:cNvSpPr>
            <a:spLocks noGrp="1"/>
          </p:cNvSpPr>
          <p:nvPr>
            <p:ph type="sldNum" sz="quarter" idx="5"/>
          </p:nvPr>
        </p:nvSpPr>
        <p:spPr/>
        <p:txBody>
          <a:bodyPr/>
          <a:lstStyle/>
          <a:p>
            <a:fld id="{8DABA3B2-F91B-4041-AC07-559C5BC50700}" type="slidenum">
              <a:rPr lang="en-GB" smtClean="0"/>
              <a:pPr/>
              <a:t>16</a:t>
            </a:fld>
            <a:endParaRPr lang="en-GB"/>
          </a:p>
        </p:txBody>
      </p:sp>
    </p:spTree>
    <p:extLst>
      <p:ext uri="{BB962C8B-B14F-4D97-AF65-F5344CB8AC3E}">
        <p14:creationId xmlns:p14="http://schemas.microsoft.com/office/powerpoint/2010/main" val="3564105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olidFill>
                  <a:srgbClr val="000000"/>
                </a:solidFill>
              </a:rPr>
              <a:t>First, let’s take a look at </a:t>
            </a:r>
            <a:r>
              <a:rPr lang="en-GB" b="0" noProof="0" dirty="0">
                <a:solidFill>
                  <a:srgbClr val="000000"/>
                </a:solidFill>
              </a:rPr>
              <a:t>the meat concentration process.</a:t>
            </a:r>
            <a:endParaRPr lang="en-GB" noProof="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A3B2-F91B-4041-AC07-559C5BC50700}"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9604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olidFill>
                  <a:srgbClr val="000000"/>
                </a:solidFill>
              </a:rPr>
              <a:t>In dry rendering, the water is removed by evaporation before the fat is separated. In wet rendering, the separation facilitates a split into moist solids, fat and a water phase with the water-soluble proteins and minerals.</a:t>
            </a:r>
          </a:p>
          <a:p>
            <a:endParaRPr lang="en-GB" noProof="0" dirty="0">
              <a:solidFill>
                <a:srgbClr val="000000"/>
              </a:solidFill>
            </a:endParaRPr>
          </a:p>
          <a:p>
            <a:r>
              <a:rPr lang="en-GB" noProof="0" dirty="0">
                <a:solidFill>
                  <a:srgbClr val="000000"/>
                </a:solidFill>
              </a:rPr>
              <a:t>The wet rendering process</a:t>
            </a:r>
            <a:r>
              <a:rPr lang="en-GB" b="1" noProof="0" dirty="0">
                <a:solidFill>
                  <a:srgbClr val="000000"/>
                </a:solidFill>
              </a:rPr>
              <a:t> </a:t>
            </a:r>
            <a:r>
              <a:rPr lang="en-GB" b="0" noProof="0" dirty="0">
                <a:solidFill>
                  <a:srgbClr val="000000"/>
                </a:solidFill>
              </a:rPr>
              <a:t>is more energy efficient than conventional dry rendering, cutting the use of steam and fuel oil by about 50%.</a:t>
            </a:r>
          </a:p>
          <a:p>
            <a:endParaRPr lang="en-GB" noProof="0" dirty="0">
              <a:solidFill>
                <a:srgbClr val="000000"/>
              </a:solidFill>
            </a:endParaRPr>
          </a:p>
          <a:p>
            <a:r>
              <a:rPr lang="en-GB" noProof="0" dirty="0">
                <a:solidFill>
                  <a:srgbClr val="000000"/>
                </a:solidFill>
              </a:rPr>
              <a:t>Unlike dry rendering, wet rendering heats the raw materials or meat by-products and then separates fats and solids from the water phase. It also uses evaporation to concentrate solids/water before drying.</a:t>
            </a:r>
          </a:p>
          <a:p>
            <a:endParaRPr lang="en-GB" noProof="0" dirty="0">
              <a:solidFill>
                <a:srgbClr val="000000"/>
              </a:solidFill>
            </a:endParaRPr>
          </a:p>
          <a:p>
            <a:r>
              <a:rPr lang="en-GB" noProof="0" dirty="0">
                <a:solidFill>
                  <a:srgbClr val="000000"/>
                </a:solidFill>
                <a:latin typeface="Arial"/>
                <a:cs typeface="Arial"/>
              </a:rPr>
              <a:t>It is significantly more energy efficient than dry rendering. As mentioned, this example, reduces steam and fuel consumption </a:t>
            </a:r>
            <a:r>
              <a:rPr lang="en-GB" sz="1000" kern="1200" noProof="0" dirty="0">
                <a:solidFill>
                  <a:srgbClr val="000000"/>
                </a:solidFill>
                <a:latin typeface="Arial"/>
                <a:ea typeface="+mn-ea"/>
                <a:cs typeface="Arial"/>
              </a:rPr>
              <a:t>by almost half</a:t>
            </a:r>
            <a:r>
              <a:rPr lang="en-GB" noProof="0" dirty="0">
                <a:solidFill>
                  <a:srgbClr val="000000"/>
                </a:solidFill>
                <a:latin typeface="Arial"/>
                <a:cs typeface="Arial"/>
              </a:rPr>
              <a:t>.</a:t>
            </a:r>
          </a:p>
        </p:txBody>
      </p:sp>
      <p:sp>
        <p:nvSpPr>
          <p:cNvPr id="4" name="Slide Number Placeholder 3"/>
          <p:cNvSpPr>
            <a:spLocks noGrp="1"/>
          </p:cNvSpPr>
          <p:nvPr>
            <p:ph type="sldNum" sz="quarter" idx="5"/>
          </p:nvPr>
        </p:nvSpPr>
        <p:spPr/>
        <p:txBody>
          <a:bodyPr/>
          <a:lstStyle/>
          <a:p>
            <a:fld id="{8DABA3B2-F91B-4041-AC07-559C5BC50700}" type="slidenum">
              <a:rPr lang="en-GB" smtClean="0"/>
              <a:pPr/>
              <a:t>18</a:t>
            </a:fld>
            <a:endParaRPr lang="en-GB"/>
          </a:p>
        </p:txBody>
      </p:sp>
    </p:spTree>
    <p:extLst>
      <p:ext uri="{BB962C8B-B14F-4D97-AF65-F5344CB8AC3E}">
        <p14:creationId xmlns:p14="http://schemas.microsoft.com/office/powerpoint/2010/main" val="3618629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olidFill>
                  <a:srgbClr val="000000"/>
                </a:solidFill>
              </a:rPr>
              <a:t>However, the dilemma with conventional wet rendering is:</a:t>
            </a:r>
          </a:p>
          <a:p>
            <a:endParaRPr lang="en-GB" noProof="0" dirty="0">
              <a:solidFill>
                <a:srgbClr val="000000"/>
              </a:solidFill>
            </a:endParaRPr>
          </a:p>
          <a:p>
            <a:pPr marL="171450" indent="-171450">
              <a:buFont typeface="Arial" panose="020B0604020202020204" pitchFamily="34" charset="0"/>
              <a:buChar char="•"/>
            </a:pPr>
            <a:r>
              <a:rPr lang="en-GB" noProof="0" dirty="0">
                <a:solidFill>
                  <a:srgbClr val="000000"/>
                </a:solidFill>
              </a:rPr>
              <a:t>The process takes a long time at elevated temperatures.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solidFill>
                  <a:srgbClr val="000000"/>
                </a:solidFill>
              </a:rPr>
              <a:t>The process temperature is kept just under boiling temperature for 2 – 4 hours.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noProof="0" dirty="0">
              <a:solidFill>
                <a:srgbClr val="000000"/>
              </a:solidFill>
            </a:endParaRPr>
          </a:p>
          <a:p>
            <a:pPr marL="171450" indent="-171450">
              <a:buFont typeface="Arial" panose="020B0604020202020204" pitchFamily="34" charset="0"/>
              <a:buChar char="•"/>
            </a:pPr>
            <a:r>
              <a:rPr lang="en-GB" noProof="0" dirty="0">
                <a:solidFill>
                  <a:srgbClr val="000000"/>
                </a:solidFill>
              </a:rPr>
              <a:t>It exposes the product to air and causes oxidation.</a:t>
            </a:r>
          </a:p>
          <a:p>
            <a:pPr marL="171450" indent="-171450">
              <a:buFont typeface="Arial" panose="020B0604020202020204" pitchFamily="34" charset="0"/>
              <a:buChar char="•"/>
            </a:pPr>
            <a:endParaRPr lang="en-GB" noProof="0" dirty="0">
              <a:solidFill>
                <a:srgbClr val="000000"/>
              </a:solidFill>
            </a:endParaRPr>
          </a:p>
          <a:p>
            <a:pPr marL="171450" indent="-171450">
              <a:buFont typeface="Arial" panose="020B0604020202020204" pitchFamily="34" charset="0"/>
              <a:buChar char="•"/>
            </a:pPr>
            <a:r>
              <a:rPr lang="en-GB" noProof="0" dirty="0">
                <a:solidFill>
                  <a:srgbClr val="000000"/>
                </a:solidFill>
              </a:rPr>
              <a:t>It is not very hygienic:</a:t>
            </a:r>
          </a:p>
          <a:p>
            <a:pPr marL="628650" lvl="1" indent="-171450">
              <a:buFont typeface="Arial" panose="020B0604020202020204" pitchFamily="34" charset="0"/>
              <a:buChar char="•"/>
            </a:pPr>
            <a:r>
              <a:rPr lang="en-GB" noProof="0" dirty="0">
                <a:solidFill>
                  <a:srgbClr val="000000"/>
                </a:solidFill>
              </a:rPr>
              <a:t>The temperature controls are not very precise.</a:t>
            </a:r>
          </a:p>
          <a:p>
            <a:pPr marL="628650" lvl="1" indent="-171450">
              <a:buFont typeface="Arial" panose="020B0604020202020204" pitchFamily="34" charset="0"/>
              <a:buChar char="•"/>
            </a:pPr>
            <a:r>
              <a:rPr lang="en-GB" noProof="0" dirty="0">
                <a:solidFill>
                  <a:srgbClr val="000000"/>
                </a:solidFill>
              </a:rPr>
              <a:t>There are large quantities of residual product left at shutdown.</a:t>
            </a:r>
          </a:p>
          <a:p>
            <a:pPr marL="628650" lvl="1" indent="-171450">
              <a:buFont typeface="Arial" panose="020B0604020202020204" pitchFamily="34" charset="0"/>
              <a:buChar char="•"/>
            </a:pPr>
            <a:r>
              <a:rPr lang="en-GB" noProof="0" dirty="0">
                <a:solidFill>
                  <a:srgbClr val="000000"/>
                </a:solidFill>
              </a:rPr>
              <a:t>It is not easy – in fact, not designed – for cleaning.</a:t>
            </a:r>
          </a:p>
          <a:p>
            <a:endParaRPr lang="en-GB" noProof="0" dirty="0">
              <a:solidFill>
                <a:srgbClr val="000000"/>
              </a:solidFill>
            </a:endParaRPr>
          </a:p>
        </p:txBody>
      </p:sp>
      <p:sp>
        <p:nvSpPr>
          <p:cNvPr id="4" name="Slide Number Placeholder 3"/>
          <p:cNvSpPr>
            <a:spLocks noGrp="1"/>
          </p:cNvSpPr>
          <p:nvPr>
            <p:ph type="sldNum" sz="quarter" idx="5"/>
          </p:nvPr>
        </p:nvSpPr>
        <p:spPr/>
        <p:txBody>
          <a:bodyPr/>
          <a:lstStyle/>
          <a:p>
            <a:fld id="{8DABA3B2-F91B-4041-AC07-559C5BC50700}" type="slidenum">
              <a:rPr lang="en-GB" smtClean="0"/>
              <a:pPr/>
              <a:t>19</a:t>
            </a:fld>
            <a:endParaRPr lang="en-GB"/>
          </a:p>
        </p:txBody>
      </p:sp>
    </p:spTree>
    <p:extLst>
      <p:ext uri="{BB962C8B-B14F-4D97-AF65-F5344CB8AC3E}">
        <p14:creationId xmlns:p14="http://schemas.microsoft.com/office/powerpoint/2010/main" val="1830512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Here’s a look at what we will cover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000000"/>
              </a:solidFill>
              <a:effectLst/>
              <a:latin typeface="Arial" panose="020B0604020202020204" pitchFamily="34" charset="0"/>
              <a:ea typeface="Times"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
                <a:srgbClr val="FFFFFF"/>
              </a:buClr>
              <a:buSzTx/>
              <a:buFont typeface="Arial" panose="020B0604020202020204" pitchFamily="34" charset="0"/>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a:ea typeface="+mn-ea"/>
                <a:cs typeface="+mn-cs"/>
              </a:rPr>
              <a:t>Trends in the dry pet food industry for dogs and cats</a:t>
            </a:r>
          </a:p>
          <a:p>
            <a:pPr marL="0" marR="0" lvl="0" indent="0" algn="l" defTabSz="914400" rtl="0" eaLnBrk="1" fontAlgn="auto" latinLnBrk="0" hangingPunct="1">
              <a:lnSpc>
                <a:spcPct val="100000"/>
              </a:lnSpc>
              <a:spcBef>
                <a:spcPts val="0"/>
              </a:spcBef>
              <a:spcAft>
                <a:spcPts val="1200"/>
              </a:spcAft>
              <a:buClr>
                <a:srgbClr val="FFFFFF"/>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1200"/>
              </a:spcAft>
              <a:buClr>
                <a:srgbClr val="FFFFFF"/>
              </a:buClr>
              <a:buSzTx/>
              <a:buFont typeface="Arial" panose="020B0604020202020204" pitchFamily="34" charset="0"/>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a:ea typeface="+mn-ea"/>
                <a:cs typeface="+mn-cs"/>
              </a:rPr>
              <a:t>The rendering dilemma from a pet food view</a:t>
            </a:r>
          </a:p>
          <a:p>
            <a:pPr marL="285750" indent="-285750">
              <a:buFont typeface="Arial" panose="020B0604020202020204" pitchFamily="34" charset="0"/>
              <a:buChar char="•"/>
            </a:pPr>
            <a:r>
              <a:rPr lang="en-GB" sz="1000" i="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By-products collected at the slaughtering facility, driven to the rendering facility for drying</a:t>
            </a:r>
          </a:p>
          <a:p>
            <a:pPr marL="285750" indent="-285750">
              <a:buFont typeface="Arial" panose="020B0604020202020204" pitchFamily="34" charset="0"/>
              <a:buChar char="•"/>
            </a:pPr>
            <a:r>
              <a:rPr lang="en-GB" sz="1000" i="1" kern="1200"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Meat and bone meal, added </a:t>
            </a:r>
            <a:r>
              <a:rPr lang="en-GB" sz="1000" i="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water, extruded and dried again </a:t>
            </a:r>
          </a:p>
          <a:p>
            <a:pPr marL="285750" indent="-285750">
              <a:buFont typeface="Arial" panose="020B0604020202020204" pitchFamily="34" charset="0"/>
              <a:buChar char="•"/>
            </a:pPr>
            <a:r>
              <a:rPr lang="en-GB" sz="1000" i="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Far from “</a:t>
            </a:r>
            <a:r>
              <a:rPr lang="en-GB" sz="1000" b="0" i="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food-</a:t>
            </a:r>
            <a:r>
              <a:rPr lang="en-GB" sz="1000" i="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grade” processing</a:t>
            </a:r>
          </a:p>
          <a:p>
            <a:pPr marL="285750" indent="-285750">
              <a:buFont typeface="Arial" panose="020B0604020202020204" pitchFamily="34" charset="0"/>
              <a:buChar char="•"/>
            </a:pPr>
            <a:endParaRPr lang="en-GB" sz="1000" i="1" dirty="0">
              <a:solidFill>
                <a:srgbClr val="000000"/>
              </a:solidFill>
              <a:effectLst/>
              <a:latin typeface="Arial" panose="020B0604020202020204" pitchFamily="34" charset="0"/>
              <a:ea typeface="Times" panose="02020603050405020304" pitchFamily="18" charset="0"/>
              <a:cs typeface="Times New Roman" panose="02020603050405020304" pitchFamily="18" charset="0"/>
            </a:endParaRPr>
          </a:p>
          <a:p>
            <a:r>
              <a:rPr lang="en-GB" sz="1000" b="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The basics of dry pet food extrusion</a:t>
            </a:r>
          </a:p>
          <a:p>
            <a:endParaRPr kumimoji="0" lang="en-GB" sz="1000" b="1" i="1" u="none" strike="noStrike" kern="1200" cap="none" spc="0" normalizeH="0" baseline="0" noProof="0" dirty="0">
              <a:ln>
                <a:noFill/>
              </a:ln>
              <a:solidFill>
                <a:srgbClr val="000000"/>
              </a:solidFill>
              <a:effectLst/>
              <a:uLnTx/>
              <a:uFillTx/>
              <a:latin typeface="Arial" panose="020B0604020202020204" pitchFamily="34" charset="0"/>
              <a:ea typeface="Times"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
                <a:srgbClr val="FFFFFF"/>
              </a:buClr>
              <a:buSzTx/>
              <a:buFont typeface="Arial" panose="020B0604020202020204" pitchFamily="34" charset="0"/>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Alfa Laval solutions that will allow better utilisation of meat proteins</a:t>
            </a:r>
          </a:p>
          <a:p>
            <a:pPr marL="342900" marR="0" lvl="0" indent="-342900" algn="l" defTabSz="914400" rtl="0" eaLnBrk="1" fontAlgn="auto" latinLnBrk="0" hangingPunct="1">
              <a:lnSpc>
                <a:spcPct val="100000"/>
              </a:lnSpc>
              <a:spcBef>
                <a:spcPts val="0"/>
              </a:spcBef>
              <a:spcAft>
                <a:spcPts val="1200"/>
              </a:spcAft>
              <a:buClr>
                <a:srgbClr val="FFFFFF"/>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Ways to reduce water content</a:t>
            </a:r>
          </a:p>
          <a:p>
            <a:pPr marL="342900" marR="0" lvl="0" indent="-342900" algn="l" defTabSz="914400" rtl="0" eaLnBrk="1" fontAlgn="auto" latinLnBrk="0" hangingPunct="1">
              <a:lnSpc>
                <a:spcPct val="100000"/>
              </a:lnSpc>
              <a:spcBef>
                <a:spcPts val="0"/>
              </a:spcBef>
              <a:spcAft>
                <a:spcPts val="1200"/>
              </a:spcAft>
              <a:buClr>
                <a:srgbClr val="FFFFFF"/>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Ways to improve functionality and palatability</a:t>
            </a:r>
          </a:p>
        </p:txBody>
      </p:sp>
      <p:sp>
        <p:nvSpPr>
          <p:cNvPr id="4" name="Slide Number Placeholder 3"/>
          <p:cNvSpPr>
            <a:spLocks noGrp="1"/>
          </p:cNvSpPr>
          <p:nvPr>
            <p:ph type="sldNum" sz="quarter" idx="5"/>
          </p:nvPr>
        </p:nvSpPr>
        <p:spPr/>
        <p:txBody>
          <a:bodyPr/>
          <a:lstStyle/>
          <a:p>
            <a:fld id="{8DABA3B2-F91B-4041-AC07-559C5BC50700}" type="slidenum">
              <a:rPr lang="en-GB" smtClean="0"/>
              <a:pPr/>
              <a:t>2</a:t>
            </a:fld>
            <a:endParaRPr lang="en-GB"/>
          </a:p>
        </p:txBody>
      </p:sp>
    </p:spTree>
    <p:extLst>
      <p:ext uri="{BB962C8B-B14F-4D97-AF65-F5344CB8AC3E}">
        <p14:creationId xmlns:p14="http://schemas.microsoft.com/office/powerpoint/2010/main" val="2201284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 the Alfa Laval </a:t>
            </a:r>
            <a:r>
              <a:rPr lang="en-GB" dirty="0">
                <a:solidFill>
                  <a:srgbClr val="000000"/>
                </a:solidFill>
              </a:rPr>
              <a:t>concentrated</a:t>
            </a:r>
            <a:r>
              <a:rPr lang="en-GB" dirty="0"/>
              <a:t> meat process, there are three process systems in one. It produces a </a:t>
            </a:r>
            <a:r>
              <a:rPr lang="en-GB" b="0" dirty="0"/>
              <a:t>meat concentrate with more meat and 50% less </a:t>
            </a:r>
            <a:r>
              <a:rPr lang="en-GB" b="0" dirty="0">
                <a:solidFill>
                  <a:srgbClr val="000000"/>
                </a:solidFill>
              </a:rPr>
              <a:t>moisture</a:t>
            </a:r>
            <a:r>
              <a:rPr lang="en-GB" b="0" dirty="0"/>
              <a:t>.</a:t>
            </a:r>
          </a:p>
          <a:p>
            <a:endParaRPr lang="en-GB" dirty="0"/>
          </a:p>
          <a:p>
            <a:pPr marL="171450" indent="-171450">
              <a:buFont typeface="Arial" panose="020B0604020202020204" pitchFamily="34" charset="0"/>
              <a:buChar char="•"/>
            </a:pPr>
            <a:r>
              <a:rPr lang="en-GB" dirty="0"/>
              <a:t>First, there’s grinding and emulsification of the fresh or frozen raw material (max 3 mm particle size) for onward processing.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Next is the </a:t>
            </a:r>
            <a:r>
              <a:rPr lang="en-GB" dirty="0">
                <a:hlinkClick r:id="rId3"/>
              </a:rPr>
              <a:t>Alfa Laval Centriflow system</a:t>
            </a:r>
            <a:r>
              <a:rPr lang="en-GB" dirty="0"/>
              <a:t>, with three-phase decanter centrifuge technology and fat purification to provide meat solids, stick water and fat.</a:t>
            </a:r>
          </a:p>
          <a:p>
            <a:pPr marL="171450" indent="-171450">
              <a:buFont typeface="Arial" panose="020B0604020202020204" pitchFamily="34" charset="0"/>
              <a:buChar char="•"/>
            </a:pPr>
            <a:r>
              <a:rPr lang="en-GB" dirty="0"/>
              <a:t>And third is the</a:t>
            </a:r>
            <a:r>
              <a:rPr lang="en-GB" dirty="0">
                <a:hlinkClick r:id="rId4"/>
              </a:rPr>
              <a:t> AlfaVap evaporation system</a:t>
            </a:r>
            <a:r>
              <a:rPr lang="en-GB" dirty="0"/>
              <a:t> to concentrate the stick water into a highly functional meat concentrate. The concentrate can be used separately as a binder or flavour enhancer in the pellet production stage.</a:t>
            </a:r>
          </a:p>
        </p:txBody>
      </p:sp>
      <p:sp>
        <p:nvSpPr>
          <p:cNvPr id="4" name="Slide Number Placeholder 3"/>
          <p:cNvSpPr>
            <a:spLocks noGrp="1"/>
          </p:cNvSpPr>
          <p:nvPr>
            <p:ph type="sldNum" sz="quarter" idx="5"/>
          </p:nvPr>
        </p:nvSpPr>
        <p:spPr/>
        <p:txBody>
          <a:bodyPr/>
          <a:lstStyle/>
          <a:p>
            <a:fld id="{8DABA3B2-F91B-4041-AC07-559C5BC50700}" type="slidenum">
              <a:rPr lang="en-GB" smtClean="0"/>
              <a:pPr/>
              <a:t>20</a:t>
            </a:fld>
            <a:endParaRPr lang="en-GB"/>
          </a:p>
        </p:txBody>
      </p:sp>
    </p:spTree>
    <p:extLst>
      <p:ext uri="{BB962C8B-B14F-4D97-AF65-F5344CB8AC3E}">
        <p14:creationId xmlns:p14="http://schemas.microsoft.com/office/powerpoint/2010/main" val="1716943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solidFill>
                  <a:srgbClr val="000000"/>
                </a:solidFill>
              </a:rPr>
              <a:t>The Alfa Laval </a:t>
            </a:r>
            <a:r>
              <a:rPr lang="en-GB" noProof="0" dirty="0" err="1">
                <a:solidFill>
                  <a:srgbClr val="000000"/>
                </a:solidFill>
              </a:rPr>
              <a:t>Centriflow</a:t>
            </a:r>
            <a:r>
              <a:rPr lang="en-GB" noProof="0" dirty="0">
                <a:solidFill>
                  <a:srgbClr val="000000"/>
                </a:solidFill>
              </a:rPr>
              <a:t> system is an </a:t>
            </a:r>
            <a:r>
              <a:rPr lang="en-GB" noProof="0" dirty="0">
                <a:solidFill>
                  <a:srgbClr val="000000"/>
                </a:solidFill>
                <a:latin typeface="Arial" panose="020B0604020202020204" pitchFamily="34" charset="0"/>
                <a:cs typeface="Arial" panose="020B0604020202020204" pitchFamily="34" charset="0"/>
              </a:rPr>
              <a:t>innovative continuous wet rendering method for processing soft fatty tissues. It is h</a:t>
            </a:r>
            <a:r>
              <a:rPr lang="en-GB" noProof="0" dirty="0">
                <a:solidFill>
                  <a:srgbClr val="000000"/>
                </a:solidFill>
              </a:rPr>
              <a:t>ygienic food-grade processing equipment that offers precise control of temperature and process time – plus it’s easy to clean. An optional Cleaning-in-Place system is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solidFill>
                  <a:srgbClr val="000000"/>
                </a:solidFill>
              </a:rPr>
              <a:t>The decanter separates the raw material into meat solids and fat/oil. The liquid is sent to an evaporator, the Alfa Laval </a:t>
            </a:r>
            <a:r>
              <a:rPr lang="en-GB" noProof="0" dirty="0" err="1">
                <a:solidFill>
                  <a:srgbClr val="000000"/>
                </a:solidFill>
              </a:rPr>
              <a:t>AlfaVap</a:t>
            </a:r>
            <a:r>
              <a:rPr lang="en-GB" noProof="0" dirty="0">
                <a:solidFill>
                  <a:srgbClr val="000000"/>
                </a:solidFill>
              </a:rPr>
              <a:t>, to produce a high-flavour meat concentrate.</a:t>
            </a:r>
          </a:p>
          <a:p>
            <a:endParaRPr lang="en-GB" noProof="0" dirty="0">
              <a:solidFill>
                <a:srgbClr val="000000"/>
              </a:solidFill>
            </a:endParaRPr>
          </a:p>
        </p:txBody>
      </p:sp>
      <p:sp>
        <p:nvSpPr>
          <p:cNvPr id="4" name="Slide Number Placeholder 3"/>
          <p:cNvSpPr>
            <a:spLocks noGrp="1"/>
          </p:cNvSpPr>
          <p:nvPr>
            <p:ph type="sldNum" sz="quarter" idx="5"/>
          </p:nvPr>
        </p:nvSpPr>
        <p:spPr/>
        <p:txBody>
          <a:bodyPr/>
          <a:lstStyle/>
          <a:p>
            <a:fld id="{8DABA3B2-F91B-4041-AC07-559C5BC50700}" type="slidenum">
              <a:rPr lang="en-GB" smtClean="0"/>
              <a:pPr/>
              <a:t>21</a:t>
            </a:fld>
            <a:endParaRPr lang="en-GB"/>
          </a:p>
        </p:txBody>
      </p:sp>
    </p:spTree>
    <p:extLst>
      <p:ext uri="{BB962C8B-B14F-4D97-AF65-F5344CB8AC3E}">
        <p14:creationId xmlns:p14="http://schemas.microsoft.com/office/powerpoint/2010/main" val="3267496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noProof="0" dirty="0">
                <a:solidFill>
                  <a:srgbClr val="000000"/>
                </a:solidFill>
                <a:effectLst/>
                <a:latin typeface="Arial" panose="020B0604020202020204" pitchFamily="34" charset="0"/>
                <a:ea typeface="Times" panose="02020603050405020304" pitchFamily="18" charset="0"/>
                <a:cs typeface="Arial" panose="020B0604020202020204" pitchFamily="34" charset="0"/>
              </a:rPr>
              <a:t>The meat solids from the decanter are not pumpable and must be conveyed. </a:t>
            </a:r>
          </a:p>
          <a:p>
            <a:endParaRPr lang="en-GB" sz="1000" noProof="0" dirty="0">
              <a:solidFill>
                <a:srgbClr val="000000"/>
              </a:solidFill>
              <a:effectLst/>
              <a:latin typeface="Arial" panose="020B0604020202020204" pitchFamily="34" charset="0"/>
              <a:ea typeface="Times" panose="02020603050405020304" pitchFamily="18" charset="0"/>
              <a:cs typeface="Arial" panose="020B0604020202020204" pitchFamily="34" charset="0"/>
            </a:endParaRPr>
          </a:p>
          <a:p>
            <a:r>
              <a:rPr lang="en-GB" sz="1000" noProof="0" dirty="0">
                <a:solidFill>
                  <a:srgbClr val="000000"/>
                </a:solidFill>
                <a:effectLst/>
                <a:latin typeface="Arial" panose="020B0604020202020204" pitchFamily="34" charset="0"/>
                <a:ea typeface="Times" panose="02020603050405020304" pitchFamily="18" charset="0"/>
                <a:cs typeface="Arial" panose="020B0604020202020204" pitchFamily="34" charset="0"/>
              </a:rPr>
              <a:t>Alfa Laval has developed a process to liquify the solids phase, using enzymes to convert meat solids to a semi-viscous, pumpable product.</a:t>
            </a:r>
          </a:p>
          <a:p>
            <a:endParaRPr lang="en-GB" sz="1000" noProof="0" dirty="0">
              <a:solidFill>
                <a:srgbClr val="000000"/>
              </a:solidFill>
              <a:effectLst/>
              <a:latin typeface="Arial" panose="020B0604020202020204" pitchFamily="34" charset="0"/>
              <a:ea typeface="Times" panose="02020603050405020304" pitchFamily="18" charset="0"/>
              <a:cs typeface="Arial" panose="020B0604020202020204" pitchFamily="34" charset="0"/>
            </a:endParaRPr>
          </a:p>
          <a:p>
            <a:pPr marL="171450" indent="-171450">
              <a:buFont typeface="Arial" panose="020B0604020202020204" pitchFamily="34" charset="0"/>
              <a:buChar char="•"/>
            </a:pPr>
            <a:r>
              <a:rPr lang="en-GB" sz="1000" noProof="0" dirty="0">
                <a:solidFill>
                  <a:srgbClr val="000000"/>
                </a:solidFill>
                <a:latin typeface="Arial" panose="020B0604020202020204" pitchFamily="34" charset="0"/>
                <a:ea typeface="Times" panose="02020603050405020304" pitchFamily="18" charset="0"/>
                <a:cs typeface="Arial" panose="020B0604020202020204" pitchFamily="34" charset="0"/>
              </a:rPr>
              <a:t>A cooling conveyer reduces the temperature of the decanter solids from 85°C to 65°C.</a:t>
            </a:r>
          </a:p>
          <a:p>
            <a:pPr marL="171450" indent="-171450">
              <a:buFont typeface="Arial" panose="020B0604020202020204" pitchFamily="34" charset="0"/>
              <a:buChar char="•"/>
            </a:pPr>
            <a:r>
              <a:rPr lang="en-GB" sz="1000" noProof="0" dirty="0">
                <a:solidFill>
                  <a:srgbClr val="000000"/>
                </a:solidFill>
                <a:effectLst/>
                <a:latin typeface="Arial" panose="020B0604020202020204" pitchFamily="34" charset="0"/>
                <a:ea typeface="Times" panose="02020603050405020304" pitchFamily="18" charset="0"/>
                <a:cs typeface="Arial" panose="020B0604020202020204" pitchFamily="34" charset="0"/>
              </a:rPr>
              <a:t>In a ribbon blender enzymes are introduced into the solids</a:t>
            </a:r>
          </a:p>
          <a:p>
            <a:pPr marL="171450" indent="-171450">
              <a:buFont typeface="Arial" panose="020B0604020202020204" pitchFamily="34" charset="0"/>
              <a:buChar char="•"/>
            </a:pPr>
            <a:r>
              <a:rPr lang="en-GB" sz="1000" noProof="0" dirty="0">
                <a:solidFill>
                  <a:srgbClr val="000000"/>
                </a:solidFill>
                <a:effectLst/>
                <a:latin typeface="Arial" panose="020B0604020202020204" pitchFamily="34" charset="0"/>
                <a:ea typeface="Times" panose="02020603050405020304" pitchFamily="18" charset="0"/>
                <a:cs typeface="Arial" panose="020B0604020202020204" pitchFamily="34" charset="0"/>
              </a:rPr>
              <a:t>The enzyme digestion will within approximately 30 min </a:t>
            </a:r>
            <a:r>
              <a:rPr lang="en-GB" sz="1000" kern="1200" noProof="0" dirty="0">
                <a:solidFill>
                  <a:srgbClr val="000000"/>
                </a:solidFill>
                <a:effectLst/>
                <a:latin typeface="Arial" panose="020B0604020202020204" pitchFamily="34" charset="0"/>
                <a:ea typeface="Times" panose="02020603050405020304" pitchFamily="18" charset="0"/>
                <a:cs typeface="Arial" panose="020B0604020202020204" pitchFamily="34" charset="0"/>
              </a:rPr>
              <a:t>make the solids semi-viscous and pumpable.</a:t>
            </a:r>
          </a:p>
          <a:p>
            <a:pPr marL="171450" indent="-171450">
              <a:buFont typeface="Arial" panose="020B0604020202020204" pitchFamily="34" charset="0"/>
              <a:buChar char="•"/>
            </a:pPr>
            <a:r>
              <a:rPr lang="en-GB" sz="1000" kern="1200" noProof="0" dirty="0">
                <a:solidFill>
                  <a:srgbClr val="000000"/>
                </a:solidFill>
                <a:effectLst/>
                <a:latin typeface="Arial" panose="020B0604020202020204" pitchFamily="34" charset="0"/>
                <a:ea typeface="Times" panose="02020603050405020304" pitchFamily="18" charset="0"/>
                <a:cs typeface="Arial" panose="020B0604020202020204" pitchFamily="34" charset="0"/>
              </a:rPr>
              <a:t>Alfa Laval’s </a:t>
            </a:r>
            <a:r>
              <a:rPr lang="en-GB" sz="1000" kern="1200" noProof="0" dirty="0" err="1">
                <a:solidFill>
                  <a:srgbClr val="000000"/>
                </a:solidFill>
                <a:effectLst/>
                <a:latin typeface="Arial" panose="020B0604020202020204" pitchFamily="34" charset="0"/>
                <a:ea typeface="Times" panose="02020603050405020304" pitchFamily="18" charset="0"/>
                <a:cs typeface="Arial" panose="020B0604020202020204" pitchFamily="34" charset="0"/>
              </a:rPr>
              <a:t>Contherm</a:t>
            </a:r>
            <a:r>
              <a:rPr lang="en-GB" sz="1000" kern="1200" noProof="0" dirty="0">
                <a:solidFill>
                  <a:srgbClr val="000000"/>
                </a:solidFill>
                <a:effectLst/>
                <a:latin typeface="Arial" panose="020B0604020202020204" pitchFamily="34" charset="0"/>
                <a:ea typeface="Times" panose="02020603050405020304" pitchFamily="18" charset="0"/>
                <a:cs typeface="Arial" panose="020B0604020202020204" pitchFamily="34" charset="0"/>
              </a:rPr>
              <a:t> scraped-surface heat exchanger are used to inactivate </a:t>
            </a:r>
            <a:r>
              <a:rPr lang="en-GB" sz="1000" noProof="0" dirty="0">
                <a:solidFill>
                  <a:srgbClr val="000000"/>
                </a:solidFill>
                <a:effectLst/>
                <a:latin typeface="Arial" panose="020B0604020202020204" pitchFamily="34" charset="0"/>
                <a:ea typeface="Times" panose="02020603050405020304" pitchFamily="18" charset="0"/>
                <a:cs typeface="Arial" panose="020B0604020202020204" pitchFamily="34" charset="0"/>
              </a:rPr>
              <a:t>the enzymes by heating to 90 – 95⁰C.</a:t>
            </a:r>
          </a:p>
          <a:p>
            <a:pPr marL="171450" indent="-171450">
              <a:buFont typeface="Arial" panose="020B0604020202020204" pitchFamily="34" charset="0"/>
              <a:buChar char="•"/>
            </a:pPr>
            <a:r>
              <a:rPr lang="en-GB" sz="1000" noProof="0" dirty="0">
                <a:solidFill>
                  <a:srgbClr val="000000"/>
                </a:solidFill>
                <a:latin typeface="Arial" panose="020B0604020202020204" pitchFamily="34" charset="0"/>
                <a:ea typeface="Times" panose="02020603050405020304" pitchFamily="18" charset="0"/>
                <a:cs typeface="Arial" panose="020B0604020202020204" pitchFamily="34" charset="0"/>
              </a:rPr>
              <a:t>If required, the meat pulp can be cooled.</a:t>
            </a:r>
          </a:p>
          <a:p>
            <a:endParaRPr lang="en-GB" sz="1000" noProof="0" dirty="0">
              <a:solidFill>
                <a:srgbClr val="000000"/>
              </a:solidFill>
              <a:effectLst/>
              <a:latin typeface="Arial" panose="020B0604020202020204" pitchFamily="34" charset="0"/>
              <a:ea typeface="Times" panose="02020603050405020304" pitchFamily="18" charset="0"/>
              <a:cs typeface="Arial" panose="020B0604020202020204" pitchFamily="34" charset="0"/>
            </a:endParaRPr>
          </a:p>
          <a:p>
            <a:r>
              <a:rPr lang="en-GB" sz="1000" noProof="0" dirty="0">
                <a:solidFill>
                  <a:srgbClr val="000000"/>
                </a:solidFill>
                <a:effectLst/>
                <a:latin typeface="Arial" panose="020B0604020202020204" pitchFamily="34" charset="0"/>
                <a:ea typeface="Times" panose="02020603050405020304" pitchFamily="18" charset="0"/>
                <a:cs typeface="Arial" panose="020B0604020202020204" pitchFamily="34" charset="0"/>
              </a:rPr>
              <a:t>This enzymatic processes produces a meat solids pulp that is easy to transport.</a:t>
            </a:r>
          </a:p>
          <a:p>
            <a:endParaRPr lang="en-GB" sz="1000" noProof="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DABA3B2-F91B-4041-AC07-559C5BC50700}" type="slidenum">
              <a:rPr lang="en-GB" smtClean="0"/>
              <a:pPr/>
              <a:t>22</a:t>
            </a:fld>
            <a:endParaRPr lang="en-GB"/>
          </a:p>
        </p:txBody>
      </p:sp>
    </p:spTree>
    <p:extLst>
      <p:ext uri="{BB962C8B-B14F-4D97-AF65-F5344CB8AC3E}">
        <p14:creationId xmlns:p14="http://schemas.microsoft.com/office/powerpoint/2010/main" val="1026522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olidFill>
                  <a:srgbClr val="000000"/>
                </a:solidFill>
              </a:rPr>
              <a:t>Unlike dry rendering and conventional wet rendering, the </a:t>
            </a:r>
            <a:r>
              <a:rPr lang="en-GB" noProof="0" dirty="0" err="1">
                <a:solidFill>
                  <a:srgbClr val="000000"/>
                </a:solidFill>
              </a:rPr>
              <a:t>Centriflow</a:t>
            </a:r>
            <a:r>
              <a:rPr lang="en-GB" noProof="0" dirty="0">
                <a:solidFill>
                  <a:srgbClr val="000000"/>
                </a:solidFill>
              </a:rPr>
              <a:t> concentrated meat process  produces two viscous, pumpable products:</a:t>
            </a:r>
          </a:p>
          <a:p>
            <a:endParaRPr lang="en-GB" noProof="0" dirty="0">
              <a:solidFill>
                <a:srgbClr val="000000"/>
              </a:solidFill>
            </a:endParaRPr>
          </a:p>
          <a:p>
            <a:pPr marL="171450" indent="-171450">
              <a:buFont typeface="Arial" panose="020B0604020202020204" pitchFamily="34" charset="0"/>
              <a:buChar char="•"/>
            </a:pPr>
            <a:r>
              <a:rPr lang="en-GB" noProof="0" dirty="0">
                <a:solidFill>
                  <a:srgbClr val="000000"/>
                </a:solidFill>
              </a:rPr>
              <a:t>Onward processing through the </a:t>
            </a:r>
            <a:r>
              <a:rPr lang="en-GB" noProof="0" dirty="0" err="1">
                <a:solidFill>
                  <a:srgbClr val="000000"/>
                </a:solidFill>
              </a:rPr>
              <a:t>AlfaVap</a:t>
            </a:r>
            <a:r>
              <a:rPr lang="en-GB" noProof="0" dirty="0">
                <a:solidFill>
                  <a:srgbClr val="000000"/>
                </a:solidFill>
              </a:rPr>
              <a:t> evaporator produces a pumpable water-soluble meat concentrate with high binding properties and excellent flavours  </a:t>
            </a:r>
          </a:p>
          <a:p>
            <a:pPr marL="171450" indent="-171450">
              <a:buFont typeface="Arial" panose="020B0604020202020204" pitchFamily="34" charset="0"/>
              <a:buChar char="•"/>
            </a:pPr>
            <a:r>
              <a:rPr lang="en-GB" noProof="0" dirty="0">
                <a:solidFill>
                  <a:srgbClr val="000000"/>
                </a:solidFill>
              </a:rPr>
              <a:t>Onward processing through the ribbon blender and </a:t>
            </a:r>
            <a:r>
              <a:rPr lang="en-GB" noProof="0" dirty="0" err="1">
                <a:solidFill>
                  <a:srgbClr val="000000"/>
                </a:solidFill>
              </a:rPr>
              <a:t>Contherm</a:t>
            </a:r>
            <a:r>
              <a:rPr lang="en-GB" noProof="0" dirty="0">
                <a:solidFill>
                  <a:srgbClr val="000000"/>
                </a:solidFill>
              </a:rPr>
              <a:t> scraped-surface heat exchangers to produce pumpable meat solids</a:t>
            </a:r>
          </a:p>
          <a:p>
            <a:pPr marL="0" indent="0">
              <a:buFontTx/>
              <a:buNone/>
            </a:pPr>
            <a:endParaRPr lang="en-GB" noProof="0" dirty="0">
              <a:solidFill>
                <a:srgbClr val="000000"/>
              </a:solidFill>
            </a:endParaRPr>
          </a:p>
          <a:p>
            <a:pPr marL="0" indent="0">
              <a:buFontTx/>
              <a:buNone/>
            </a:pPr>
            <a:r>
              <a:rPr lang="en-GB" noProof="0" dirty="0">
                <a:solidFill>
                  <a:srgbClr val="000000"/>
                </a:solidFill>
              </a:rPr>
              <a:t>The decanter also separates a third phase – fat/oil – from the raw material.</a:t>
            </a:r>
          </a:p>
          <a:p>
            <a:endParaRPr lang="en-GB" noProof="0" dirty="0">
              <a:solidFill>
                <a:srgbClr val="000000"/>
              </a:solidFill>
            </a:endParaRPr>
          </a:p>
        </p:txBody>
      </p:sp>
      <p:sp>
        <p:nvSpPr>
          <p:cNvPr id="4" name="Slide Number Placeholder 3"/>
          <p:cNvSpPr>
            <a:spLocks noGrp="1"/>
          </p:cNvSpPr>
          <p:nvPr>
            <p:ph type="sldNum" sz="quarter" idx="5"/>
          </p:nvPr>
        </p:nvSpPr>
        <p:spPr/>
        <p:txBody>
          <a:bodyPr/>
          <a:lstStyle/>
          <a:p>
            <a:fld id="{8DABA3B2-F91B-4041-AC07-559C5BC50700}" type="slidenum">
              <a:rPr lang="en-GB" smtClean="0"/>
              <a:pPr/>
              <a:t>23</a:t>
            </a:fld>
            <a:endParaRPr lang="en-GB"/>
          </a:p>
        </p:txBody>
      </p:sp>
    </p:spTree>
    <p:extLst>
      <p:ext uri="{BB962C8B-B14F-4D97-AF65-F5344CB8AC3E}">
        <p14:creationId xmlns:p14="http://schemas.microsoft.com/office/powerpoint/2010/main" val="1307485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olidFill>
                  <a:srgbClr val="000000"/>
                </a:solidFill>
                <a:latin typeface="Arial"/>
                <a:cs typeface="Arial"/>
              </a:rPr>
              <a:t>The two charts on this slide shows the composition profiles of various raw materials and their change composition after processing.</a:t>
            </a:r>
          </a:p>
          <a:p>
            <a:endParaRPr lang="en-GB" noProof="0" dirty="0">
              <a:solidFill>
                <a:srgbClr val="000000"/>
              </a:solidFill>
              <a:latin typeface="Arial"/>
              <a:cs typeface="Arial"/>
            </a:endParaRPr>
          </a:p>
          <a:p>
            <a:r>
              <a:rPr lang="en-GB" noProof="0" dirty="0">
                <a:solidFill>
                  <a:srgbClr val="000000"/>
                </a:solidFill>
                <a:latin typeface="Arial"/>
                <a:cs typeface="Arial"/>
              </a:rPr>
              <a:t>The Alfa Laval concentrated meat process is flexible and can easily handle varying product compositions. It effectively reduces fat and water content, producing a concentrated meat product with higher solids content – which translates into higher content of fresh meat in the pet food.</a:t>
            </a:r>
            <a:endParaRPr lang="en-GB" noProof="0" dirty="0">
              <a:solidFill>
                <a:srgbClr val="000000"/>
              </a:solidFill>
            </a:endParaRPr>
          </a:p>
          <a:p>
            <a:endParaRPr lang="en-GB" noProof="0" dirty="0">
              <a:solidFill>
                <a:srgbClr val="000000"/>
              </a:solidFill>
            </a:endParaRPr>
          </a:p>
        </p:txBody>
      </p:sp>
      <p:sp>
        <p:nvSpPr>
          <p:cNvPr id="4" name="Slide Number Placeholder 3"/>
          <p:cNvSpPr>
            <a:spLocks noGrp="1"/>
          </p:cNvSpPr>
          <p:nvPr>
            <p:ph type="sldNum" sz="quarter" idx="5"/>
          </p:nvPr>
        </p:nvSpPr>
        <p:spPr/>
        <p:txBody>
          <a:bodyPr/>
          <a:lstStyle/>
          <a:p>
            <a:fld id="{8DABA3B2-F91B-4041-AC07-559C5BC50700}" type="slidenum">
              <a:rPr lang="en-GB" smtClean="0"/>
              <a:pPr/>
              <a:t>24</a:t>
            </a:fld>
            <a:endParaRPr lang="en-GB"/>
          </a:p>
        </p:txBody>
      </p:sp>
    </p:spTree>
    <p:extLst>
      <p:ext uri="{BB962C8B-B14F-4D97-AF65-F5344CB8AC3E}">
        <p14:creationId xmlns:p14="http://schemas.microsoft.com/office/powerpoint/2010/main" val="1339695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noProof="0"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For extrusion, there are now three ingredients:</a:t>
            </a:r>
            <a:endParaRPr lang="en-GB" sz="1000" noProof="0" dirty="0">
              <a:solidFill>
                <a:srgbClr val="000000"/>
              </a:solidFill>
              <a:ea typeface="Times" panose="020206030504050203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noProof="0" dirty="0">
                <a:solidFill>
                  <a:srgbClr val="000000"/>
                </a:solidFill>
                <a:ea typeface="Times" panose="02020603050405020304" pitchFamily="18" charset="0"/>
                <a:cs typeface="Times New Roman" panose="02020603050405020304" pitchFamily="18" charset="0"/>
              </a:rPr>
              <a:t>P</a:t>
            </a:r>
            <a:r>
              <a:rPr lang="en-GB" sz="1000" noProof="0"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umpable meat solids</a:t>
            </a:r>
          </a:p>
          <a:p>
            <a:pPr marL="742950" lvl="1" indent="-285750">
              <a:buFont typeface="Arial" panose="020B0604020202020204" pitchFamily="34" charset="0"/>
              <a:buChar char="•"/>
            </a:pPr>
            <a:r>
              <a:rPr lang="en-GB" sz="1000" noProof="0" dirty="0">
                <a:solidFill>
                  <a:srgbClr val="000000"/>
                </a:solidFill>
                <a:ea typeface="Times" panose="02020603050405020304" pitchFamily="18" charset="0"/>
                <a:cs typeface="Times New Roman" panose="02020603050405020304" pitchFamily="18" charset="0"/>
              </a:rPr>
              <a:t>Top quality </a:t>
            </a:r>
            <a:r>
              <a:rPr lang="en-GB" sz="1000" noProof="0"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fat or oil</a:t>
            </a:r>
          </a:p>
          <a:p>
            <a:pPr marL="742950" lvl="1" indent="-285750">
              <a:buFont typeface="Arial" panose="020B0604020202020204" pitchFamily="34" charset="0"/>
              <a:buChar char="•"/>
            </a:pPr>
            <a:r>
              <a:rPr lang="en-GB" sz="1000" noProof="0"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Concentrated meat broth (the water phase) with high level of flavours and binding capabilities</a:t>
            </a:r>
          </a:p>
          <a:p>
            <a:pPr marL="457200" lvl="1" indent="0">
              <a:buFontTx/>
              <a:buNone/>
            </a:pPr>
            <a:endParaRPr lang="en-GB" sz="1000" noProof="0" dirty="0">
              <a:solidFill>
                <a:srgbClr val="000000"/>
              </a:solidFill>
              <a:effectLst/>
              <a:latin typeface="Arial" panose="020B0604020202020204" pitchFamily="34" charset="0"/>
              <a:ea typeface="Times" panose="02020603050405020304" pitchFamily="18" charset="0"/>
              <a:cs typeface="Times New Roman" panose="02020603050405020304" pitchFamily="18" charset="0"/>
            </a:endParaRPr>
          </a:p>
          <a:p>
            <a:pPr>
              <a:spcAft>
                <a:spcPts val="1200"/>
              </a:spcAft>
            </a:pPr>
            <a:r>
              <a:rPr lang="en-GB" sz="1000" noProof="0" dirty="0">
                <a:solidFill>
                  <a:srgbClr val="000000"/>
                </a:solidFill>
              </a:rPr>
              <a:t>It is interesting to note that:</a:t>
            </a:r>
          </a:p>
          <a:p>
            <a:pPr marL="285750" indent="-285750">
              <a:spcAft>
                <a:spcPts val="1200"/>
              </a:spcAft>
              <a:buFont typeface="Arial" panose="020B0604020202020204" pitchFamily="34" charset="0"/>
              <a:buChar char="•"/>
            </a:pPr>
            <a:r>
              <a:rPr lang="en-GB" sz="1000" noProof="0" dirty="0">
                <a:solidFill>
                  <a:srgbClr val="000000"/>
                </a:solidFill>
              </a:rPr>
              <a:t>The ratio of meat proteins to water is more than 2:1 compared to adding fresh meat. </a:t>
            </a:r>
          </a:p>
          <a:p>
            <a:pPr marL="285750" indent="-285750">
              <a:spcAft>
                <a:spcPts val="1200"/>
              </a:spcAft>
              <a:buFont typeface="Arial" panose="020B0604020202020204" pitchFamily="34" charset="0"/>
              <a:buChar char="•"/>
            </a:pPr>
            <a:r>
              <a:rPr lang="en-GB" sz="1000" noProof="0" dirty="0">
                <a:solidFill>
                  <a:srgbClr val="000000"/>
                </a:solidFill>
              </a:rPr>
              <a:t>Extrusion reduces fuel oil consumption by 60% when rendering a ton of raw meat material for pet food compared to dry rendering.</a:t>
            </a:r>
          </a:p>
          <a:p>
            <a:pPr marL="285750" indent="-285750">
              <a:spcAft>
                <a:spcPts val="1200"/>
              </a:spcAft>
              <a:buFont typeface="Arial" panose="020B0604020202020204" pitchFamily="34" charset="0"/>
              <a:buChar char="•"/>
            </a:pPr>
            <a:r>
              <a:rPr lang="en-GB" sz="1000" noProof="0" dirty="0">
                <a:solidFill>
                  <a:srgbClr val="000000"/>
                </a:solidFill>
              </a:rPr>
              <a:t>It also enables the use of 2 kg meat product per kg produced dry pet food yet still maintains sufficient low moisture content to allow drying.</a:t>
            </a:r>
            <a:endParaRPr lang="en-GB" sz="1000" noProof="0" dirty="0">
              <a:solidFill>
                <a:srgbClr val="000000"/>
              </a:solidFill>
              <a:effectLst/>
              <a:latin typeface="Arial" panose="020B0604020202020204" pitchFamily="34" charset="0"/>
              <a:ea typeface="+mn-ea"/>
              <a:cs typeface="Arial" panose="020B0604020202020204" pitchFamily="34" charset="0"/>
            </a:endParaRPr>
          </a:p>
          <a:p>
            <a:pPr marL="285750" indent="-285750">
              <a:spcAft>
                <a:spcPts val="1200"/>
              </a:spcAft>
              <a:buFont typeface="Arial" panose="020B0604020202020204" pitchFamily="34" charset="0"/>
              <a:buChar char="•"/>
            </a:pPr>
            <a:r>
              <a:rPr lang="en-GB" sz="1000" noProof="0"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This extrusion process produces wet pellets with a moisture content of approximately 20%.</a:t>
            </a:r>
          </a:p>
          <a:p>
            <a:pPr marL="457200" lvl="1" indent="0">
              <a:buFontTx/>
              <a:buNone/>
            </a:pPr>
            <a:endParaRPr lang="en-GB" sz="1000" noProof="0" dirty="0">
              <a:solidFill>
                <a:srgbClr val="000000"/>
              </a:solidFill>
              <a:effectLst/>
              <a:latin typeface="Arial" panose="020B0604020202020204" pitchFamily="34" charset="0"/>
              <a:ea typeface="Times" panose="02020603050405020304" pitchFamily="18" charset="0"/>
              <a:cs typeface="Times New Roman" panose="02020603050405020304" pitchFamily="18" charset="0"/>
            </a:endParaRPr>
          </a:p>
          <a:p>
            <a:endParaRPr lang="en-GB" sz="1000" noProof="0" dirty="0">
              <a:solidFill>
                <a:srgbClr val="000000"/>
              </a:solidFill>
            </a:endParaRPr>
          </a:p>
        </p:txBody>
      </p:sp>
      <p:sp>
        <p:nvSpPr>
          <p:cNvPr id="4" name="Slide Number Placeholder 3"/>
          <p:cNvSpPr>
            <a:spLocks noGrp="1"/>
          </p:cNvSpPr>
          <p:nvPr>
            <p:ph type="sldNum" sz="quarter" idx="5"/>
          </p:nvPr>
        </p:nvSpPr>
        <p:spPr/>
        <p:txBody>
          <a:bodyPr/>
          <a:lstStyle/>
          <a:p>
            <a:fld id="{8DABA3B2-F91B-4041-AC07-559C5BC50700}" type="slidenum">
              <a:rPr lang="en-GB" smtClean="0"/>
              <a:pPr/>
              <a:t>25</a:t>
            </a:fld>
            <a:endParaRPr lang="en-GB"/>
          </a:p>
        </p:txBody>
      </p:sp>
    </p:spTree>
    <p:extLst>
      <p:ext uri="{BB962C8B-B14F-4D97-AF65-F5344CB8AC3E}">
        <p14:creationId xmlns:p14="http://schemas.microsoft.com/office/powerpoint/2010/main" val="566944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olidFill>
                  <a:srgbClr val="000000"/>
                </a:solidFill>
              </a:rPr>
              <a:t>With Alfa Laval concentrated meat systems, </a:t>
            </a:r>
            <a:r>
              <a:rPr lang="en-GB" b="0" noProof="0" dirty="0">
                <a:solidFill>
                  <a:srgbClr val="000000"/>
                </a:solidFill>
              </a:rPr>
              <a:t>more fresh meat ends up in your pet food. </a:t>
            </a:r>
          </a:p>
          <a:p>
            <a:endParaRPr lang="en-GB" b="0" noProof="0" dirty="0">
              <a:solidFill>
                <a:srgbClr val="000000"/>
              </a:solidFill>
            </a:endParaRPr>
          </a:p>
          <a:p>
            <a:pPr marL="0" indent="0">
              <a:buNone/>
            </a:pPr>
            <a:r>
              <a:rPr lang="en-GB" sz="1000" b="1" noProof="0" dirty="0">
                <a:solidFill>
                  <a:srgbClr val="000000"/>
                </a:solidFill>
              </a:rPr>
              <a:t>Compared to dry rendering and conventional wet rendering, it is</a:t>
            </a:r>
          </a:p>
          <a:p>
            <a:pPr marL="171450" indent="-171450">
              <a:buFont typeface="Arial" panose="020B0604020202020204" pitchFamily="34" charset="0"/>
              <a:buChar char="•"/>
            </a:pPr>
            <a:r>
              <a:rPr lang="en-GB" sz="1000" noProof="0" dirty="0">
                <a:solidFill>
                  <a:srgbClr val="000000"/>
                </a:solidFill>
              </a:rPr>
              <a:t>A very gentle process</a:t>
            </a:r>
          </a:p>
          <a:p>
            <a:pPr marL="171450" indent="-171450">
              <a:buFont typeface="Arial" panose="020B0604020202020204" pitchFamily="34" charset="0"/>
              <a:buChar char="•"/>
            </a:pPr>
            <a:r>
              <a:rPr lang="en-GB" sz="1000" noProof="0" dirty="0">
                <a:solidFill>
                  <a:srgbClr val="000000"/>
                </a:solidFill>
              </a:rPr>
              <a:t>Maintains low temperatures </a:t>
            </a:r>
          </a:p>
          <a:p>
            <a:pPr marL="171450" indent="-171450">
              <a:buFont typeface="Arial" panose="020B0604020202020204" pitchFamily="34" charset="0"/>
              <a:buChar char="•"/>
            </a:pPr>
            <a:r>
              <a:rPr lang="en-GB" sz="1000" noProof="0" dirty="0">
                <a:solidFill>
                  <a:srgbClr val="000000"/>
                </a:solidFill>
              </a:rPr>
              <a:t>Saves time and requires only 45 minutes</a:t>
            </a:r>
          </a:p>
          <a:p>
            <a:pPr marL="171450" indent="-171450">
              <a:buFont typeface="Arial" panose="020B0604020202020204" pitchFamily="34" charset="0"/>
              <a:buChar char="•"/>
            </a:pPr>
            <a:endParaRPr lang="en-GB" sz="1000" noProof="0" dirty="0">
              <a:solidFill>
                <a:srgbClr val="000000"/>
              </a:solidFill>
            </a:endParaRPr>
          </a:p>
          <a:p>
            <a:pPr marL="0" indent="0">
              <a:buNone/>
            </a:pPr>
            <a:r>
              <a:rPr lang="en-GB" sz="1000" b="1" noProof="0" dirty="0">
                <a:solidFill>
                  <a:srgbClr val="000000"/>
                </a:solidFill>
              </a:rPr>
              <a:t>Resulting in:</a:t>
            </a:r>
          </a:p>
          <a:p>
            <a:pPr marL="171450" indent="-171450">
              <a:buFont typeface="Arial" panose="020B0604020202020204" pitchFamily="34" charset="0"/>
              <a:buChar char="•"/>
            </a:pPr>
            <a:r>
              <a:rPr lang="en-GB" sz="1000" noProof="0" dirty="0">
                <a:solidFill>
                  <a:srgbClr val="000000"/>
                </a:solidFill>
              </a:rPr>
              <a:t>A more consistent, high-quality end-product that is</a:t>
            </a:r>
          </a:p>
          <a:p>
            <a:pPr marL="171450" indent="-171450">
              <a:buFont typeface="Arial" panose="020B0604020202020204" pitchFamily="34" charset="0"/>
              <a:buChar char="•"/>
            </a:pPr>
            <a:r>
              <a:rPr lang="en-GB" sz="1000" noProof="0" dirty="0">
                <a:solidFill>
                  <a:srgbClr val="000000"/>
                </a:solidFill>
              </a:rPr>
              <a:t>Easier to formulate – uniform fat and moisture content</a:t>
            </a:r>
          </a:p>
          <a:p>
            <a:pPr marL="171450" indent="-171450">
              <a:buFont typeface="Arial" panose="020B0604020202020204" pitchFamily="34" charset="0"/>
              <a:buChar char="•"/>
            </a:pPr>
            <a:r>
              <a:rPr lang="en-GB" sz="1000" noProof="0" dirty="0">
                <a:solidFill>
                  <a:srgbClr val="000000"/>
                </a:solidFill>
              </a:rPr>
              <a:t>It maintains the natural properties of water-soluble proteins and</a:t>
            </a:r>
          </a:p>
          <a:p>
            <a:pPr marL="171450" indent="-171450">
              <a:buFont typeface="Arial" panose="020B0604020202020204" pitchFamily="34" charset="0"/>
              <a:buChar char="•"/>
            </a:pPr>
            <a:r>
              <a:rPr lang="en-GB" sz="1000" noProof="0" dirty="0">
                <a:solidFill>
                  <a:srgbClr val="000000"/>
                </a:solidFill>
              </a:rPr>
              <a:t>Minimal change is required to the non-soluble meat solids to make it pumpable</a:t>
            </a:r>
          </a:p>
          <a:p>
            <a:pPr marL="171450" indent="-171450">
              <a:buFont typeface="Arial" panose="020B0604020202020204" pitchFamily="34" charset="0"/>
              <a:buChar char="•"/>
            </a:pPr>
            <a:endParaRPr lang="en-GB" sz="1000" noProof="0" dirty="0">
              <a:solidFill>
                <a:srgbClr val="000000"/>
              </a:solidFill>
            </a:endParaRPr>
          </a:p>
          <a:p>
            <a:pPr marL="0" indent="0">
              <a:buNone/>
            </a:pPr>
            <a:r>
              <a:rPr lang="en-GB" sz="1000" b="1" noProof="0" dirty="0">
                <a:solidFill>
                  <a:srgbClr val="000000"/>
                </a:solidFill>
              </a:rPr>
              <a:t>Energy reduction</a:t>
            </a:r>
          </a:p>
          <a:p>
            <a:r>
              <a:rPr lang="en-GB" sz="1000" noProof="0" dirty="0">
                <a:solidFill>
                  <a:srgbClr val="000000"/>
                </a:solidFill>
              </a:rPr>
              <a:t>The Alfa Laval system also uses about 60% less energy in the transformation of the meat material for pet food compared to a dry rendered product.</a:t>
            </a:r>
          </a:p>
        </p:txBody>
      </p:sp>
      <p:sp>
        <p:nvSpPr>
          <p:cNvPr id="4" name="Slide Number Placeholder 3"/>
          <p:cNvSpPr>
            <a:spLocks noGrp="1"/>
          </p:cNvSpPr>
          <p:nvPr>
            <p:ph type="sldNum" sz="quarter" idx="5"/>
          </p:nvPr>
        </p:nvSpPr>
        <p:spPr/>
        <p:txBody>
          <a:bodyPr/>
          <a:lstStyle/>
          <a:p>
            <a:fld id="{8DABA3B2-F91B-4041-AC07-559C5BC50700}" type="slidenum">
              <a:rPr lang="en-GB" smtClean="0"/>
              <a:pPr/>
              <a:t>26</a:t>
            </a:fld>
            <a:endParaRPr lang="en-GB"/>
          </a:p>
        </p:txBody>
      </p:sp>
    </p:spTree>
    <p:extLst>
      <p:ext uri="{BB962C8B-B14F-4D97-AF65-F5344CB8AC3E}">
        <p14:creationId xmlns:p14="http://schemas.microsoft.com/office/powerpoint/2010/main" val="2182133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olidFill>
                  <a:srgbClr val="000000"/>
                </a:solidFill>
              </a:rPr>
              <a:t>This is an example of a 10 ton-per-hour raw material plant for meat concentrate production installed at an existing dry pet food company.</a:t>
            </a:r>
          </a:p>
          <a:p>
            <a:endParaRPr lang="en-GB" noProof="0" dirty="0">
              <a:solidFill>
                <a:srgbClr val="000000"/>
              </a:solidFill>
            </a:endParaRPr>
          </a:p>
          <a:p>
            <a:r>
              <a:rPr lang="en-GB" b="0" noProof="0" dirty="0">
                <a:solidFill>
                  <a:srgbClr val="000000"/>
                </a:solidFill>
              </a:rPr>
              <a:t>It is a compact installation, </a:t>
            </a:r>
            <a:r>
              <a:rPr lang="en-GB" noProof="0" dirty="0">
                <a:solidFill>
                  <a:srgbClr val="000000"/>
                </a:solidFill>
              </a:rPr>
              <a:t>designed according to </a:t>
            </a:r>
            <a:r>
              <a:rPr lang="en-GB" b="0" noProof="0" dirty="0">
                <a:solidFill>
                  <a:srgbClr val="000000"/>
                </a:solidFill>
              </a:rPr>
              <a:t>food-grade</a:t>
            </a:r>
            <a:r>
              <a:rPr lang="en-GB" b="1" noProof="0" dirty="0">
                <a:solidFill>
                  <a:srgbClr val="000000"/>
                </a:solidFill>
              </a:rPr>
              <a:t> </a:t>
            </a:r>
            <a:r>
              <a:rPr lang="en-GB" noProof="0" dirty="0">
                <a:solidFill>
                  <a:srgbClr val="000000"/>
                </a:solidFill>
              </a:rPr>
              <a:t>standards.</a:t>
            </a:r>
          </a:p>
          <a:p>
            <a:endParaRPr lang="en-GB" noProof="0" dirty="0">
              <a:solidFill>
                <a:srgbClr val="000000"/>
              </a:solidFill>
            </a:endParaRPr>
          </a:p>
        </p:txBody>
      </p:sp>
      <p:sp>
        <p:nvSpPr>
          <p:cNvPr id="4" name="Slide Number Placeholder 3"/>
          <p:cNvSpPr>
            <a:spLocks noGrp="1"/>
          </p:cNvSpPr>
          <p:nvPr>
            <p:ph type="sldNum" sz="quarter" idx="5"/>
          </p:nvPr>
        </p:nvSpPr>
        <p:spPr/>
        <p:txBody>
          <a:bodyPr/>
          <a:lstStyle/>
          <a:p>
            <a:fld id="{8DABA3B2-F91B-4041-AC07-559C5BC50700}" type="slidenum">
              <a:rPr lang="en-GB" smtClean="0"/>
              <a:pPr/>
              <a:t>27</a:t>
            </a:fld>
            <a:endParaRPr lang="en-GB"/>
          </a:p>
        </p:txBody>
      </p:sp>
    </p:spTree>
    <p:extLst>
      <p:ext uri="{BB962C8B-B14F-4D97-AF65-F5344CB8AC3E}">
        <p14:creationId xmlns:p14="http://schemas.microsoft.com/office/powerpoint/2010/main" val="506762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olidFill>
                  <a:srgbClr val="000000"/>
                </a:solidFill>
              </a:rPr>
              <a:t>Let’s look now at </a:t>
            </a:r>
            <a:r>
              <a:rPr lang="en-GB" b="0" noProof="0" dirty="0">
                <a:solidFill>
                  <a:srgbClr val="000000"/>
                </a:solidFill>
              </a:rPr>
              <a:t>hydrolyzation technology. Alfa Laval offers thermal and enzymatic hydrolyzation systems. We will focus on the enzymatic hydrolyzation here. </a:t>
            </a:r>
            <a:endParaRPr lang="en-GB" noProof="0" dirty="0">
              <a:solidFill>
                <a:srgbClr val="000000"/>
              </a:solidFill>
            </a:endParaRPr>
          </a:p>
        </p:txBody>
      </p:sp>
      <p:sp>
        <p:nvSpPr>
          <p:cNvPr id="4" name="Slide Number Placeholder 3"/>
          <p:cNvSpPr>
            <a:spLocks noGrp="1"/>
          </p:cNvSpPr>
          <p:nvPr>
            <p:ph type="sldNum" sz="quarter" idx="5"/>
          </p:nvPr>
        </p:nvSpPr>
        <p:spPr/>
        <p:txBody>
          <a:bodyPr/>
          <a:lstStyle/>
          <a:p>
            <a:fld id="{8DABA3B2-F91B-4041-AC07-559C5BC50700}" type="slidenum">
              <a:rPr lang="en-GB" smtClean="0"/>
              <a:pPr/>
              <a:t>28</a:t>
            </a:fld>
            <a:endParaRPr lang="en-GB"/>
          </a:p>
        </p:txBody>
      </p:sp>
    </p:spTree>
    <p:extLst>
      <p:ext uri="{BB962C8B-B14F-4D97-AF65-F5344CB8AC3E}">
        <p14:creationId xmlns:p14="http://schemas.microsoft.com/office/powerpoint/2010/main" val="916005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olidFill>
                  <a:srgbClr val="000000"/>
                </a:solidFill>
                <a:latin typeface="Arial"/>
                <a:cs typeface="Arial"/>
              </a:rPr>
              <a:t>Why choose enzymatic protein hydrolysis over wet rendering for pet food production? The Alfa Laval </a:t>
            </a:r>
            <a:r>
              <a:rPr lang="en-GB" noProof="0" dirty="0" err="1">
                <a:solidFill>
                  <a:srgbClr val="000000"/>
                </a:solidFill>
                <a:latin typeface="Arial"/>
                <a:cs typeface="Arial"/>
              </a:rPr>
              <a:t>HyPro</a:t>
            </a:r>
            <a:r>
              <a:rPr lang="en-GB" noProof="0" dirty="0">
                <a:solidFill>
                  <a:srgbClr val="000000"/>
                </a:solidFill>
                <a:latin typeface="Arial"/>
                <a:cs typeface="Arial"/>
              </a:rPr>
              <a:t> enzymatic system e</a:t>
            </a:r>
            <a:r>
              <a:rPr lang="en-GB" altLang="sv-SE" noProof="0" dirty="0">
                <a:solidFill>
                  <a:srgbClr val="000000"/>
                </a:solidFill>
                <a:latin typeface="Arial"/>
                <a:cs typeface="Arial"/>
              </a:rPr>
              <a:t>xtracts </a:t>
            </a:r>
            <a:r>
              <a:rPr lang="en-GB" noProof="0" dirty="0" err="1">
                <a:solidFill>
                  <a:srgbClr val="000000"/>
                </a:solidFill>
                <a:latin typeface="Arial"/>
                <a:cs typeface="Arial"/>
              </a:rPr>
              <a:t>hydrolyzed</a:t>
            </a:r>
            <a:r>
              <a:rPr lang="en-GB" noProof="0" dirty="0">
                <a:solidFill>
                  <a:srgbClr val="000000"/>
                </a:solidFill>
                <a:latin typeface="Arial"/>
                <a:cs typeface="Arial"/>
              </a:rPr>
              <a:t> </a:t>
            </a:r>
            <a:r>
              <a:rPr lang="en-GB" altLang="sv-SE" noProof="0" dirty="0">
                <a:solidFill>
                  <a:srgbClr val="000000"/>
                </a:solidFill>
                <a:latin typeface="Arial"/>
                <a:cs typeface="Arial"/>
              </a:rPr>
              <a:t>proteins through enzymatic digestion. </a:t>
            </a:r>
            <a:endParaRPr lang="en-GB" altLang="sv-SE" noProof="0" dirty="0">
              <a:solidFill>
                <a:srgbClr val="000000"/>
              </a:solidFill>
            </a:endParaRPr>
          </a:p>
          <a:p>
            <a:endParaRPr lang="en-GB" altLang="sv-SE" noProof="0" dirty="0">
              <a:solidFill>
                <a:srgbClr val="000000"/>
              </a:solidFill>
            </a:endParaRPr>
          </a:p>
          <a:p>
            <a:pPr marL="171450" indent="-171450">
              <a:buFont typeface="Arial" panose="020B0604020202020204" pitchFamily="34" charset="0"/>
              <a:buChar char="•"/>
              <a:defRPr/>
            </a:pPr>
            <a:r>
              <a:rPr lang="en-GB" noProof="0" dirty="0">
                <a:solidFill>
                  <a:srgbClr val="000000"/>
                </a:solidFill>
                <a:latin typeface="Arial"/>
                <a:cs typeface="Arial"/>
              </a:rPr>
              <a:t>Compared to the wet rendering method, </a:t>
            </a:r>
            <a:r>
              <a:rPr lang="en-GB" b="0" noProof="0" dirty="0">
                <a:solidFill>
                  <a:srgbClr val="000000"/>
                </a:solidFill>
                <a:latin typeface="Arial"/>
                <a:cs typeface="Arial"/>
              </a:rPr>
              <a:t>enzymatic protein hydrolysis often produces </a:t>
            </a:r>
            <a:r>
              <a:rPr lang="en-GB" noProof="0" dirty="0">
                <a:solidFill>
                  <a:srgbClr val="000000"/>
                </a:solidFill>
                <a:latin typeface="Arial"/>
                <a:cs typeface="Arial"/>
              </a:rPr>
              <a:t>a protein product with better biological, digestible, and functional properties. </a:t>
            </a:r>
            <a:endParaRPr lang="en-GB" noProof="0" dirty="0">
              <a:solidFill>
                <a:srgbClr val="00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solidFill>
                  <a:srgbClr val="000000"/>
                </a:solidFill>
                <a:latin typeface="Arial"/>
                <a:cs typeface="Arial"/>
              </a:rPr>
              <a:t>It can also increase product quality and stability due to lower cooking temperature and low oxidation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solidFill>
                <a:srgbClr val="000000"/>
              </a:solidFill>
            </a:endParaRPr>
          </a:p>
          <a:p>
            <a:endParaRPr lang="en-GB" noProof="0" dirty="0">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8DABA3B2-F91B-4041-AC07-559C5BC50700}" type="slidenum">
              <a:rPr lang="en-GB" smtClean="0"/>
              <a:pPr/>
              <a:t>29</a:t>
            </a:fld>
            <a:endParaRPr lang="en-GB"/>
          </a:p>
        </p:txBody>
      </p:sp>
    </p:spTree>
    <p:extLst>
      <p:ext uri="{BB962C8B-B14F-4D97-AF65-F5344CB8AC3E}">
        <p14:creationId xmlns:p14="http://schemas.microsoft.com/office/powerpoint/2010/main" val="96231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olidFill>
                  <a:srgbClr val="000000"/>
                </a:solidFill>
              </a:rPr>
              <a:t>First, lets take a look at the trends shaping the pet food industry.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A3B2-F91B-4041-AC07-559C5BC50700}"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371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rPr>
              <a:t>Several factors can influence the hydrolysis process and affect product yield and quality. These include substrate type and properties, enzyme type and properties, process temperature and pH, hydrolysis time, and the amount of added water. </a:t>
            </a:r>
            <a:r>
              <a:rPr lang="en-GB" dirty="0" err="1">
                <a:solidFill>
                  <a:srgbClr val="000000"/>
                </a:solidFill>
              </a:rPr>
              <a:t>HyPro</a:t>
            </a:r>
            <a:r>
              <a:rPr lang="en-GB" dirty="0">
                <a:solidFill>
                  <a:srgbClr val="000000"/>
                </a:solidFill>
              </a:rPr>
              <a:t> provides the control required during processing to extract high-quality proteins and achieve maximum yield. </a:t>
            </a:r>
            <a:endParaRPr lang="en-US" dirty="0">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8DABA3B2-F91B-4041-AC07-559C5BC50700}" type="slidenum">
              <a:rPr lang="en-GB" smtClean="0"/>
              <a:pPr/>
              <a:t>30</a:t>
            </a:fld>
            <a:endParaRPr lang="en-GB"/>
          </a:p>
        </p:txBody>
      </p:sp>
    </p:spTree>
    <p:extLst>
      <p:ext uri="{BB962C8B-B14F-4D97-AF65-F5344CB8AC3E}">
        <p14:creationId xmlns:p14="http://schemas.microsoft.com/office/powerpoint/2010/main" val="857994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0" noProof="0" dirty="0">
                <a:solidFill>
                  <a:srgbClr val="000000"/>
                </a:solidFill>
              </a:rPr>
              <a:t>The Alfa Laval </a:t>
            </a:r>
            <a:r>
              <a:rPr lang="en-GB" altLang="sv-SE" noProof="0" dirty="0" err="1">
                <a:solidFill>
                  <a:srgbClr val="000000"/>
                </a:solidFill>
              </a:rPr>
              <a:t>HyPro</a:t>
            </a:r>
            <a:r>
              <a:rPr lang="en-GB" altLang="sv-SE" noProof="0" dirty="0">
                <a:solidFill>
                  <a:srgbClr val="000000"/>
                </a:solidFill>
              </a:rPr>
              <a:t> enzymatic system is </a:t>
            </a:r>
            <a:r>
              <a:rPr lang="en-GB" altLang="sv-SE" b="0" noProof="0" dirty="0">
                <a:solidFill>
                  <a:srgbClr val="000000"/>
                </a:solidFill>
              </a:rPr>
              <a:t>e</a:t>
            </a:r>
            <a:r>
              <a:rPr lang="en-GB" b="0" noProof="0" dirty="0">
                <a:solidFill>
                  <a:srgbClr val="000000"/>
                </a:solidFill>
              </a:rPr>
              <a:t>specially suitable for processing r</a:t>
            </a:r>
            <a:r>
              <a:rPr lang="en-GB" noProof="0" dirty="0">
                <a:solidFill>
                  <a:srgbClr val="000000"/>
                </a:solidFill>
              </a:rPr>
              <a:t>aw materials with </a:t>
            </a:r>
            <a:r>
              <a:rPr lang="en-GB" b="0" noProof="0" dirty="0">
                <a:solidFill>
                  <a:srgbClr val="000000"/>
                </a:solidFill>
              </a:rPr>
              <a:t>high content of soft tissue. </a:t>
            </a:r>
            <a:r>
              <a:rPr lang="en-GB" noProof="0" dirty="0">
                <a:solidFill>
                  <a:srgbClr val="000000"/>
                </a:solidFill>
              </a:rPr>
              <a:t>These produce </a:t>
            </a:r>
            <a:r>
              <a:rPr lang="en-GB" noProof="0" dirty="0" err="1">
                <a:solidFill>
                  <a:srgbClr val="000000"/>
                </a:solidFill>
              </a:rPr>
              <a:t>hydrolyzed</a:t>
            </a:r>
            <a:r>
              <a:rPr lang="en-GB" noProof="0" dirty="0">
                <a:solidFill>
                  <a:srgbClr val="000000"/>
                </a:solidFill>
              </a:rPr>
              <a:t> proteins for use in flavour ingredients in a variety of foodstuffs, including soups, and pet foods. These are also used as protein enhancers and are also a way to reduce the ash content by removing bone material.</a:t>
            </a:r>
          </a:p>
        </p:txBody>
      </p:sp>
      <p:sp>
        <p:nvSpPr>
          <p:cNvPr id="4" name="Slide Number Placeholder 3"/>
          <p:cNvSpPr>
            <a:spLocks noGrp="1"/>
          </p:cNvSpPr>
          <p:nvPr>
            <p:ph type="sldNum" sz="quarter" idx="5"/>
          </p:nvPr>
        </p:nvSpPr>
        <p:spPr/>
        <p:txBody>
          <a:bodyPr/>
          <a:lstStyle/>
          <a:p>
            <a:fld id="{8DABA3B2-F91B-4041-AC07-559C5BC50700}" type="slidenum">
              <a:rPr lang="en-GB" smtClean="0"/>
              <a:pPr/>
              <a:t>31</a:t>
            </a:fld>
            <a:endParaRPr lang="en-GB"/>
          </a:p>
        </p:txBody>
      </p:sp>
    </p:spTree>
    <p:extLst>
      <p:ext uri="{BB962C8B-B14F-4D97-AF65-F5344CB8AC3E}">
        <p14:creationId xmlns:p14="http://schemas.microsoft.com/office/powerpoint/2010/main" val="3628239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noProof="0" dirty="0">
                <a:solidFill>
                  <a:srgbClr val="000000"/>
                </a:solidFill>
                <a:latin typeface="Arial"/>
                <a:cs typeface="Arial"/>
              </a:rPr>
              <a:t>How does the enzymatic digestion process work?</a:t>
            </a:r>
          </a:p>
          <a:p>
            <a:pPr>
              <a:defRPr/>
            </a:pPr>
            <a:r>
              <a:rPr lang="en-GB" dirty="0">
                <a:solidFill>
                  <a:srgbClr val="000000"/>
                </a:solidFill>
                <a:latin typeface="Arial"/>
                <a:cs typeface="Arial"/>
              </a:rPr>
              <a:t>Enzymatic hydrolysis </a:t>
            </a:r>
            <a:r>
              <a:rPr lang="en-GB" b="0" dirty="0">
                <a:solidFill>
                  <a:srgbClr val="000000"/>
                </a:solidFill>
                <a:latin typeface="Arial"/>
                <a:cs typeface="Arial"/>
              </a:rPr>
              <a:t>break the bonds holding the molecular building blocks within the food together. </a:t>
            </a:r>
            <a:r>
              <a:rPr lang="en-GB" dirty="0">
                <a:solidFill>
                  <a:srgbClr val="000000"/>
                </a:solidFill>
                <a:latin typeface="Arial"/>
                <a:cs typeface="Arial"/>
              </a:rPr>
              <a:t>It uses commercial enzymes, or proteases, to modify and break down</a:t>
            </a:r>
            <a:r>
              <a:rPr lang="en-GB" b="1" dirty="0">
                <a:solidFill>
                  <a:srgbClr val="000000"/>
                </a:solidFill>
                <a:latin typeface="Arial"/>
                <a:cs typeface="Arial"/>
              </a:rPr>
              <a:t> </a:t>
            </a:r>
            <a:r>
              <a:rPr lang="en-GB" b="0" dirty="0">
                <a:solidFill>
                  <a:srgbClr val="000000"/>
                </a:solidFill>
                <a:latin typeface="Arial"/>
                <a:cs typeface="Arial"/>
              </a:rPr>
              <a:t>bonds in molecules with the addition of the elements of water. P</a:t>
            </a:r>
            <a:r>
              <a:rPr lang="en-GB" dirty="0">
                <a:solidFill>
                  <a:srgbClr val="000000"/>
                </a:solidFill>
                <a:latin typeface="Arial"/>
                <a:cs typeface="Arial"/>
              </a:rPr>
              <a:t>roteins, for example, are broken down into their 'building block' amino acids. </a:t>
            </a:r>
            <a:endParaRPr lang="en-GB" dirty="0">
              <a:solidFill>
                <a:srgbClr val="000000"/>
              </a:solidFill>
            </a:endParaRPr>
          </a:p>
          <a:p>
            <a:pPr marL="0" indent="0">
              <a:buNone/>
            </a:pPr>
            <a:endParaRPr lang="en-GB" b="0" dirty="0">
              <a:solidFill>
                <a:srgbClr val="000000"/>
              </a:solidFill>
            </a:endParaRPr>
          </a:p>
          <a:p>
            <a:r>
              <a:rPr lang="en-GB" noProof="0" dirty="0">
                <a:solidFill>
                  <a:srgbClr val="000000"/>
                </a:solidFill>
                <a:latin typeface="Arial"/>
                <a:cs typeface="Arial"/>
              </a:rPr>
              <a:t>Modifying the protein enhances its solubility, improves its emulsifying and foaming characteristics, and provides better gelation properties.</a:t>
            </a:r>
            <a:r>
              <a:rPr lang="en-GB" dirty="0">
                <a:solidFill>
                  <a:srgbClr val="000000"/>
                </a:solidFill>
                <a:latin typeface="Arial"/>
                <a:cs typeface="Arial"/>
              </a:rPr>
              <a:t> </a:t>
            </a:r>
            <a:endParaRPr lang="en-GB" noProof="0" dirty="0">
              <a:solidFill>
                <a:srgbClr val="000000"/>
              </a:solidFill>
            </a:endParaRPr>
          </a:p>
          <a:p>
            <a:endParaRPr lang="en-GB" noProof="0" dirty="0">
              <a:solidFill>
                <a:srgbClr val="000000"/>
              </a:solidFill>
            </a:endParaRPr>
          </a:p>
          <a:p>
            <a:r>
              <a:rPr lang="en-GB" noProof="0" dirty="0">
                <a:solidFill>
                  <a:srgbClr val="000000"/>
                </a:solidFill>
                <a:latin typeface="Arial"/>
                <a:cs typeface="Arial"/>
              </a:rPr>
              <a:t>At each position (His, Gly, Pro, Ala), there are 20 possibilities to modify the protein, providing a broad possibilities to achieve the right </a:t>
            </a:r>
            <a:r>
              <a:rPr lang="en-GB" noProof="0" dirty="0" err="1">
                <a:solidFill>
                  <a:srgbClr val="000000"/>
                </a:solidFill>
                <a:latin typeface="Arial"/>
                <a:cs typeface="Arial"/>
              </a:rPr>
              <a:t>hydrolyzed</a:t>
            </a:r>
            <a:r>
              <a:rPr lang="en-GB" noProof="0" dirty="0">
                <a:solidFill>
                  <a:srgbClr val="000000"/>
                </a:solidFill>
                <a:latin typeface="Arial"/>
                <a:cs typeface="Arial"/>
              </a:rPr>
              <a:t> protein for your exact protein requirements.</a:t>
            </a:r>
            <a:r>
              <a:rPr lang="en-GB" dirty="0">
                <a:solidFill>
                  <a:srgbClr val="000000"/>
                </a:solidFill>
                <a:latin typeface="Arial"/>
                <a:cs typeface="Arial"/>
              </a:rPr>
              <a:t> </a:t>
            </a:r>
            <a:endParaRPr lang="en-GB" noProof="0" dirty="0">
              <a:solidFill>
                <a:srgbClr val="000000"/>
              </a:solidFill>
            </a:endParaRPr>
          </a:p>
          <a:p>
            <a:endParaRPr lang="en-GB" noProof="0" dirty="0">
              <a:solidFill>
                <a:srgbClr val="000000"/>
              </a:solidFill>
            </a:endParaRPr>
          </a:p>
          <a:p>
            <a:pPr>
              <a:spcAft>
                <a:spcPts val="1200"/>
              </a:spcAft>
            </a:pPr>
            <a:r>
              <a:rPr lang="en-GB" dirty="0">
                <a:solidFill>
                  <a:srgbClr val="000000"/>
                </a:solidFill>
                <a:latin typeface="Arial"/>
                <a:cs typeface="Arial"/>
              </a:rPr>
              <a:t>As</a:t>
            </a:r>
            <a:r>
              <a:rPr lang="en-GB" noProof="0" dirty="0">
                <a:solidFill>
                  <a:srgbClr val="000000"/>
                </a:solidFill>
                <a:latin typeface="Arial"/>
                <a:cs typeface="Arial"/>
              </a:rPr>
              <a:t> mentioned, this results in </a:t>
            </a:r>
            <a:r>
              <a:rPr lang="en-GB" dirty="0">
                <a:solidFill>
                  <a:srgbClr val="000000"/>
                </a:solidFill>
                <a:latin typeface="Arial"/>
                <a:cs typeface="Arial"/>
              </a:rPr>
              <a:t>a higher quality and more stable protein product with better biological, digestible, and functional properties than wet rendering.</a:t>
            </a:r>
          </a:p>
        </p:txBody>
      </p:sp>
      <p:sp>
        <p:nvSpPr>
          <p:cNvPr id="4" name="Slide Number Placeholder 3"/>
          <p:cNvSpPr>
            <a:spLocks noGrp="1"/>
          </p:cNvSpPr>
          <p:nvPr>
            <p:ph type="sldNum" sz="quarter" idx="5"/>
          </p:nvPr>
        </p:nvSpPr>
        <p:spPr/>
        <p:txBody>
          <a:bodyPr/>
          <a:lstStyle/>
          <a:p>
            <a:fld id="{8DABA3B2-F91B-4041-AC07-559C5BC50700}" type="slidenum">
              <a:rPr lang="en-GB" smtClean="0"/>
              <a:pPr/>
              <a:t>32</a:t>
            </a:fld>
            <a:endParaRPr lang="en-GB"/>
          </a:p>
        </p:txBody>
      </p:sp>
    </p:spTree>
    <p:extLst>
      <p:ext uri="{BB962C8B-B14F-4D97-AF65-F5344CB8AC3E}">
        <p14:creationId xmlns:p14="http://schemas.microsoft.com/office/powerpoint/2010/main" val="463572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dirty="0">
                <a:solidFill>
                  <a:srgbClr val="000000"/>
                </a:solidFill>
              </a:rPr>
              <a:t>The products of Alfa Laval </a:t>
            </a:r>
            <a:r>
              <a:rPr lang="en-GB" dirty="0" err="1">
                <a:solidFill>
                  <a:srgbClr val="000000"/>
                </a:solidFill>
              </a:rPr>
              <a:t>HyPro</a:t>
            </a:r>
            <a:r>
              <a:rPr lang="en-GB" dirty="0">
                <a:solidFill>
                  <a:srgbClr val="000000"/>
                </a:solidFill>
              </a:rPr>
              <a:t> enzymatic treatment are functional meat extracts with mild flavours containing relatively large peptides and extracts with a high flavour intensity consisting of free amino acids. These are ideal for use in pet food production for richer tasting pet food with higher content of functional fresh meat and protein.</a:t>
            </a:r>
          </a:p>
          <a:p>
            <a:endParaRPr lang="en-GB" dirty="0">
              <a:solidFill>
                <a:srgbClr val="000000"/>
              </a:solidFill>
            </a:endParaRPr>
          </a:p>
        </p:txBody>
      </p:sp>
      <p:sp>
        <p:nvSpPr>
          <p:cNvPr id="4" name="Slide Number Placeholder 3"/>
          <p:cNvSpPr>
            <a:spLocks noGrp="1"/>
          </p:cNvSpPr>
          <p:nvPr>
            <p:ph type="sldNum" sz="quarter" idx="5"/>
          </p:nvPr>
        </p:nvSpPr>
        <p:spPr/>
        <p:txBody>
          <a:bodyPr/>
          <a:lstStyle/>
          <a:p>
            <a:fld id="{8DABA3B2-F91B-4041-AC07-559C5BC50700}" type="slidenum">
              <a:rPr lang="en-GB" smtClean="0"/>
              <a:pPr/>
              <a:t>33</a:t>
            </a:fld>
            <a:endParaRPr lang="en-GB"/>
          </a:p>
        </p:txBody>
      </p:sp>
    </p:spTree>
    <p:extLst>
      <p:ext uri="{BB962C8B-B14F-4D97-AF65-F5344CB8AC3E}">
        <p14:creationId xmlns:p14="http://schemas.microsoft.com/office/powerpoint/2010/main" val="1787621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noProof="0" dirty="0">
                <a:solidFill>
                  <a:srgbClr val="000000"/>
                </a:solidFill>
              </a:rPr>
              <a:t>Prepping the raw material for the enzymatic hydrolysis process includes meat detection and mincing. This results in ground solids that are forwarded to the digestion process.</a:t>
            </a:r>
          </a:p>
        </p:txBody>
      </p:sp>
      <p:sp>
        <p:nvSpPr>
          <p:cNvPr id="4" name="Slide Number Placeholder 3"/>
          <p:cNvSpPr>
            <a:spLocks noGrp="1"/>
          </p:cNvSpPr>
          <p:nvPr>
            <p:ph type="sldNum" sz="quarter" idx="5"/>
          </p:nvPr>
        </p:nvSpPr>
        <p:spPr/>
        <p:txBody>
          <a:bodyPr/>
          <a:lstStyle/>
          <a:p>
            <a:fld id="{8DABA3B2-F91B-4041-AC07-559C5BC50700}" type="slidenum">
              <a:rPr lang="en-GB" smtClean="0"/>
              <a:pPr/>
              <a:t>34</a:t>
            </a:fld>
            <a:endParaRPr lang="en-GB"/>
          </a:p>
        </p:txBody>
      </p:sp>
    </p:spTree>
    <p:extLst>
      <p:ext uri="{BB962C8B-B14F-4D97-AF65-F5344CB8AC3E}">
        <p14:creationId xmlns:p14="http://schemas.microsoft.com/office/powerpoint/2010/main" val="27981112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olidFill>
                  <a:srgbClr val="000000"/>
                </a:solidFill>
              </a:rPr>
              <a:t>Product is heated to 50 – 60 </a:t>
            </a:r>
            <a:r>
              <a:rPr lang="en-GB" noProof="0" dirty="0">
                <a:solidFill>
                  <a:srgbClr val="000000"/>
                </a:solidFill>
                <a:latin typeface="Calibri" panose="020F0502020204030204" pitchFamily="34" charset="0"/>
                <a:cs typeface="Calibri" panose="020F0502020204030204" pitchFamily="34" charset="0"/>
              </a:rPr>
              <a:t>⁰C – either by adding hot water or steam injection</a:t>
            </a:r>
          </a:p>
          <a:p>
            <a:endParaRPr lang="en-GB" noProof="0" dirty="0">
              <a:solidFill>
                <a:srgbClr val="000000"/>
              </a:solidFill>
            </a:endParaRPr>
          </a:p>
          <a:p>
            <a:r>
              <a:rPr lang="en-GB" noProof="0" dirty="0">
                <a:solidFill>
                  <a:srgbClr val="000000"/>
                </a:solidFill>
              </a:rPr>
              <a:t>The </a:t>
            </a:r>
            <a:r>
              <a:rPr lang="en-GB" noProof="0" dirty="0" err="1">
                <a:solidFill>
                  <a:srgbClr val="000000"/>
                </a:solidFill>
              </a:rPr>
              <a:t>HyPro</a:t>
            </a:r>
            <a:r>
              <a:rPr lang="en-GB" noProof="0" dirty="0">
                <a:solidFill>
                  <a:srgbClr val="000000"/>
                </a:solidFill>
              </a:rPr>
              <a:t> enzymatic tank design features:</a:t>
            </a:r>
          </a:p>
          <a:p>
            <a:pPr marL="171450" indent="-171450">
              <a:buFont typeface="Arial" panose="020B0604020202020204" pitchFamily="34" charset="0"/>
              <a:buChar char="•"/>
            </a:pPr>
            <a:r>
              <a:rPr lang="en-GB" noProof="0" dirty="0">
                <a:solidFill>
                  <a:srgbClr val="000000"/>
                </a:solidFill>
              </a:rPr>
              <a:t>Long and slim tanks</a:t>
            </a:r>
          </a:p>
          <a:p>
            <a:pPr marL="171450" indent="-171450">
              <a:buFont typeface="Arial" panose="020B0604020202020204" pitchFamily="34" charset="0"/>
              <a:buChar char="•"/>
            </a:pPr>
            <a:r>
              <a:rPr lang="en-GB" noProof="0" dirty="0">
                <a:solidFill>
                  <a:srgbClr val="000000"/>
                </a:solidFill>
              </a:rPr>
              <a:t>With small volumes – more tanks will provide a more precise digestion profile </a:t>
            </a:r>
            <a:r>
              <a:rPr lang="en-GB" sz="1000" kern="1200" noProof="0" dirty="0">
                <a:solidFill>
                  <a:srgbClr val="000000"/>
                </a:solidFill>
                <a:latin typeface="Arial" panose="020B0604020202020204" pitchFamily="34" charset="0"/>
                <a:ea typeface="+mn-ea"/>
                <a:cs typeface="Arial" panose="020B0604020202020204" pitchFamily="34" charset="0"/>
              </a:rPr>
              <a:t>and less filling and emptying time</a:t>
            </a:r>
          </a:p>
          <a:p>
            <a:pPr marL="171450" indent="-171450">
              <a:buFont typeface="Arial" panose="020B0604020202020204" pitchFamily="34" charset="0"/>
              <a:buChar char="•"/>
            </a:pPr>
            <a:r>
              <a:rPr lang="en-GB" sz="1000" kern="1200" noProof="0" dirty="0">
                <a:solidFill>
                  <a:srgbClr val="000000"/>
                </a:solidFill>
                <a:latin typeface="Arial" panose="020B0604020202020204" pitchFamily="34" charset="0"/>
                <a:ea typeface="+mn-ea"/>
                <a:cs typeface="Arial" panose="020B0604020202020204" pitchFamily="34" charset="0"/>
              </a:rPr>
              <a:t>An optimized agitator design with Alfa Laval </a:t>
            </a:r>
            <a:r>
              <a:rPr lang="en-GB" sz="1000" kern="1200" noProof="0" dirty="0" err="1">
                <a:solidFill>
                  <a:srgbClr val="000000"/>
                </a:solidFill>
                <a:latin typeface="Arial" panose="020B0604020202020204" pitchFamily="34" charset="0"/>
                <a:ea typeface="+mn-ea"/>
                <a:cs typeface="Arial" panose="020B0604020202020204" pitchFamily="34" charset="0"/>
              </a:rPr>
              <a:t>EnSaFoil</a:t>
            </a:r>
            <a:r>
              <a:rPr lang="en-GB" sz="1000" kern="1200" noProof="0" dirty="0">
                <a:solidFill>
                  <a:srgbClr val="000000"/>
                </a:solidFill>
                <a:latin typeface="Arial" panose="020B0604020202020204" pitchFamily="34" charset="0"/>
                <a:ea typeface="+mn-ea"/>
                <a:cs typeface="Arial" panose="020B0604020202020204" pitchFamily="34" charset="0"/>
              </a:rPr>
              <a:t> low shear agitators, special bottom design, and rotation breaker</a:t>
            </a:r>
          </a:p>
          <a:p>
            <a:pPr marL="171450" indent="-171450">
              <a:buFont typeface="Arial" panose="020B0604020202020204" pitchFamily="34" charset="0"/>
              <a:buChar char="•"/>
            </a:pPr>
            <a:r>
              <a:rPr lang="en-GB" sz="1000" kern="1200" noProof="0" dirty="0">
                <a:solidFill>
                  <a:srgbClr val="000000"/>
                </a:solidFill>
                <a:latin typeface="Arial" panose="020B0604020202020204" pitchFamily="34" charset="0"/>
                <a:ea typeface="+mn-ea"/>
                <a:cs typeface="Arial" panose="020B0604020202020204" pitchFamily="34" charset="0"/>
              </a:rPr>
              <a:t>Hygienic design with CIP cleaning turbines and</a:t>
            </a:r>
          </a:p>
          <a:p>
            <a:pPr marL="171450" indent="-171450">
              <a:buFont typeface="Arial" panose="020B0604020202020204" pitchFamily="34" charset="0"/>
              <a:buChar char="•"/>
            </a:pPr>
            <a:r>
              <a:rPr lang="en-GB" noProof="0" dirty="0">
                <a:solidFill>
                  <a:srgbClr val="000000"/>
                </a:solidFill>
              </a:rPr>
              <a:t>An optional heating module to ensure enzyme inactivation is available</a:t>
            </a:r>
          </a:p>
        </p:txBody>
      </p:sp>
      <p:sp>
        <p:nvSpPr>
          <p:cNvPr id="4" name="Slide Number Placeholder 3"/>
          <p:cNvSpPr>
            <a:spLocks noGrp="1"/>
          </p:cNvSpPr>
          <p:nvPr>
            <p:ph type="sldNum" sz="quarter" idx="5"/>
          </p:nvPr>
        </p:nvSpPr>
        <p:spPr/>
        <p:txBody>
          <a:bodyPr/>
          <a:lstStyle/>
          <a:p>
            <a:fld id="{8DABA3B2-F91B-4041-AC07-559C5BC50700}" type="slidenum">
              <a:rPr lang="en-GB" smtClean="0"/>
              <a:pPr/>
              <a:t>35</a:t>
            </a:fld>
            <a:endParaRPr lang="en-GB"/>
          </a:p>
        </p:txBody>
      </p:sp>
    </p:spTree>
    <p:extLst>
      <p:ext uri="{BB962C8B-B14F-4D97-AF65-F5344CB8AC3E}">
        <p14:creationId xmlns:p14="http://schemas.microsoft.com/office/powerpoint/2010/main" val="2330257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solidFill>
                  <a:srgbClr val="000000"/>
                </a:solidFill>
              </a:rPr>
              <a:t>The Alfa Laval Hypro includes the following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solidFill>
                <a:srgbClr val="00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solidFill>
                  <a:srgbClr val="000000"/>
                </a:solidFill>
              </a:rPr>
              <a:t>An optional bone or shell removal step using a paddle refiner.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solidFill>
                  <a:srgbClr val="000000"/>
                </a:solidFill>
              </a:rPr>
              <a:t>A three-phase decanter for separation into moist suspended solids, </a:t>
            </a:r>
            <a:r>
              <a:rPr lang="en-GB" noProof="0" dirty="0" err="1">
                <a:solidFill>
                  <a:srgbClr val="000000"/>
                </a:solidFill>
              </a:rPr>
              <a:t>hydrolyzed</a:t>
            </a:r>
            <a:r>
              <a:rPr lang="en-GB" noProof="0" dirty="0">
                <a:solidFill>
                  <a:srgbClr val="000000"/>
                </a:solidFill>
              </a:rPr>
              <a:t> protein phase, and fat.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solidFill>
                  <a:srgbClr val="000000"/>
                </a:solidFill>
              </a:rPr>
              <a:t>An optional purification process of the fat phase to ensure shelf stability.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solidFill>
                  <a:srgbClr val="000000"/>
                </a:solidFill>
              </a:rPr>
              <a:t>After the decanter, </a:t>
            </a:r>
            <a:r>
              <a:rPr lang="en-GB" sz="1000" kern="1200" noProof="0" dirty="0">
                <a:solidFill>
                  <a:srgbClr val="000000"/>
                </a:solidFill>
                <a:latin typeface="Arial" panose="020B0604020202020204" pitchFamily="34" charset="0"/>
                <a:ea typeface="+mn-ea"/>
                <a:cs typeface="Arial" panose="020B0604020202020204" pitchFamily="34" charset="0"/>
              </a:rPr>
              <a:t>there is an option to further defat the protein hydrolysate. Here a skimmer centrifuge is used to remove all the light phase.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solidFill>
                  <a:srgbClr val="000000"/>
                </a:solidFill>
              </a:rPr>
              <a:t>The </a:t>
            </a:r>
            <a:r>
              <a:rPr lang="en-GB" noProof="0" dirty="0" err="1">
                <a:solidFill>
                  <a:srgbClr val="000000"/>
                </a:solidFill>
              </a:rPr>
              <a:t>AlfaVap</a:t>
            </a:r>
            <a:r>
              <a:rPr lang="en-GB" noProof="0" dirty="0">
                <a:solidFill>
                  <a:srgbClr val="000000"/>
                </a:solidFill>
              </a:rPr>
              <a:t> evaporation system concentrates the hydrolysate to a highly concentrated phase.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solidFill>
                  <a:srgbClr val="000000"/>
                </a:solidFill>
              </a:rPr>
              <a:t>The solids phase from the decanter and the slurry from centrifuges can be mixed with concentrated enzyme digest if desired.	</a:t>
            </a:r>
          </a:p>
        </p:txBody>
      </p:sp>
      <p:sp>
        <p:nvSpPr>
          <p:cNvPr id="4" name="Slide Number Placeholder 3"/>
          <p:cNvSpPr>
            <a:spLocks noGrp="1"/>
          </p:cNvSpPr>
          <p:nvPr>
            <p:ph type="sldNum" sz="quarter" idx="5"/>
          </p:nvPr>
        </p:nvSpPr>
        <p:spPr/>
        <p:txBody>
          <a:bodyPr/>
          <a:lstStyle/>
          <a:p>
            <a:fld id="{8DABA3B2-F91B-4041-AC07-559C5BC50700}" type="slidenum">
              <a:rPr lang="en-GB" smtClean="0"/>
              <a:pPr/>
              <a:t>36</a:t>
            </a:fld>
            <a:endParaRPr lang="en-GB"/>
          </a:p>
        </p:txBody>
      </p:sp>
    </p:spTree>
    <p:extLst>
      <p:ext uri="{BB962C8B-B14F-4D97-AF65-F5344CB8AC3E}">
        <p14:creationId xmlns:p14="http://schemas.microsoft.com/office/powerpoint/2010/main" val="2738365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solidFill>
                  <a:srgbClr val="000000"/>
                </a:solidFill>
                <a:latin typeface="Arial"/>
                <a:cs typeface="Arial"/>
              </a:rPr>
              <a:t>Looking at the composition profiles again, </a:t>
            </a:r>
            <a:r>
              <a:rPr lang="en-GB" b="0" noProof="0" dirty="0">
                <a:solidFill>
                  <a:srgbClr val="000000"/>
                </a:solidFill>
                <a:latin typeface="Arial"/>
                <a:cs typeface="Arial"/>
              </a:rPr>
              <a:t>you see that </a:t>
            </a:r>
            <a:r>
              <a:rPr lang="en-GB" sz="1000" b="0" noProof="0" dirty="0">
                <a:solidFill>
                  <a:srgbClr val="000000"/>
                </a:solidFill>
                <a:latin typeface="Arial"/>
                <a:cs typeface="Arial"/>
              </a:rPr>
              <a:t>e</a:t>
            </a:r>
            <a:r>
              <a:rPr lang="en-GB" sz="1000" noProof="0" dirty="0">
                <a:solidFill>
                  <a:srgbClr val="000000"/>
                </a:solidFill>
                <a:latin typeface="Arial"/>
                <a:cs typeface="Arial"/>
              </a:rPr>
              <a:t>nzymatic</a:t>
            </a:r>
            <a:r>
              <a:rPr lang="en-GB" sz="1000" baseline="0" noProof="0" dirty="0">
                <a:solidFill>
                  <a:srgbClr val="000000"/>
                </a:solidFill>
                <a:latin typeface="Arial"/>
                <a:cs typeface="Arial"/>
              </a:rPr>
              <a:t> protein digestion </a:t>
            </a:r>
            <a:r>
              <a:rPr lang="en-GB" dirty="0">
                <a:solidFill>
                  <a:srgbClr val="000000"/>
                </a:solidFill>
                <a:latin typeface="Arial"/>
                <a:cs typeface="Arial"/>
              </a:rPr>
              <a:t>provides:</a:t>
            </a:r>
            <a:endParaRPr lang="en-GB"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rgbClr val="00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a:solidFill>
                  <a:srgbClr val="000000"/>
                </a:solidFill>
                <a:latin typeface="Arial"/>
                <a:cs typeface="Arial"/>
              </a:rPr>
              <a:t>Significant boosts in the ratio of solids/meat protein and drastic reductions in water to just above 40%.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a:solidFill>
                  <a:srgbClr val="000000"/>
                </a:solidFill>
                <a:latin typeface="Arial"/>
                <a:cs typeface="Arial"/>
              </a:rPr>
              <a:t>Substantial reductions and stabilization of the fat content.</a:t>
            </a:r>
          </a:p>
          <a:p>
            <a:pPr marL="171450" indent="-171450">
              <a:buFont typeface="Arial" panose="020B0604020202020204" pitchFamily="34" charset="0"/>
              <a:buChar char="•"/>
              <a:defRPr/>
            </a:pPr>
            <a:r>
              <a:rPr lang="en-GB" sz="1000" b="0" baseline="0" dirty="0">
                <a:solidFill>
                  <a:srgbClr val="000000"/>
                </a:solidFill>
                <a:latin typeface="Arial"/>
                <a:cs typeface="Arial"/>
              </a:rPr>
              <a:t>A ratio of water to meat proteins that is less than one to one.</a:t>
            </a:r>
            <a:r>
              <a:rPr lang="en-GB" dirty="0">
                <a:solidFill>
                  <a:srgbClr val="000000"/>
                </a:solidFill>
                <a:latin typeface="Arial"/>
                <a:cs typeface="Arial"/>
              </a:rPr>
              <a:t> </a:t>
            </a:r>
            <a:endParaRPr lang="en-GB" sz="1000" b="1" strike="sngStrike" baseline="0" dirty="0">
              <a:solidFill>
                <a:srgbClr val="000000"/>
              </a:solidFill>
            </a:endParaRPr>
          </a:p>
        </p:txBody>
      </p:sp>
      <p:sp>
        <p:nvSpPr>
          <p:cNvPr id="4" name="Slide Number Placeholder 3"/>
          <p:cNvSpPr>
            <a:spLocks noGrp="1"/>
          </p:cNvSpPr>
          <p:nvPr>
            <p:ph type="sldNum" sz="quarter" idx="5"/>
          </p:nvPr>
        </p:nvSpPr>
        <p:spPr/>
        <p:txBody>
          <a:bodyPr/>
          <a:lstStyle/>
          <a:p>
            <a:fld id="{8DABA3B2-F91B-4041-AC07-559C5BC50700}" type="slidenum">
              <a:rPr lang="en-GB" smtClean="0"/>
              <a:pPr/>
              <a:t>37</a:t>
            </a:fld>
            <a:endParaRPr lang="en-GB"/>
          </a:p>
        </p:txBody>
      </p:sp>
    </p:spTree>
    <p:extLst>
      <p:ext uri="{BB962C8B-B14F-4D97-AF65-F5344CB8AC3E}">
        <p14:creationId xmlns:p14="http://schemas.microsoft.com/office/powerpoint/2010/main" val="4241383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noProof="0"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The hydrolysed proteins and the separated fats can be used in the pet food formulation and pelletized – achieving:</a:t>
            </a:r>
          </a:p>
          <a:p>
            <a:pPr marL="285750" indent="-285750">
              <a:buFont typeface="Arial" panose="020B0604020202020204" pitchFamily="34" charset="0"/>
              <a:buChar char="•"/>
            </a:pPr>
            <a:endParaRPr lang="en-GB" sz="1000" noProof="0" dirty="0">
              <a:solidFill>
                <a:srgbClr val="000000"/>
              </a:solidFill>
              <a:effectLst/>
              <a:latin typeface="Arial" panose="020B0604020202020204" pitchFamily="34" charset="0"/>
              <a:ea typeface="Times"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000" noProof="0" dirty="0">
                <a:solidFill>
                  <a:srgbClr val="000000"/>
                </a:solidFill>
                <a:ea typeface="Times" panose="02020603050405020304" pitchFamily="18" charset="0"/>
                <a:cs typeface="Times New Roman" panose="02020603050405020304" pitchFamily="18" charset="0"/>
              </a:rPr>
              <a:t>Only a small amount of water is introduced with the meat proteins. – 1/6 of the water added with the hydrolysed meat protein concentrate compared to a typical fresh meat product.</a:t>
            </a:r>
          </a:p>
          <a:p>
            <a:pPr marL="285750" indent="-285750">
              <a:buFont typeface="Arial" panose="020B0604020202020204" pitchFamily="34" charset="0"/>
              <a:buChar char="•"/>
            </a:pPr>
            <a:r>
              <a:rPr lang="en-GB" sz="1000" noProof="0" dirty="0">
                <a:solidFill>
                  <a:srgbClr val="000000"/>
                </a:solidFill>
                <a:ea typeface="Times" panose="02020603050405020304" pitchFamily="18" charset="0"/>
                <a:cs typeface="Times New Roman" panose="02020603050405020304" pitchFamily="18" charset="0"/>
              </a:rPr>
              <a:t>With only one protein product, it is easy to achieve a good balance with other ingredients.</a:t>
            </a:r>
          </a:p>
          <a:p>
            <a:pPr marL="285750" indent="-285750">
              <a:buFont typeface="Arial" panose="020B0604020202020204" pitchFamily="34" charset="0"/>
              <a:buChar char="•"/>
            </a:pPr>
            <a:r>
              <a:rPr lang="en-GB" sz="1000" noProof="0" dirty="0">
                <a:solidFill>
                  <a:srgbClr val="000000"/>
                </a:solidFill>
                <a:ea typeface="Times" panose="02020603050405020304" pitchFamily="18" charset="0"/>
                <a:cs typeface="Times New Roman" panose="02020603050405020304" pitchFamily="18" charset="0"/>
              </a:rPr>
              <a:t>Plus it’s possible to modify the properties and flavour profile of the meat protein with enzymes.</a:t>
            </a:r>
          </a:p>
          <a:p>
            <a:pPr marL="914400" lvl="2" indent="0">
              <a:buFont typeface="Wingdings" panose="05000000000000000000" pitchFamily="2" charset="2"/>
              <a:buNone/>
            </a:pPr>
            <a:endParaRPr lang="en-GB" sz="1000" noProof="0" dirty="0">
              <a:solidFill>
                <a:srgbClr val="000000"/>
              </a:solidFill>
              <a:effectLst/>
              <a:latin typeface="Arial" panose="020B0604020202020204" pitchFamily="34" charset="0"/>
              <a:ea typeface="Times" panose="02020603050405020304" pitchFamily="18" charset="0"/>
              <a:cs typeface="Times New Roman" panose="02020603050405020304" pitchFamily="18" charset="0"/>
            </a:endParaRPr>
          </a:p>
          <a:p>
            <a:r>
              <a:rPr lang="en-GB" sz="1000" b="0" noProof="0"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This translates into more meat proteins in pet food at a much low energy cost!</a:t>
            </a:r>
          </a:p>
          <a:p>
            <a:endParaRPr lang="en-GB" sz="1000" noProof="0" dirty="0">
              <a:solidFill>
                <a:srgbClr val="000000"/>
              </a:solidFill>
            </a:endParaRPr>
          </a:p>
        </p:txBody>
      </p:sp>
      <p:sp>
        <p:nvSpPr>
          <p:cNvPr id="4" name="Slide Number Placeholder 3"/>
          <p:cNvSpPr>
            <a:spLocks noGrp="1"/>
          </p:cNvSpPr>
          <p:nvPr>
            <p:ph type="sldNum" sz="quarter" idx="5"/>
          </p:nvPr>
        </p:nvSpPr>
        <p:spPr/>
        <p:txBody>
          <a:bodyPr/>
          <a:lstStyle/>
          <a:p>
            <a:fld id="{8DABA3B2-F91B-4041-AC07-559C5BC50700}" type="slidenum">
              <a:rPr lang="en-GB" smtClean="0"/>
              <a:pPr/>
              <a:t>38</a:t>
            </a:fld>
            <a:endParaRPr lang="en-GB"/>
          </a:p>
        </p:txBody>
      </p:sp>
    </p:spTree>
    <p:extLst>
      <p:ext uri="{BB962C8B-B14F-4D97-AF65-F5344CB8AC3E}">
        <p14:creationId xmlns:p14="http://schemas.microsoft.com/office/powerpoint/2010/main" val="4122847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solidFill>
                  <a:srgbClr val="000000"/>
                </a:solidFill>
              </a:rPr>
              <a:t>Here is an overview of the how to increase the meat content in pet food.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00000"/>
                </a:solidFill>
              </a:rPr>
              <a:t>Wet rendering</a:t>
            </a:r>
          </a:p>
          <a:p>
            <a:pPr marL="177800" indent="-177800">
              <a:spcAft>
                <a:spcPts val="600"/>
              </a:spcAft>
              <a:buClr>
                <a:schemeClr val="bg1"/>
              </a:buClr>
              <a:buFont typeface="Arial" panose="020B0604020202020204" pitchFamily="34" charset="0"/>
              <a:buChar char="•"/>
            </a:pPr>
            <a:r>
              <a:rPr lang="en-GB" sz="1000" dirty="0">
                <a:solidFill>
                  <a:srgbClr val="000000"/>
                </a:solidFill>
                <a:sym typeface="Raleway"/>
              </a:rPr>
              <a:t>Dry product that is easy to transport and store</a:t>
            </a:r>
          </a:p>
          <a:p>
            <a:pPr marL="177800" indent="-177800">
              <a:spcAft>
                <a:spcPts val="600"/>
              </a:spcAft>
              <a:buClr>
                <a:schemeClr val="bg1"/>
              </a:buClr>
              <a:buFont typeface="Arial" panose="020B0604020202020204" pitchFamily="34" charset="0"/>
              <a:buChar char="•"/>
            </a:pPr>
            <a:r>
              <a:rPr lang="en-GB" sz="1000" dirty="0">
                <a:solidFill>
                  <a:srgbClr val="000000"/>
                </a:solidFill>
                <a:sym typeface="Raleway"/>
              </a:rPr>
              <a:t>Sourcing unrestricted by limited stability</a:t>
            </a:r>
          </a:p>
          <a:p>
            <a:pPr marL="177800" indent="-177800">
              <a:spcAft>
                <a:spcPts val="600"/>
              </a:spcAft>
              <a:buClr>
                <a:schemeClr val="bg1"/>
              </a:buClr>
              <a:buFont typeface="Arial" panose="020B0604020202020204" pitchFamily="34" charset="0"/>
              <a:buChar char="•"/>
            </a:pPr>
            <a:r>
              <a:rPr lang="en-GB" sz="1000" dirty="0">
                <a:solidFill>
                  <a:srgbClr val="000000"/>
                </a:solidFill>
                <a:sym typeface="Raleway"/>
              </a:rPr>
              <a:t>Often commodity product</a:t>
            </a:r>
          </a:p>
          <a:p>
            <a:pPr marL="177800" indent="-177800">
              <a:spcAft>
                <a:spcPts val="600"/>
              </a:spcAft>
              <a:buClr>
                <a:schemeClr val="bg1"/>
              </a:buClr>
              <a:buFont typeface="Arial" panose="020B0604020202020204" pitchFamily="34" charset="0"/>
              <a:buChar char="•"/>
            </a:pPr>
            <a:r>
              <a:rPr lang="en-GB" sz="1000" dirty="0">
                <a:solidFill>
                  <a:srgbClr val="000000"/>
                </a:solidFill>
                <a:sym typeface="Raleway"/>
              </a:rPr>
              <a:t>Stable fat content</a:t>
            </a:r>
          </a:p>
          <a:p>
            <a:pPr marL="177800" indent="-177800">
              <a:spcAft>
                <a:spcPts val="600"/>
              </a:spcAft>
              <a:buClr>
                <a:schemeClr val="bg1"/>
              </a:buClr>
              <a:buFont typeface="Arial" panose="020B0604020202020204" pitchFamily="34" charset="0"/>
              <a:buChar char="•"/>
            </a:pPr>
            <a:r>
              <a:rPr lang="en-GB" sz="1000" dirty="0">
                <a:solidFill>
                  <a:srgbClr val="000000"/>
                </a:solidFill>
                <a:sym typeface="Raleway"/>
              </a:rPr>
              <a:t>Good digestibility and flavour</a:t>
            </a:r>
          </a:p>
          <a:p>
            <a:pPr marL="177800" indent="-177800">
              <a:spcAft>
                <a:spcPts val="600"/>
              </a:spcAft>
              <a:buClr>
                <a:schemeClr val="bg1"/>
              </a:buClr>
              <a:buFont typeface="Arial" panose="020B0604020202020204" pitchFamily="34" charset="0"/>
              <a:buChar char="•"/>
            </a:pPr>
            <a:endParaRPr lang="en-GB" sz="1000" dirty="0">
              <a:solidFill>
                <a:srgbClr val="000000"/>
              </a:solidFill>
              <a:sym typeface="Raleway"/>
            </a:endParaRPr>
          </a:p>
          <a:p>
            <a:pPr marL="0" indent="0">
              <a:spcAft>
                <a:spcPts val="600"/>
              </a:spcAft>
              <a:buClr>
                <a:schemeClr val="bg1"/>
              </a:buClr>
              <a:buFontTx/>
              <a:buNone/>
            </a:pPr>
            <a:r>
              <a:rPr lang="en-GB" sz="1000" b="1" dirty="0">
                <a:solidFill>
                  <a:srgbClr val="000000"/>
                </a:solidFill>
              </a:rPr>
              <a:t>Alfa Laval concentrated meat system</a:t>
            </a:r>
          </a:p>
          <a:p>
            <a:pPr marL="177800" indent="-177800">
              <a:spcAft>
                <a:spcPts val="600"/>
              </a:spcAft>
              <a:buClr>
                <a:schemeClr val="bg1"/>
              </a:buClr>
              <a:buFont typeface="Arial" panose="020B0604020202020204" pitchFamily="34" charset="0"/>
              <a:buChar char="•"/>
            </a:pPr>
            <a:r>
              <a:rPr lang="en-GB" sz="1000" dirty="0">
                <a:solidFill>
                  <a:srgbClr val="000000"/>
                </a:solidFill>
                <a:sym typeface="Raleway"/>
              </a:rPr>
              <a:t>Stable product composition and easy to formulate</a:t>
            </a:r>
          </a:p>
          <a:p>
            <a:pPr marL="177800" indent="-177800">
              <a:spcAft>
                <a:spcPts val="600"/>
              </a:spcAft>
              <a:buClr>
                <a:schemeClr val="bg1"/>
              </a:buClr>
              <a:buFont typeface="Arial" panose="020B0604020202020204" pitchFamily="34" charset="0"/>
              <a:buChar char="•"/>
            </a:pPr>
            <a:r>
              <a:rPr lang="en-GB" sz="1000" dirty="0">
                <a:solidFill>
                  <a:srgbClr val="000000"/>
                </a:solidFill>
                <a:sym typeface="Raleway"/>
              </a:rPr>
              <a:t>Utilization of local raw materials</a:t>
            </a:r>
          </a:p>
          <a:p>
            <a:pPr marL="177800" indent="-177800">
              <a:spcAft>
                <a:spcPts val="600"/>
              </a:spcAft>
              <a:buClr>
                <a:schemeClr val="bg1"/>
              </a:buClr>
              <a:buFont typeface="Arial" panose="020B0604020202020204" pitchFamily="34" charset="0"/>
              <a:buChar char="•"/>
            </a:pPr>
            <a:r>
              <a:rPr lang="en-GB" sz="1000" dirty="0">
                <a:solidFill>
                  <a:srgbClr val="000000"/>
                </a:solidFill>
                <a:sym typeface="Raleway"/>
              </a:rPr>
              <a:t>Very similar product profile compared to using raw meat</a:t>
            </a:r>
          </a:p>
          <a:p>
            <a:pPr marL="177800" indent="-177800">
              <a:spcAft>
                <a:spcPts val="600"/>
              </a:spcAft>
              <a:buClr>
                <a:schemeClr val="bg1"/>
              </a:buClr>
              <a:buFont typeface="Arial" panose="020B0604020202020204" pitchFamily="34" charset="0"/>
              <a:buChar char="•"/>
            </a:pPr>
            <a:r>
              <a:rPr lang="en-GB" sz="1000" dirty="0">
                <a:solidFill>
                  <a:srgbClr val="000000"/>
                </a:solidFill>
                <a:sym typeface="Raleway"/>
              </a:rPr>
              <a:t>Water content is half of fresh meat</a:t>
            </a:r>
          </a:p>
          <a:p>
            <a:pPr marL="177800" indent="-177800">
              <a:spcAft>
                <a:spcPts val="600"/>
              </a:spcAft>
              <a:buClr>
                <a:schemeClr val="bg1"/>
              </a:buClr>
              <a:buFont typeface="Arial" panose="020B0604020202020204" pitchFamily="34" charset="0"/>
              <a:buChar char="•"/>
            </a:pPr>
            <a:r>
              <a:rPr lang="en-GB" sz="1000" dirty="0">
                <a:solidFill>
                  <a:srgbClr val="000000"/>
                </a:solidFill>
                <a:sym typeface="Raleway"/>
              </a:rPr>
              <a:t>Very consistent composition (Fat &amp; water)</a:t>
            </a:r>
          </a:p>
          <a:p>
            <a:pPr marL="177800" indent="-177800">
              <a:spcAft>
                <a:spcPts val="600"/>
              </a:spcAft>
              <a:buClr>
                <a:schemeClr val="bg1"/>
              </a:buClr>
              <a:buFont typeface="Arial" panose="020B0604020202020204" pitchFamily="34" charset="0"/>
              <a:buChar char="•"/>
            </a:pPr>
            <a:r>
              <a:rPr lang="en-GB" sz="1000" dirty="0">
                <a:solidFill>
                  <a:srgbClr val="000000"/>
                </a:solidFill>
                <a:sym typeface="Raleway"/>
              </a:rPr>
              <a:t>Concentrate can be used as binder and flavour ingredient</a:t>
            </a:r>
          </a:p>
          <a:p>
            <a:pPr marL="177800" indent="-177800">
              <a:spcAft>
                <a:spcPts val="600"/>
              </a:spcAft>
              <a:buClr>
                <a:schemeClr val="bg1"/>
              </a:buClr>
              <a:buFont typeface="Arial" panose="020B0604020202020204" pitchFamily="34" charset="0"/>
              <a:buChar char="•"/>
            </a:pPr>
            <a:r>
              <a:rPr lang="en-GB" sz="1000" dirty="0">
                <a:solidFill>
                  <a:srgbClr val="000000"/>
                </a:solidFill>
                <a:sym typeface="Raleway"/>
              </a:rPr>
              <a:t>Little or no addition of water required</a:t>
            </a:r>
          </a:p>
          <a:p>
            <a:pPr marL="177800" indent="-177800">
              <a:spcAft>
                <a:spcPts val="600"/>
              </a:spcAft>
              <a:buClr>
                <a:schemeClr val="bg1"/>
              </a:buClr>
              <a:buFont typeface="Arial" panose="020B0604020202020204" pitchFamily="34" charset="0"/>
              <a:buChar char="•"/>
            </a:pPr>
            <a:r>
              <a:rPr lang="en-GB" sz="1000" dirty="0">
                <a:solidFill>
                  <a:srgbClr val="000000"/>
                </a:solidFill>
                <a:sym typeface="Raleway"/>
              </a:rPr>
              <a:t>Low overall energy consumption in production </a:t>
            </a:r>
          </a:p>
          <a:p>
            <a:pPr marL="177800" indent="-177800">
              <a:spcAft>
                <a:spcPts val="600"/>
              </a:spcAft>
              <a:buClr>
                <a:schemeClr val="bg1"/>
              </a:buClr>
              <a:buFont typeface="Arial" panose="020B0604020202020204" pitchFamily="34" charset="0"/>
              <a:buChar char="•"/>
            </a:pPr>
            <a:endParaRPr lang="en-GB" sz="1000" dirty="0">
              <a:solidFill>
                <a:srgbClr val="000000"/>
              </a:solidFill>
              <a:sym typeface="Raleway"/>
            </a:endParaRPr>
          </a:p>
          <a:p>
            <a:pPr marL="0" marR="0" lvl="0" indent="0" algn="l" defTabSz="914400" rtl="0" eaLnBrk="1" fontAlgn="auto" latinLnBrk="0" hangingPunct="1">
              <a:lnSpc>
                <a:spcPct val="100000"/>
              </a:lnSpc>
              <a:spcBef>
                <a:spcPts val="0"/>
              </a:spcBef>
              <a:spcAft>
                <a:spcPts val="600"/>
              </a:spcAft>
              <a:buClr>
                <a:schemeClr val="bg1"/>
              </a:buClr>
              <a:buSzTx/>
              <a:buFontTx/>
              <a:buNone/>
              <a:tabLst/>
              <a:defRPr/>
            </a:pPr>
            <a:r>
              <a:rPr lang="en-GB" sz="1000" b="1" dirty="0">
                <a:solidFill>
                  <a:srgbClr val="000000"/>
                </a:solidFill>
              </a:rPr>
              <a:t>Alfa Laval </a:t>
            </a:r>
            <a:r>
              <a:rPr lang="en-GB" sz="1000" b="1" dirty="0" err="1">
                <a:solidFill>
                  <a:srgbClr val="000000"/>
                </a:solidFill>
              </a:rPr>
              <a:t>HyPro</a:t>
            </a:r>
            <a:r>
              <a:rPr lang="en-GB" sz="1000" b="1" dirty="0">
                <a:solidFill>
                  <a:srgbClr val="000000"/>
                </a:solidFill>
              </a:rPr>
              <a:t> enzymatic hydrolysis system</a:t>
            </a:r>
          </a:p>
          <a:p>
            <a:pPr marL="177800" indent="-177800">
              <a:spcAft>
                <a:spcPts val="600"/>
              </a:spcAft>
              <a:buClr>
                <a:schemeClr val="bg1"/>
              </a:buClr>
              <a:buFont typeface="Arial" panose="020B0604020202020204" pitchFamily="34" charset="0"/>
              <a:buChar char="•"/>
            </a:pPr>
            <a:r>
              <a:rPr lang="en-GB" sz="1000" dirty="0">
                <a:solidFill>
                  <a:srgbClr val="000000"/>
                </a:solidFill>
                <a:sym typeface="Raleway"/>
              </a:rPr>
              <a:t>Very low ratio of water to protein</a:t>
            </a:r>
          </a:p>
          <a:p>
            <a:pPr marL="177800" indent="-177800">
              <a:spcAft>
                <a:spcPts val="600"/>
              </a:spcAft>
              <a:buClr>
                <a:schemeClr val="bg1"/>
              </a:buClr>
              <a:buFont typeface="Arial" panose="020B0604020202020204" pitchFamily="34" charset="0"/>
              <a:buChar char="•"/>
            </a:pPr>
            <a:r>
              <a:rPr lang="en-GB" sz="1000" dirty="0">
                <a:solidFill>
                  <a:srgbClr val="000000"/>
                </a:solidFill>
                <a:sym typeface="Raleway"/>
              </a:rPr>
              <a:t>Possible to adjust mineral content by removing bone ash</a:t>
            </a:r>
          </a:p>
          <a:p>
            <a:pPr marL="177800" indent="-177800">
              <a:spcAft>
                <a:spcPts val="600"/>
              </a:spcAft>
              <a:buClr>
                <a:schemeClr val="bg1"/>
              </a:buClr>
              <a:buFont typeface="Arial" panose="020B0604020202020204" pitchFamily="34" charset="0"/>
              <a:buChar char="•"/>
            </a:pPr>
            <a:r>
              <a:rPr lang="en-GB" sz="1000" dirty="0">
                <a:solidFill>
                  <a:srgbClr val="000000"/>
                </a:solidFill>
                <a:sym typeface="Raleway"/>
              </a:rPr>
              <a:t>Utilization of local raw materials</a:t>
            </a:r>
          </a:p>
          <a:p>
            <a:pPr marL="177800" indent="-177800">
              <a:spcAft>
                <a:spcPts val="600"/>
              </a:spcAft>
              <a:buClr>
                <a:schemeClr val="bg1"/>
              </a:buClr>
              <a:buFont typeface="Arial" panose="020B0604020202020204" pitchFamily="34" charset="0"/>
              <a:buChar char="•"/>
            </a:pPr>
            <a:r>
              <a:rPr lang="en-GB" sz="1000" dirty="0">
                <a:solidFill>
                  <a:srgbClr val="000000"/>
                </a:solidFill>
                <a:sym typeface="Raleway"/>
              </a:rPr>
              <a:t>Flavour and functionality can be altered using different enzyme  and digestion profile</a:t>
            </a:r>
          </a:p>
          <a:p>
            <a:pPr marL="177800" indent="-177800">
              <a:spcAft>
                <a:spcPts val="600"/>
              </a:spcAft>
              <a:buClr>
                <a:schemeClr val="bg1"/>
              </a:buClr>
              <a:buFont typeface="Arial" panose="020B0604020202020204" pitchFamily="34" charset="0"/>
              <a:buChar char="•"/>
            </a:pPr>
            <a:r>
              <a:rPr lang="en-GB" sz="1000" dirty="0">
                <a:solidFill>
                  <a:srgbClr val="000000"/>
                </a:solidFill>
                <a:sym typeface="Raleway"/>
              </a:rPr>
              <a:t>Two products only – fat and liquid proteins</a:t>
            </a:r>
          </a:p>
          <a:p>
            <a:pPr marL="177800" indent="-177800">
              <a:spcAft>
                <a:spcPts val="600"/>
              </a:spcAft>
              <a:buClr>
                <a:schemeClr val="bg1"/>
              </a:buClr>
              <a:buFont typeface="Arial" panose="020B0604020202020204" pitchFamily="34" charset="0"/>
              <a:buChar char="•"/>
            </a:pPr>
            <a:r>
              <a:rPr lang="en-GB" sz="1000" dirty="0">
                <a:solidFill>
                  <a:srgbClr val="000000"/>
                </a:solidFill>
                <a:sym typeface="Raleway"/>
              </a:rPr>
              <a:t>Low overall energy consumption</a:t>
            </a:r>
            <a:endParaRPr lang="en-GB" sz="1000" b="1" dirty="0">
              <a:solidFill>
                <a:srgbClr val="000000"/>
              </a:solidFill>
            </a:endParaRPr>
          </a:p>
        </p:txBody>
      </p:sp>
      <p:sp>
        <p:nvSpPr>
          <p:cNvPr id="4" name="Platshållare för bildnummer 3"/>
          <p:cNvSpPr>
            <a:spLocks noGrp="1"/>
          </p:cNvSpPr>
          <p:nvPr>
            <p:ph type="sldNum" sz="quarter" idx="5"/>
          </p:nvPr>
        </p:nvSpPr>
        <p:spPr/>
        <p:txBody>
          <a:bodyPr/>
          <a:lstStyle/>
          <a:p>
            <a:fld id="{8DABA3B2-F91B-4041-AC07-559C5BC50700}" type="slidenum">
              <a:rPr lang="en-GB" smtClean="0"/>
              <a:pPr/>
              <a:t>39</a:t>
            </a:fld>
            <a:endParaRPr lang="en-GB"/>
          </a:p>
        </p:txBody>
      </p:sp>
    </p:spTree>
    <p:extLst>
      <p:ext uri="{BB962C8B-B14F-4D97-AF65-F5344CB8AC3E}">
        <p14:creationId xmlns:p14="http://schemas.microsoft.com/office/powerpoint/2010/main" val="93008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latin typeface="Arial"/>
                <a:cs typeface="Arial"/>
              </a:rPr>
              <a:t>Over the past 20 years, the global pet food market has experienced steady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noProof="0" dirty="0">
              <a:solidFill>
                <a:srgbClr val="000000"/>
              </a:solidFill>
              <a:latin typeface="Arial"/>
              <a:cs typeface="Arial"/>
            </a:endParaRPr>
          </a:p>
          <a:p>
            <a:pPr marL="171450" indent="-171450">
              <a:buFont typeface="Arial" panose="020B0604020202020204" pitchFamily="34" charset="0"/>
              <a:buChar char="•"/>
            </a:pPr>
            <a:r>
              <a:rPr lang="en-GB" sz="1000" b="0" noProof="0" dirty="0">
                <a:solidFill>
                  <a:srgbClr val="000000"/>
                </a:solidFill>
                <a:latin typeface="Arial"/>
                <a:cs typeface="Arial"/>
              </a:rPr>
              <a:t>The market is </a:t>
            </a:r>
            <a:r>
              <a:rPr lang="en-GB" sz="1000" noProof="0" dirty="0">
                <a:solidFill>
                  <a:srgbClr val="000000"/>
                </a:solidFill>
                <a:latin typeface="Arial"/>
                <a:cs typeface="Arial"/>
              </a:rPr>
              <a:t>forecasted </a:t>
            </a:r>
            <a:r>
              <a:rPr lang="en-GB" sz="1000" b="0" noProof="0" dirty="0">
                <a:solidFill>
                  <a:srgbClr val="000000"/>
                </a:solidFill>
                <a:latin typeface="Arial"/>
                <a:cs typeface="Arial"/>
              </a:rPr>
              <a:t>to experience a compound annual growth rate of 5% through 2025, climbing to a total of</a:t>
            </a:r>
            <a:r>
              <a:rPr lang="en-GB" sz="1000" b="1" noProof="0" dirty="0">
                <a:solidFill>
                  <a:srgbClr val="000000"/>
                </a:solidFill>
                <a:latin typeface="Arial"/>
                <a:cs typeface="Arial"/>
              </a:rPr>
              <a:t> </a:t>
            </a:r>
            <a:r>
              <a:rPr lang="en-GB" sz="1000" b="0" noProof="0" dirty="0">
                <a:solidFill>
                  <a:srgbClr val="000000"/>
                </a:solidFill>
                <a:latin typeface="Arial"/>
                <a:cs typeface="Arial"/>
              </a:rPr>
              <a:t>US$113 billion in </a:t>
            </a:r>
            <a:r>
              <a:rPr lang="en-GB" sz="1000" noProof="0" dirty="0">
                <a:solidFill>
                  <a:srgbClr val="000000"/>
                </a:solidFill>
                <a:latin typeface="Arial"/>
                <a:cs typeface="Arial"/>
              </a:rPr>
              <a:t>2025</a:t>
            </a:r>
            <a:r>
              <a:rPr lang="en-GB" sz="1000" b="1" noProof="0" dirty="0">
                <a:solidFill>
                  <a:srgbClr val="000000"/>
                </a:solidFill>
                <a:latin typeface="Arial"/>
                <a:cs typeface="Arial"/>
              </a:rPr>
              <a:t>.</a:t>
            </a:r>
            <a:endParaRPr lang="en-GB" sz="1000" b="1" noProof="0" dirty="0">
              <a:solidFill>
                <a:srgbClr val="000000"/>
              </a:solidFill>
            </a:endParaRPr>
          </a:p>
          <a:p>
            <a:pPr marL="171450" indent="-171450">
              <a:buFont typeface="Arial" panose="020B0604020202020204" pitchFamily="34" charset="0"/>
              <a:buChar char="•"/>
            </a:pPr>
            <a:r>
              <a:rPr lang="en-GB" sz="1000" noProof="0" dirty="0">
                <a:solidFill>
                  <a:srgbClr val="000000"/>
                </a:solidFill>
                <a:latin typeface="Arial"/>
                <a:cs typeface="Arial"/>
              </a:rPr>
              <a:t>What is not shown on this chart are the main drivers of growth – the biggest gains have occurred – and will continue to occur – with </a:t>
            </a:r>
            <a:r>
              <a:rPr lang="en-GB" sz="1000" kern="1200" noProof="0" dirty="0">
                <a:solidFill>
                  <a:srgbClr val="000000"/>
                </a:solidFill>
                <a:latin typeface="Arial"/>
                <a:ea typeface="+mn-ea"/>
                <a:cs typeface="Arial"/>
              </a:rPr>
              <a:t>high-end pet foods.</a:t>
            </a:r>
          </a:p>
          <a:p>
            <a:pPr marL="171450" indent="-171450">
              <a:buFont typeface="Arial" panose="020B0604020202020204" pitchFamily="34" charset="0"/>
              <a:buChar char="•"/>
            </a:pPr>
            <a:r>
              <a:rPr lang="en-GB" sz="1000" kern="1200" noProof="0" dirty="0">
                <a:solidFill>
                  <a:srgbClr val="000000"/>
                </a:solidFill>
                <a:latin typeface="Arial"/>
                <a:ea typeface="+mn-ea"/>
                <a:cs typeface="Arial"/>
              </a:rPr>
              <a:t>This means that the real area of growth is the premium pet food segment.</a:t>
            </a:r>
          </a:p>
          <a:p>
            <a:endParaRPr lang="en-GB" sz="1000" noProof="0" dirty="0">
              <a:solidFill>
                <a:srgbClr val="000000"/>
              </a:solidFill>
            </a:endParaRPr>
          </a:p>
        </p:txBody>
      </p:sp>
      <p:sp>
        <p:nvSpPr>
          <p:cNvPr id="4" name="Slide Number Placeholder 3"/>
          <p:cNvSpPr>
            <a:spLocks noGrp="1"/>
          </p:cNvSpPr>
          <p:nvPr>
            <p:ph type="sldNum" sz="quarter" idx="5"/>
          </p:nvPr>
        </p:nvSpPr>
        <p:spPr/>
        <p:txBody>
          <a:bodyPr/>
          <a:lstStyle/>
          <a:p>
            <a:fld id="{8DABA3B2-F91B-4041-AC07-559C5BC50700}" type="slidenum">
              <a:rPr lang="en-GB" smtClean="0"/>
              <a:pPr/>
              <a:t>4</a:t>
            </a:fld>
            <a:endParaRPr lang="en-GB"/>
          </a:p>
        </p:txBody>
      </p:sp>
    </p:spTree>
    <p:extLst>
      <p:ext uri="{BB962C8B-B14F-4D97-AF65-F5344CB8AC3E}">
        <p14:creationId xmlns:p14="http://schemas.microsoft.com/office/powerpoint/2010/main" val="1545589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olidFill>
                  <a:srgbClr val="000000"/>
                </a:solidFill>
              </a:rPr>
              <a:t>Let’s open the floor for your questions now.</a:t>
            </a:r>
          </a:p>
        </p:txBody>
      </p:sp>
      <p:sp>
        <p:nvSpPr>
          <p:cNvPr id="4" name="Slide Number Placeholder 3"/>
          <p:cNvSpPr>
            <a:spLocks noGrp="1"/>
          </p:cNvSpPr>
          <p:nvPr>
            <p:ph type="sldNum" sz="quarter" idx="5"/>
          </p:nvPr>
        </p:nvSpPr>
        <p:spPr/>
        <p:txBody>
          <a:bodyPr/>
          <a:lstStyle/>
          <a:p>
            <a:fld id="{8DABA3B2-F91B-4041-AC07-559C5BC50700}" type="slidenum">
              <a:rPr lang="en-GB" smtClean="0"/>
              <a:pPr/>
              <a:t>40</a:t>
            </a:fld>
            <a:endParaRPr lang="en-GB"/>
          </a:p>
        </p:txBody>
      </p:sp>
    </p:spTree>
    <p:extLst>
      <p:ext uri="{BB962C8B-B14F-4D97-AF65-F5344CB8AC3E}">
        <p14:creationId xmlns:p14="http://schemas.microsoft.com/office/powerpoint/2010/main" val="3062700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rgbClr val="000000"/>
                </a:solidFill>
                <a:effectLst/>
                <a:latin typeface="Arial" panose="020B0604020202020204" pitchFamily="34" charset="0"/>
                <a:ea typeface="+mn-ea"/>
                <a:cs typeface="Arial" panose="020B0604020202020204" pitchFamily="34" charset="0"/>
              </a:rPr>
              <a:t>Thanks for your time and attention. I’m happy to answer any further questions you may have. Feel free to get in touch with me at any time.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A3B2-F91B-4041-AC07-559C5BC50700}"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52300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rgbClr val="000000"/>
              </a:solidFill>
            </a:endParaRPr>
          </a:p>
        </p:txBody>
      </p:sp>
      <p:sp>
        <p:nvSpPr>
          <p:cNvPr id="4" name="Platshållare för bildnummer 3"/>
          <p:cNvSpPr>
            <a:spLocks noGrp="1"/>
          </p:cNvSpPr>
          <p:nvPr>
            <p:ph type="sldNum" sz="quarter" idx="5"/>
          </p:nvPr>
        </p:nvSpPr>
        <p:spPr/>
        <p:txBody>
          <a:bodyPr/>
          <a:lstStyle/>
          <a:p>
            <a:fld id="{8DABA3B2-F91B-4041-AC07-559C5BC50700}" type="slidenum">
              <a:rPr lang="en-GB" smtClean="0"/>
              <a:pPr/>
              <a:t>42</a:t>
            </a:fld>
            <a:endParaRPr lang="en-GB"/>
          </a:p>
        </p:txBody>
      </p:sp>
    </p:spTree>
    <p:extLst>
      <p:ext uri="{BB962C8B-B14F-4D97-AF65-F5344CB8AC3E}">
        <p14:creationId xmlns:p14="http://schemas.microsoft.com/office/powerpoint/2010/main" val="311632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DABA3B2-F91B-4041-AC07-559C5BC50700}" type="slidenum">
              <a:rPr lang="en-GB" smtClean="0"/>
              <a:pPr/>
              <a:t>5</a:t>
            </a:fld>
            <a:endParaRPr lang="en-GB"/>
          </a:p>
        </p:txBody>
      </p:sp>
      <p:sp>
        <p:nvSpPr>
          <p:cNvPr id="5" name="TextBox 4">
            <a:extLst>
              <a:ext uri="{FF2B5EF4-FFF2-40B4-BE49-F238E27FC236}">
                <a16:creationId xmlns:a16="http://schemas.microsoft.com/office/drawing/2014/main" id="{FD5B8D4B-CB12-4AC9-9A38-5614E87A55C0}"/>
              </a:ext>
            </a:extLst>
          </p:cNvPr>
          <p:cNvSpPr txBox="1"/>
          <p:nvPr/>
        </p:nvSpPr>
        <p:spPr>
          <a:xfrm>
            <a:off x="709613" y="4400550"/>
            <a:ext cx="2876550" cy="2092881"/>
          </a:xfrm>
          <a:prstGeom prst="rect">
            <a:avLst/>
          </a:prstGeom>
          <a:noFill/>
        </p:spPr>
        <p:txBody>
          <a:bodyPr wrap="square">
            <a:spAutoFit/>
          </a:bodyPr>
          <a:lstStyle/>
          <a:p>
            <a:pPr algn="l" fontAlgn="base"/>
            <a:br>
              <a:rPr lang="en-US" sz="1000" b="1" i="0" dirty="0">
                <a:solidFill>
                  <a:srgbClr val="282828"/>
                </a:solidFill>
                <a:effectLst/>
                <a:latin typeface="Open Sans" panose="020B0606030504020204" pitchFamily="34" charset="0"/>
              </a:rPr>
            </a:br>
            <a:endParaRPr lang="en-US" sz="1000" b="1" i="0" dirty="0">
              <a:solidFill>
                <a:srgbClr val="282828"/>
              </a:solidFill>
              <a:effectLst/>
              <a:latin typeface="Open Sans" panose="020B0606030504020204" pitchFamily="34" charset="0"/>
            </a:endParaRPr>
          </a:p>
          <a:p>
            <a:pPr algn="l" fontAlgn="base"/>
            <a:endParaRPr lang="en-US" sz="1000" b="1" dirty="0">
              <a:solidFill>
                <a:srgbClr val="282828"/>
              </a:solidFill>
              <a:latin typeface="Open Sans" panose="020B0606030504020204" pitchFamily="34" charset="0"/>
            </a:endParaRPr>
          </a:p>
          <a:p>
            <a:pPr algn="l" fontAlgn="base"/>
            <a:endParaRPr lang="en-US" sz="1000" b="1" i="0" dirty="0">
              <a:solidFill>
                <a:srgbClr val="282828"/>
              </a:solidFill>
              <a:effectLst/>
              <a:latin typeface="Open Sans" panose="020B0606030504020204" pitchFamily="34" charset="0"/>
            </a:endParaRPr>
          </a:p>
          <a:p>
            <a:pPr algn="l" fontAlgn="base"/>
            <a:endParaRPr lang="en-US" sz="1000" b="1" i="0" dirty="0">
              <a:solidFill>
                <a:srgbClr val="282828"/>
              </a:solidFill>
              <a:effectLst/>
              <a:latin typeface="Open Sans" panose="020B0606030504020204" pitchFamily="34" charset="0"/>
            </a:endParaRPr>
          </a:p>
          <a:p>
            <a:pPr algn="l" fontAlgn="base"/>
            <a:endParaRPr lang="en-US" sz="1000" b="1" dirty="0">
              <a:solidFill>
                <a:srgbClr val="282828"/>
              </a:solidFill>
              <a:latin typeface="Open Sans" panose="020B0606030504020204" pitchFamily="34" charset="0"/>
            </a:endParaRPr>
          </a:p>
          <a:p>
            <a:pPr algn="l" fontAlgn="base"/>
            <a:endParaRPr lang="en-US" sz="1000" b="1" dirty="0">
              <a:solidFill>
                <a:srgbClr val="282828"/>
              </a:solidFill>
              <a:latin typeface="Open Sans" panose="020B0606030504020204" pitchFamily="34" charset="0"/>
            </a:endParaRPr>
          </a:p>
          <a:p>
            <a:pPr algn="l" fontAlgn="base"/>
            <a:endParaRPr lang="en-US" sz="1000" dirty="0">
              <a:solidFill>
                <a:srgbClr val="282828"/>
              </a:solidFill>
              <a:latin typeface="Open Sans" panose="020B0606030504020204" pitchFamily="34" charset="0"/>
            </a:endParaRPr>
          </a:p>
          <a:p>
            <a:pPr marL="285750" indent="-285750" algn="l" fontAlgn="base">
              <a:buFont typeface="Arial" panose="020B0604020202020204" pitchFamily="34" charset="0"/>
              <a:buChar char="•"/>
            </a:pPr>
            <a:endParaRPr lang="en-US" sz="1000" dirty="0">
              <a:solidFill>
                <a:srgbClr val="282828"/>
              </a:solidFill>
              <a:latin typeface="Open Sans" panose="020B0606030504020204" pitchFamily="34" charset="0"/>
            </a:endParaRPr>
          </a:p>
          <a:p>
            <a:pPr marL="285750" indent="-285750" algn="l" fontAlgn="base">
              <a:buFont typeface="Arial" panose="020B0604020202020204" pitchFamily="34" charset="0"/>
              <a:buChar char="•"/>
            </a:pPr>
            <a:endParaRPr lang="en-US" sz="1000" dirty="0">
              <a:solidFill>
                <a:srgbClr val="282828"/>
              </a:solidFill>
              <a:latin typeface="Open Sans" panose="020B0606030504020204" pitchFamily="34" charset="0"/>
            </a:endParaRPr>
          </a:p>
          <a:p>
            <a:pPr algn="l" fontAlgn="base"/>
            <a:br>
              <a:rPr lang="en-US" sz="1000" b="1" i="0" dirty="0">
                <a:solidFill>
                  <a:srgbClr val="282828"/>
                </a:solidFill>
                <a:effectLst/>
                <a:latin typeface="Open Sans" panose="020B0606030504020204" pitchFamily="34" charset="0"/>
              </a:rPr>
            </a:br>
            <a:br>
              <a:rPr lang="en-US" sz="1000" dirty="0"/>
            </a:br>
            <a:endParaRPr lang="en-US" sz="1000" dirty="0"/>
          </a:p>
        </p:txBody>
      </p:sp>
      <p:sp>
        <p:nvSpPr>
          <p:cNvPr id="6" name="TextBox 5">
            <a:extLst>
              <a:ext uri="{FF2B5EF4-FFF2-40B4-BE49-F238E27FC236}">
                <a16:creationId xmlns:a16="http://schemas.microsoft.com/office/drawing/2014/main" id="{90E93DAB-39E6-489A-A86A-E58E408497FC}"/>
              </a:ext>
            </a:extLst>
          </p:cNvPr>
          <p:cNvSpPr txBox="1"/>
          <p:nvPr/>
        </p:nvSpPr>
        <p:spPr>
          <a:xfrm>
            <a:off x="685800" y="4400551"/>
            <a:ext cx="5665788" cy="3785652"/>
          </a:xfrm>
          <a:prstGeom prst="rect">
            <a:avLst/>
          </a:prstGeom>
          <a:noFill/>
        </p:spPr>
        <p:txBody>
          <a:bodyPr wrap="square">
            <a:spAutoFit/>
          </a:bodyPr>
          <a:lstStyle/>
          <a:p>
            <a:pPr fontAlgn="base"/>
            <a:r>
              <a:rPr lang="en-US" sz="1000" b="1" dirty="0">
                <a:solidFill>
                  <a:srgbClr val="282828"/>
                </a:solidFill>
                <a:latin typeface="Open Sans" panose="020B0606030504020204" pitchFamily="34" charset="0"/>
              </a:rPr>
              <a:t>Humanization</a:t>
            </a:r>
          </a:p>
          <a:p>
            <a:pPr marL="285750" indent="-285750" algn="l" fontAlgn="base">
              <a:buFont typeface="Arial" panose="020B0604020202020204" pitchFamily="34" charset="0"/>
              <a:buChar char="•"/>
            </a:pPr>
            <a:r>
              <a:rPr lang="en-US" sz="1000" dirty="0">
                <a:solidFill>
                  <a:srgbClr val="282828"/>
                </a:solidFill>
                <a:latin typeface="Open Sans" panose="020B0606030504020204" pitchFamily="34" charset="0"/>
              </a:rPr>
              <a:t>Pets are family members and t</a:t>
            </a:r>
            <a:r>
              <a:rPr lang="en-US" sz="1000" i="0" dirty="0">
                <a:solidFill>
                  <a:srgbClr val="282828"/>
                </a:solidFill>
                <a:effectLst/>
                <a:latin typeface="Open Sans" panose="020B0606030504020204" pitchFamily="34" charset="0"/>
              </a:rPr>
              <a:t>he consumer focus is driven by the change from pet owner to pet parents. T</a:t>
            </a:r>
          </a:p>
          <a:p>
            <a:pPr fontAlgn="base"/>
            <a:endParaRPr lang="en-US" sz="1000" b="1" dirty="0">
              <a:solidFill>
                <a:srgbClr val="282828"/>
              </a:solidFill>
              <a:latin typeface="Open Sans" panose="020B0606030504020204" pitchFamily="34" charset="0"/>
            </a:endParaRPr>
          </a:p>
          <a:p>
            <a:pPr fontAlgn="base"/>
            <a:r>
              <a:rPr lang="en-US" sz="1000" b="1" dirty="0">
                <a:solidFill>
                  <a:srgbClr val="282828"/>
                </a:solidFill>
                <a:latin typeface="Open Sans" panose="020B0606030504020204" pitchFamily="34" charset="0"/>
              </a:rPr>
              <a:t>Health focus</a:t>
            </a:r>
          </a:p>
          <a:p>
            <a:pPr marL="171450" indent="-171450" algn="l" fontAlgn="base">
              <a:buFont typeface="Arial" panose="020B0604020202020204" pitchFamily="34" charset="0"/>
              <a:buChar char="•"/>
            </a:pPr>
            <a:r>
              <a:rPr lang="en-US" sz="1000" i="0" dirty="0">
                <a:solidFill>
                  <a:srgbClr val="282828"/>
                </a:solidFill>
                <a:effectLst/>
                <a:latin typeface="Open Sans" panose="020B0606030504020204" pitchFamily="34" charset="0"/>
              </a:rPr>
              <a:t>Gentle produced rancid free diets</a:t>
            </a:r>
          </a:p>
          <a:p>
            <a:pPr marL="171450" indent="-171450" algn="l" fontAlgn="base">
              <a:buFont typeface="Arial" panose="020B0604020202020204" pitchFamily="34" charset="0"/>
              <a:buChar char="•"/>
            </a:pPr>
            <a:r>
              <a:rPr lang="en-US" sz="1000" i="0" dirty="0">
                <a:solidFill>
                  <a:srgbClr val="282828"/>
                </a:solidFill>
                <a:effectLst/>
                <a:latin typeface="Open Sans" panose="020B0606030504020204" pitchFamily="34" charset="0"/>
              </a:rPr>
              <a:t>Nutritional, fresh ingredients</a:t>
            </a:r>
          </a:p>
          <a:p>
            <a:pPr marL="171450" indent="-171450" algn="l" fontAlgn="base">
              <a:buFont typeface="Arial" panose="020B0604020202020204" pitchFamily="34" charset="0"/>
              <a:buChar char="•"/>
            </a:pPr>
            <a:r>
              <a:rPr lang="en-US" sz="1000" i="0" dirty="0">
                <a:solidFill>
                  <a:srgbClr val="282828"/>
                </a:solidFill>
                <a:effectLst/>
                <a:latin typeface="Open Sans" panose="020B0606030504020204" pitchFamily="34" charset="0"/>
              </a:rPr>
              <a:t>Fresh meat instead of rendered meat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282828"/>
              </a:solidFill>
              <a:effectLst/>
              <a:uLnTx/>
              <a:uFillTx/>
              <a:latin typeface="Open Sans" panose="020B0606030504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82828"/>
                </a:solidFill>
                <a:effectLst/>
                <a:uLnTx/>
                <a:uFillTx/>
                <a:latin typeface="Open Sans" panose="020B0606030504020204" pitchFamily="34" charset="0"/>
                <a:ea typeface="+mn-ea"/>
                <a:cs typeface="+mn-cs"/>
              </a:rPr>
              <a:t>Premiumization buss words: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282828"/>
                </a:solidFill>
                <a:effectLst/>
                <a:uLnTx/>
                <a:uFillTx/>
                <a:latin typeface="Open Sans" panose="020B0606030504020204" pitchFamily="34" charset="0"/>
                <a:ea typeface="+mn-ea"/>
                <a:cs typeface="+mn-cs"/>
              </a:rPr>
              <a:t>Authentical Kitchen produced</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282828"/>
                </a:solidFill>
                <a:effectLst/>
                <a:uLnTx/>
                <a:uFillTx/>
                <a:latin typeface="Open Sans" panose="020B0606030504020204" pitchFamily="34" charset="0"/>
                <a:ea typeface="+mn-ea"/>
                <a:cs typeface="+mn-cs"/>
              </a:rPr>
              <a:t>Gourmet – Natural – Fresh</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282828"/>
                </a:solidFill>
                <a:effectLst/>
                <a:uLnTx/>
                <a:uFillTx/>
                <a:latin typeface="Open Sans" panose="020B0606030504020204" pitchFamily="34" charset="0"/>
                <a:ea typeface="+mn-ea"/>
                <a:cs typeface="+mn-cs"/>
              </a:rPr>
              <a:t>Protein rich.</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282828"/>
                </a:solidFill>
                <a:latin typeface="Open Sans" panose="020B0606030504020204" pitchFamily="34" charset="0"/>
              </a:rPr>
              <a:t>Free range</a:t>
            </a:r>
            <a:endParaRPr kumimoji="0" lang="en-US" sz="1000" b="0" i="0" u="none" strike="noStrike" kern="1200" cap="none" spc="0" normalizeH="0" baseline="0" noProof="0" dirty="0">
              <a:ln>
                <a:noFill/>
              </a:ln>
              <a:solidFill>
                <a:srgbClr val="282828"/>
              </a:solidFill>
              <a:effectLst/>
              <a:uLnTx/>
              <a:uFillTx/>
              <a:latin typeface="Open Sans" panose="020B0606030504020204" pitchFamily="34" charset="0"/>
              <a:ea typeface="+mn-ea"/>
              <a:cs typeface="+mn-cs"/>
            </a:endParaRPr>
          </a:p>
          <a:p>
            <a:pPr fontAlgn="base"/>
            <a:endParaRPr lang="en-US" sz="1000" b="1" dirty="0">
              <a:solidFill>
                <a:srgbClr val="282828"/>
              </a:solidFill>
              <a:latin typeface="Open Sans" panose="020B0606030504020204" pitchFamily="34" charset="0"/>
            </a:endParaRPr>
          </a:p>
          <a:p>
            <a:pPr fontAlgn="base"/>
            <a:r>
              <a:rPr lang="en-US" sz="1000" b="1" dirty="0">
                <a:solidFill>
                  <a:srgbClr val="282828"/>
                </a:solidFill>
                <a:latin typeface="Open Sans" panose="020B0606030504020204" pitchFamily="34" charset="0"/>
              </a:rPr>
              <a:t>Total transparency</a:t>
            </a:r>
          </a:p>
          <a:p>
            <a:pPr marL="285750" indent="-285750" algn="l" fontAlgn="base">
              <a:buFont typeface="Arial" panose="020B0604020202020204" pitchFamily="34" charset="0"/>
              <a:buChar char="•"/>
            </a:pPr>
            <a:r>
              <a:rPr lang="en-US" sz="1000" b="0" i="0" dirty="0">
                <a:solidFill>
                  <a:srgbClr val="282828"/>
                </a:solidFill>
                <a:effectLst/>
                <a:latin typeface="Open Sans" panose="020B0606030504020204" pitchFamily="34" charset="0"/>
              </a:rPr>
              <a:t>Exactly what are pets fed?</a:t>
            </a:r>
          </a:p>
          <a:p>
            <a:pPr marL="285750" indent="-285750" algn="l" fontAlgn="base">
              <a:buFont typeface="Arial" panose="020B0604020202020204" pitchFamily="34" charset="0"/>
              <a:buChar char="•"/>
            </a:pPr>
            <a:r>
              <a:rPr lang="en-US" sz="1000" b="0" i="0" dirty="0">
                <a:solidFill>
                  <a:srgbClr val="282828"/>
                </a:solidFill>
                <a:effectLst/>
                <a:latin typeface="Open Sans" panose="020B0606030504020204" pitchFamily="34" charset="0"/>
              </a:rPr>
              <a:t>Where is the food made? </a:t>
            </a:r>
          </a:p>
          <a:p>
            <a:pPr marL="285750" indent="-285750" algn="l" fontAlgn="base">
              <a:buFont typeface="Arial" panose="020B0604020202020204" pitchFamily="34" charset="0"/>
              <a:buChar char="•"/>
            </a:pPr>
            <a:r>
              <a:rPr lang="en-US" sz="1000" dirty="0">
                <a:solidFill>
                  <a:srgbClr val="282828"/>
                </a:solidFill>
                <a:latin typeface="Open Sans" panose="020B0606030504020204" pitchFamily="34" charset="0"/>
              </a:rPr>
              <a:t>Which </a:t>
            </a:r>
            <a:r>
              <a:rPr lang="en-US" sz="1000" b="0" i="0" dirty="0">
                <a:solidFill>
                  <a:srgbClr val="282828"/>
                </a:solidFill>
                <a:effectLst/>
                <a:latin typeface="Open Sans" panose="020B0606030504020204" pitchFamily="34" charset="0"/>
              </a:rPr>
              <a:t>ingredients?</a:t>
            </a:r>
          </a:p>
          <a:p>
            <a:pPr marL="285750" indent="-285750" algn="l" fontAlgn="base">
              <a:buFont typeface="Arial" panose="020B0604020202020204" pitchFamily="34" charset="0"/>
              <a:buChar char="•"/>
            </a:pPr>
            <a:endParaRPr lang="en-US" sz="1000" b="0" i="0" dirty="0">
              <a:solidFill>
                <a:srgbClr val="282828"/>
              </a:solidFill>
              <a:effectLst/>
              <a:latin typeface="Open Sans" panose="020B0606030504020204" pitchFamily="34" charset="0"/>
            </a:endParaRPr>
          </a:p>
          <a:p>
            <a:pPr fontAlgn="base"/>
            <a:r>
              <a:rPr lang="en-US" sz="1000" b="1" dirty="0">
                <a:solidFill>
                  <a:srgbClr val="282828"/>
                </a:solidFill>
                <a:latin typeface="Open Sans" panose="020B0606030504020204" pitchFamily="34" charset="0"/>
              </a:rPr>
              <a:t>Sustainability &amp; low impact sources</a:t>
            </a:r>
          </a:p>
          <a:p>
            <a:pPr marL="285750" indent="-285750" fontAlgn="base">
              <a:buFont typeface="Arial" panose="020B0604020202020204" pitchFamily="34" charset="0"/>
              <a:buChar char="•"/>
            </a:pPr>
            <a:r>
              <a:rPr lang="en-US" sz="1000" dirty="0">
                <a:solidFill>
                  <a:srgbClr val="282828"/>
                </a:solidFill>
                <a:latin typeface="Open Sans" panose="020B0606030504020204" pitchFamily="34" charset="0"/>
              </a:rPr>
              <a:t>Fresh meat - locally sourced </a:t>
            </a:r>
          </a:p>
          <a:p>
            <a:pPr marL="285750" indent="-285750" fontAlgn="base">
              <a:buFont typeface="Arial" panose="020B0604020202020204" pitchFamily="34" charset="0"/>
              <a:buChar char="•"/>
            </a:pPr>
            <a:r>
              <a:rPr lang="en-US" sz="1000" dirty="0">
                <a:solidFill>
                  <a:srgbClr val="282828"/>
                </a:solidFill>
                <a:latin typeface="Open Sans" panose="020B0606030504020204" pitchFamily="34" charset="0"/>
              </a:rPr>
              <a:t>Low CO</a:t>
            </a:r>
            <a:r>
              <a:rPr lang="en-US" sz="1000" dirty="0">
                <a:solidFill>
                  <a:srgbClr val="282828"/>
                </a:solidFill>
                <a:latin typeface="Open Sans" panose="020B0606030504020204" pitchFamily="34" charset="0"/>
                <a:cs typeface="Calibri" panose="020F0502020204030204" pitchFamily="34" charset="0"/>
              </a:rPr>
              <a:t>₂ food print</a:t>
            </a:r>
            <a:endParaRPr lang="en-US" sz="1000" dirty="0">
              <a:solidFill>
                <a:srgbClr val="282828"/>
              </a:solidFill>
              <a:latin typeface="Open Sans" panose="020B0606030504020204" pitchFamily="34" charset="0"/>
            </a:endParaRPr>
          </a:p>
          <a:p>
            <a:pPr marL="285750" indent="-285750" fontAlgn="base">
              <a:buFont typeface="Arial" panose="020B0604020202020204" pitchFamily="34" charset="0"/>
              <a:buChar char="•"/>
            </a:pPr>
            <a:r>
              <a:rPr lang="en-US" sz="1000" dirty="0">
                <a:solidFill>
                  <a:srgbClr val="282828"/>
                </a:solidFill>
                <a:latin typeface="Open Sans" panose="020B0606030504020204" pitchFamily="34" charset="0"/>
              </a:rPr>
              <a:t>Vegan protein &amp; insect proteins</a:t>
            </a:r>
          </a:p>
        </p:txBody>
      </p:sp>
      <p:sp>
        <p:nvSpPr>
          <p:cNvPr id="3" name="Notes Placeholder 2">
            <a:extLst>
              <a:ext uri="{FF2B5EF4-FFF2-40B4-BE49-F238E27FC236}">
                <a16:creationId xmlns:a16="http://schemas.microsoft.com/office/drawing/2014/main" id="{778243C5-AC74-3F43-A642-30D8100FB406}"/>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noProof="0" dirty="0">
                <a:solidFill>
                  <a:srgbClr val="000000"/>
                </a:solidFill>
                <a:latin typeface="Arial" panose="020B0604020202020204" pitchFamily="34" charset="0"/>
                <a:cs typeface="Arial" panose="020B0604020202020204" pitchFamily="34" charset="0"/>
              </a:rPr>
              <a:t>P</a:t>
            </a:r>
            <a:r>
              <a:rPr lang="en-GB" b="0" i="0" noProof="0" dirty="0">
                <a:solidFill>
                  <a:srgbClr val="000000"/>
                </a:solidFill>
                <a:effectLst/>
                <a:latin typeface="Arial" panose="020B0604020202020204" pitchFamily="34" charset="0"/>
                <a:ea typeface="Open Sans"/>
                <a:cs typeface="Arial" panose="020B0604020202020204" pitchFamily="34" charset="0"/>
              </a:rPr>
              <a:t>et owners are much more selective about what they feed their furry friends. Let’s look at w</a:t>
            </a:r>
            <a:r>
              <a:rPr lang="en-GB" noProof="0" dirty="0">
                <a:solidFill>
                  <a:srgbClr val="000000"/>
                </a:solidFill>
                <a:latin typeface="Arial" panose="020B0604020202020204" pitchFamily="34" charset="0"/>
                <a:cs typeface="Arial" panose="020B0604020202020204" pitchFamily="34" charset="0"/>
              </a:rPr>
              <a:t>hat’s driving growth in the pet food industry:</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b="0" i="0" noProof="0" dirty="0">
              <a:solidFill>
                <a:srgbClr val="000000"/>
              </a:solidFill>
              <a:effectLst/>
              <a:latin typeface="Arial" panose="020B0604020202020204" pitchFamily="34" charset="0"/>
              <a:cs typeface="Arial" panose="020B0604020202020204" pitchFamily="34" charset="0"/>
            </a:endParaRPr>
          </a:p>
          <a:p>
            <a:pPr marL="171450" indent="-171450" algn="l" fontAlgn="base">
              <a:buFont typeface="Arial" panose="020B0604020202020204" pitchFamily="34" charset="0"/>
              <a:buChar char="•"/>
            </a:pPr>
            <a:r>
              <a:rPr lang="en-GB" b="0" i="0" noProof="0" dirty="0">
                <a:solidFill>
                  <a:srgbClr val="000000"/>
                </a:solidFill>
                <a:effectLst/>
                <a:latin typeface="Arial" panose="020B0604020202020204" pitchFamily="34" charset="0"/>
                <a:ea typeface="Open Sans"/>
                <a:cs typeface="Arial" panose="020B0604020202020204" pitchFamily="34" charset="0"/>
              </a:rPr>
              <a:t>Humanization – </a:t>
            </a:r>
            <a:r>
              <a:rPr lang="en-GB" noProof="0" dirty="0">
                <a:solidFill>
                  <a:srgbClr val="000000"/>
                </a:solidFill>
                <a:latin typeface="Arial" panose="020B0604020202020204" pitchFamily="34" charset="0"/>
                <a:cs typeface="Arial" panose="020B0604020202020204" pitchFamily="34" charset="0"/>
              </a:rPr>
              <a:t>Pet owners now think of their pets as family members and want to feed them well.</a:t>
            </a:r>
            <a:endParaRPr lang="en-GB" b="0" i="0" noProof="0" dirty="0">
              <a:solidFill>
                <a:srgbClr val="000000"/>
              </a:solidFill>
              <a:effectLst/>
              <a:latin typeface="Arial" panose="020B0604020202020204" pitchFamily="34" charset="0"/>
              <a:cs typeface="Arial" panose="020B0604020202020204" pitchFamily="34" charset="0"/>
            </a:endParaRPr>
          </a:p>
          <a:p>
            <a:pPr marL="171450" indent="-171450" algn="l" fontAlgn="base">
              <a:buFont typeface="Arial" panose="020B0604020202020204" pitchFamily="34" charset="0"/>
              <a:buChar char="•"/>
            </a:pPr>
            <a:endParaRPr lang="en-GB" b="0" i="0" noProof="0" dirty="0">
              <a:solidFill>
                <a:srgbClr val="000000"/>
              </a:solidFill>
              <a:effectLst/>
              <a:latin typeface="Arial" panose="020B0604020202020204" pitchFamily="34" charset="0"/>
              <a:cs typeface="Arial" panose="020B0604020202020204" pitchFamily="34" charset="0"/>
            </a:endParaRPr>
          </a:p>
          <a:p>
            <a:pPr marL="171450" indent="-171450" algn="l" fontAlgn="base">
              <a:buFont typeface="Arial" panose="020B0604020202020204" pitchFamily="34" charset="0"/>
              <a:buChar char="•"/>
            </a:pPr>
            <a:r>
              <a:rPr lang="en-GB" b="0" i="0" noProof="0" dirty="0">
                <a:solidFill>
                  <a:srgbClr val="000000"/>
                </a:solidFill>
                <a:effectLst/>
                <a:latin typeface="Arial" panose="020B0604020202020204" pitchFamily="34" charset="0"/>
                <a:ea typeface="Open Sans"/>
                <a:cs typeface="Arial" panose="020B0604020202020204" pitchFamily="34" charset="0"/>
              </a:rPr>
              <a:t>Health focus – </a:t>
            </a:r>
            <a:r>
              <a:rPr lang="en-GB" noProof="0" dirty="0">
                <a:solidFill>
                  <a:srgbClr val="000000"/>
                </a:solidFill>
                <a:latin typeface="Arial" panose="020B0604020202020204" pitchFamily="34" charset="0"/>
                <a:cs typeface="Arial" panose="020B0604020202020204" pitchFamily="34" charset="0"/>
              </a:rPr>
              <a:t>Pet owners are conscious of their pets’ diets. They want pet food that meets nutritional needs of their pets while safeguarding pet health.</a:t>
            </a:r>
          </a:p>
          <a:p>
            <a:pPr marL="171450" indent="-171450" algn="l" fontAlgn="base">
              <a:buFont typeface="Arial" panose="020B0604020202020204" pitchFamily="34" charset="0"/>
              <a:buChar char="•"/>
            </a:pPr>
            <a:endParaRPr lang="en-GB" b="0" i="0" noProof="0" dirty="0">
              <a:solidFill>
                <a:srgbClr val="000000"/>
              </a:solidFill>
              <a:effectLst/>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b="0" i="0" noProof="0" dirty="0">
                <a:solidFill>
                  <a:srgbClr val="000000"/>
                </a:solidFill>
                <a:effectLst/>
                <a:latin typeface="Arial" panose="020B0604020202020204" pitchFamily="34" charset="0"/>
                <a:ea typeface="Open Sans"/>
                <a:cs typeface="Arial" panose="020B0604020202020204" pitchFamily="34" charset="0"/>
              </a:rPr>
              <a:t>Premiumization – </a:t>
            </a:r>
            <a:r>
              <a:rPr lang="en-GB" noProof="0" dirty="0">
                <a:solidFill>
                  <a:srgbClr val="000000"/>
                </a:solidFill>
                <a:latin typeface="Arial" panose="020B0604020202020204" pitchFamily="34" charset="0"/>
                <a:cs typeface="Arial" panose="020B0604020202020204" pitchFamily="34" charset="0"/>
              </a:rPr>
              <a:t>Premium pet foods have grown in market share. </a:t>
            </a:r>
            <a:r>
              <a:rPr lang="en-GB" sz="1000" noProof="0" dirty="0">
                <a:solidFill>
                  <a:srgbClr val="000000"/>
                </a:solidFill>
                <a:latin typeface="Arial" panose="020B0604020202020204" pitchFamily="34" charset="0"/>
                <a:cs typeface="Arial" panose="020B0604020202020204" pitchFamily="34" charset="0"/>
              </a:rPr>
              <a:t>Pet owners are willing to spend more on pet food with higher quality ingredients</a:t>
            </a:r>
            <a:r>
              <a:rPr lang="en-GB" noProof="0" dirty="0">
                <a:solidFill>
                  <a:srgbClr val="000000"/>
                </a:solidFill>
                <a:latin typeface="Arial" panose="020B0604020202020204" pitchFamily="34" charset="0"/>
                <a:cs typeface="Arial" panose="020B0604020202020204" pitchFamily="34" charset="0"/>
              </a:rPr>
              <a:t> and high-end packaging.</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GB" b="0" i="0" noProof="0" dirty="0">
              <a:solidFill>
                <a:srgbClr val="000000"/>
              </a:solidFill>
              <a:effectLst/>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b="0" i="0" noProof="0" dirty="0">
                <a:solidFill>
                  <a:srgbClr val="000000"/>
                </a:solidFill>
                <a:effectLst/>
                <a:latin typeface="Arial" panose="020B0604020202020204" pitchFamily="34" charset="0"/>
                <a:ea typeface="Open Sans"/>
                <a:cs typeface="Arial" panose="020B0604020202020204" pitchFamily="34" charset="0"/>
              </a:rPr>
              <a:t>Total transparency – More pet owners also look for clean labels with simple, healthy ingredients – not l</a:t>
            </a:r>
            <a:r>
              <a:rPr lang="en-GB" noProof="0" dirty="0">
                <a:solidFill>
                  <a:srgbClr val="000000"/>
                </a:solidFill>
                <a:latin typeface="Arial" panose="020B0604020202020204" pitchFamily="34" charset="0"/>
                <a:cs typeface="Arial" panose="020B0604020202020204" pitchFamily="34" charset="0"/>
              </a:rPr>
              <a:t>ong lists with complex ingredients that make it hard to understand what’s in the pet food.</a:t>
            </a:r>
            <a:endParaRPr lang="en-GB" b="0" i="0" noProof="0" dirty="0">
              <a:solidFill>
                <a:srgbClr val="000000"/>
              </a:solidFill>
              <a:effectLst/>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GB" b="0" i="0" noProof="0" dirty="0">
              <a:solidFill>
                <a:srgbClr val="000000"/>
              </a:solidFill>
              <a:effectLst/>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b="0" i="0" noProof="0" dirty="0">
                <a:solidFill>
                  <a:srgbClr val="000000"/>
                </a:solidFill>
                <a:effectLst/>
                <a:latin typeface="Arial" panose="020B0604020202020204" pitchFamily="34" charset="0"/>
                <a:ea typeface="Open Sans"/>
                <a:cs typeface="Arial" panose="020B0604020202020204" pitchFamily="34" charset="0"/>
              </a:rPr>
              <a:t>Sustainability and low-impact sources – Pet owners are buying climate-smart pet food with n</a:t>
            </a:r>
            <a:r>
              <a:rPr lang="en-GB" noProof="0" dirty="0">
                <a:solidFill>
                  <a:srgbClr val="000000"/>
                </a:solidFill>
                <a:latin typeface="Arial" panose="020B0604020202020204" pitchFamily="34" charset="0"/>
                <a:cs typeface="Arial" panose="020B0604020202020204" pitchFamily="34" charset="0"/>
              </a:rPr>
              <a:t>atural ingredients and ingredients that have low impact on the environment (like locally meat by-products and insect proteins).</a:t>
            </a:r>
          </a:p>
        </p:txBody>
      </p:sp>
    </p:spTree>
    <p:extLst>
      <p:ext uri="{BB962C8B-B14F-4D97-AF65-F5344CB8AC3E}">
        <p14:creationId xmlns:p14="http://schemas.microsoft.com/office/powerpoint/2010/main" val="3862664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DABA3B2-F91B-4041-AC07-559C5BC50700}" type="slidenum">
              <a:rPr lang="en-GB" smtClean="0"/>
              <a:pPr/>
              <a:t>6</a:t>
            </a:fld>
            <a:endParaRPr lang="en-GB"/>
          </a:p>
        </p:txBody>
      </p:sp>
      <p:sp>
        <p:nvSpPr>
          <p:cNvPr id="5" name="Title 1">
            <a:extLst>
              <a:ext uri="{FF2B5EF4-FFF2-40B4-BE49-F238E27FC236}">
                <a16:creationId xmlns:a16="http://schemas.microsoft.com/office/drawing/2014/main" id="{FB333D6A-809E-4186-849C-0B4AA9A7E6F5}"/>
              </a:ext>
            </a:extLst>
          </p:cNvPr>
          <p:cNvSpPr txBox="1">
            <a:spLocks noGrp="1"/>
          </p:cNvSpPr>
          <p:nvPr>
            <p:ph type="body" idx="1"/>
          </p:nvPr>
        </p:nvSpPr>
        <p:spPr bwMode="white">
          <a:xfrm>
            <a:off x="685800" y="4400550"/>
            <a:ext cx="5486400" cy="360045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000" kern="1200">
                <a:solidFill>
                  <a:schemeClr val="bg1"/>
                </a:solidFill>
                <a:latin typeface="+mj-lt"/>
                <a:ea typeface="+mj-ea"/>
                <a:cs typeface="+mj-cs"/>
              </a:defRPr>
            </a:lvl1pPr>
          </a:lstStyle>
          <a:p>
            <a:r>
              <a:rPr lang="en-GB" sz="1600" b="0" noProof="0" dirty="0">
                <a:solidFill>
                  <a:srgbClr val="000000"/>
                </a:solidFill>
              </a:rPr>
              <a:t>Animal slaughterhouse by-product use.</a:t>
            </a:r>
          </a:p>
          <a:p>
            <a:endParaRPr lang="en-GB" sz="1600" b="1" noProof="0" dirty="0">
              <a:solidFill>
                <a:srgbClr val="000000"/>
              </a:solidFill>
            </a:endParaRPr>
          </a:p>
          <a:p>
            <a:r>
              <a:rPr lang="en-GB" sz="1600" noProof="0" dirty="0">
                <a:solidFill>
                  <a:srgbClr val="000000"/>
                </a:solidFill>
              </a:rPr>
              <a:t>Here’s an overview of processed animal protein use from the </a:t>
            </a:r>
            <a:r>
              <a:rPr lang="en-GB" sz="1600" i="0" noProof="0" dirty="0">
                <a:solidFill>
                  <a:srgbClr val="000000"/>
                </a:solidFill>
              </a:rPr>
              <a:t>European</a:t>
            </a:r>
            <a:r>
              <a:rPr lang="en-GB" sz="1600" noProof="0" dirty="0">
                <a:solidFill>
                  <a:srgbClr val="000000"/>
                </a:solidFill>
              </a:rPr>
              <a:t> Fat Processors and Renderers Association. EFPRA represents the European animal by-product industry. In Europe, 2.5 million tons of animal by-products are processed every year into high-protein, low-carbon feed ingredients.</a:t>
            </a:r>
          </a:p>
          <a:p>
            <a:endParaRPr lang="en-GB" sz="1600" noProof="0" dirty="0">
              <a:solidFill>
                <a:srgbClr val="000000"/>
              </a:solidFill>
            </a:endParaRPr>
          </a:p>
          <a:p>
            <a:pPr marL="285750" indent="-285750">
              <a:buFont typeface="Arial" panose="020B0604020202020204" pitchFamily="34" charset="0"/>
              <a:buChar char="•"/>
            </a:pPr>
            <a:r>
              <a:rPr lang="en-GB" sz="1600" noProof="0" dirty="0">
                <a:solidFill>
                  <a:srgbClr val="000000"/>
                </a:solidFill>
              </a:rPr>
              <a:t>About 25% of all processed animal protein is used as fertilizer.</a:t>
            </a:r>
          </a:p>
          <a:p>
            <a:pPr marL="285750" indent="-285750">
              <a:buFont typeface="Arial" panose="020B0604020202020204" pitchFamily="34" charset="0"/>
              <a:buChar char="•"/>
            </a:pPr>
            <a:r>
              <a:rPr lang="en-GB" sz="1600" noProof="0" dirty="0">
                <a:solidFill>
                  <a:srgbClr val="000000"/>
                </a:solidFill>
              </a:rPr>
              <a:t>About 67% of all by-products from slaughterhouses is used in pet food.</a:t>
            </a:r>
          </a:p>
          <a:p>
            <a:pPr marL="285750" indent="-285750">
              <a:buFont typeface="Arial" panose="020B0604020202020204" pitchFamily="34" charset="0"/>
              <a:buChar char="•"/>
            </a:pPr>
            <a:r>
              <a:rPr lang="en-GB" sz="1600" noProof="0" dirty="0">
                <a:solidFill>
                  <a:srgbClr val="000000"/>
                </a:solidFill>
              </a:rPr>
              <a:t>The remaining 8% is used in food for human consumption and feed to other animals and fish.</a:t>
            </a:r>
          </a:p>
          <a:p>
            <a:endParaRPr lang="en-GB" sz="1600" noProof="0" dirty="0">
              <a:solidFill>
                <a:srgbClr val="000000"/>
              </a:solidFill>
            </a:endParaRPr>
          </a:p>
          <a:p>
            <a:r>
              <a:rPr lang="en-GB" sz="1600" noProof="0" dirty="0">
                <a:solidFill>
                  <a:srgbClr val="000000"/>
                </a:solidFill>
              </a:rPr>
              <a:t>Increasingly, we are seeing that meat processing facilities now include pet food production lines.</a:t>
            </a:r>
          </a:p>
          <a:p>
            <a:pPr marL="285750" indent="-285750">
              <a:buFontTx/>
              <a:buChar char="-"/>
            </a:pPr>
            <a:endParaRPr lang="en-GB" sz="1600" noProof="0" dirty="0">
              <a:solidFill>
                <a:srgbClr val="000000"/>
              </a:solidFill>
            </a:endParaRPr>
          </a:p>
          <a:p>
            <a:r>
              <a:rPr lang="en-GB" sz="1600" noProof="0" dirty="0">
                <a:solidFill>
                  <a:srgbClr val="000000"/>
                </a:solidFill>
              </a:rPr>
              <a:t>But does conventional processed animal proteins meet the expectations of today’s pet owners?</a:t>
            </a:r>
          </a:p>
        </p:txBody>
      </p:sp>
    </p:spTree>
    <p:extLst>
      <p:ext uri="{BB962C8B-B14F-4D97-AF65-F5344CB8AC3E}">
        <p14:creationId xmlns:p14="http://schemas.microsoft.com/office/powerpoint/2010/main" val="2692375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olidFill>
                  <a:srgbClr val="000000"/>
                </a:solidFill>
              </a:rPr>
              <a:t>Now let’s look at </a:t>
            </a:r>
            <a:r>
              <a:rPr lang="en-GB" b="0" noProof="0" dirty="0">
                <a:solidFill>
                  <a:srgbClr val="000000"/>
                </a:solidFill>
              </a:rPr>
              <a:t>dry rendering.</a:t>
            </a:r>
          </a:p>
          <a:p>
            <a:endParaRPr lang="en-GB" b="0" noProof="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A3B2-F91B-4041-AC07-559C5BC50700}"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3492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solidFill>
                  <a:srgbClr val="000000"/>
                </a:solidFill>
              </a:rPr>
              <a:t>Dry rendering is the most common process to </a:t>
            </a:r>
            <a:r>
              <a:rPr lang="en-GB" b="0" noProof="0" dirty="0">
                <a:solidFill>
                  <a:srgbClr val="000000"/>
                </a:solidFill>
              </a:rPr>
              <a:t>transform animal by-products into stable, usable materials. It s</a:t>
            </a:r>
            <a:r>
              <a:rPr lang="en-GB" noProof="0" dirty="0">
                <a:solidFill>
                  <a:srgbClr val="000000"/>
                </a:solidFill>
              </a:rPr>
              <a:t>eparates water, fat and protein components (blood, bone and other meat materials) from animal by-products into </a:t>
            </a:r>
            <a:r>
              <a:rPr lang="en-GB" b="0" noProof="0" dirty="0">
                <a:solidFill>
                  <a:srgbClr val="000000"/>
                </a:solidFill>
              </a:rPr>
              <a:t>dry and stable protein meal and fat for </a:t>
            </a:r>
            <a:r>
              <a:rPr lang="en-GB" noProof="0" dirty="0">
                <a:solidFill>
                  <a:srgbClr val="000000"/>
                </a:solidFill>
              </a:rPr>
              <a:t>commercial use.</a:t>
            </a:r>
          </a:p>
          <a:p>
            <a:pPr marL="171450" indent="-171450">
              <a:buFont typeface="Arial" panose="020B0604020202020204" pitchFamily="34" charset="0"/>
              <a:buChar char="•"/>
            </a:pPr>
            <a:endParaRPr lang="en-GB" b="0" noProof="0" dirty="0">
              <a:solidFill>
                <a:srgbClr val="000000"/>
              </a:solidFill>
            </a:endParaRPr>
          </a:p>
          <a:p>
            <a:pPr marL="171450" indent="-171450">
              <a:buFont typeface="Arial" panose="020B0604020202020204" pitchFamily="34" charset="0"/>
              <a:buChar char="•"/>
            </a:pPr>
            <a:r>
              <a:rPr lang="en-GB" noProof="0" dirty="0">
                <a:solidFill>
                  <a:srgbClr val="000000"/>
                </a:solidFill>
              </a:rPr>
              <a:t>Dry rendering is a very industrial and non-sanitary process.</a:t>
            </a:r>
          </a:p>
          <a:p>
            <a:pPr marL="171450" indent="-171450">
              <a:buFont typeface="Arial" panose="020B0604020202020204" pitchFamily="34" charset="0"/>
              <a:buChar char="•"/>
            </a:pPr>
            <a:r>
              <a:rPr lang="en-GB" noProof="0" dirty="0">
                <a:solidFill>
                  <a:srgbClr val="000000"/>
                </a:solidFill>
              </a:rPr>
              <a:t>It uses significant energy quantities.</a:t>
            </a:r>
          </a:p>
          <a:p>
            <a:pPr marL="171450" indent="-171450">
              <a:buFont typeface="Arial" panose="020B0604020202020204" pitchFamily="34" charset="0"/>
              <a:buChar char="•"/>
            </a:pPr>
            <a:r>
              <a:rPr lang="en-GB" noProof="0" dirty="0">
                <a:solidFill>
                  <a:srgbClr val="000000"/>
                </a:solidFill>
              </a:rPr>
              <a:t>It requires long processing times at high temperatures of up to 140°C.</a:t>
            </a:r>
          </a:p>
          <a:p>
            <a:pPr marL="171450" indent="-171450">
              <a:buFont typeface="Arial" panose="020B0604020202020204" pitchFamily="34" charset="0"/>
              <a:buChar char="•"/>
            </a:pPr>
            <a:r>
              <a:rPr lang="en-GB" noProof="0" dirty="0">
                <a:solidFill>
                  <a:srgbClr val="000000"/>
                </a:solidFill>
              </a:rPr>
              <a:t>It produces brown fat or grease and burnt protein meal that has undergone oxidation.</a:t>
            </a:r>
          </a:p>
          <a:p>
            <a:pPr marL="171450" indent="-171450">
              <a:buFont typeface="Arial" panose="020B0604020202020204" pitchFamily="34" charset="0"/>
              <a:buChar char="•"/>
            </a:pPr>
            <a:endParaRPr lang="en-GB" b="1" noProof="0" dirty="0">
              <a:solidFill>
                <a:srgbClr val="000000"/>
              </a:solidFill>
            </a:endParaRPr>
          </a:p>
          <a:p>
            <a:pPr marL="0" indent="0">
              <a:buFontTx/>
              <a:buNone/>
            </a:pPr>
            <a:r>
              <a:rPr lang="en-GB" b="0" noProof="0" dirty="0">
                <a:solidFill>
                  <a:srgbClr val="000000"/>
                </a:solidFill>
              </a:rPr>
              <a:t>Although dry and stable, the burnt protein meal and fat are less in line with the trends for high-end pet food.</a:t>
            </a:r>
            <a:endParaRPr lang="en-GB" noProof="0" dirty="0">
              <a:solidFill>
                <a:srgbClr val="000000"/>
              </a:solidFill>
            </a:endParaRPr>
          </a:p>
          <a:p>
            <a:endParaRPr lang="en-GB" noProof="0" dirty="0">
              <a:solidFill>
                <a:srgbClr val="000000"/>
              </a:solidFill>
            </a:endParaRPr>
          </a:p>
        </p:txBody>
      </p:sp>
      <p:sp>
        <p:nvSpPr>
          <p:cNvPr id="4" name="Slide Number Placeholder 3"/>
          <p:cNvSpPr>
            <a:spLocks noGrp="1"/>
          </p:cNvSpPr>
          <p:nvPr>
            <p:ph type="sldNum" sz="quarter" idx="5"/>
          </p:nvPr>
        </p:nvSpPr>
        <p:spPr/>
        <p:txBody>
          <a:bodyPr/>
          <a:lstStyle/>
          <a:p>
            <a:fld id="{8DABA3B2-F91B-4041-AC07-559C5BC50700}" type="slidenum">
              <a:rPr lang="en-GB" smtClean="0"/>
              <a:pPr/>
              <a:t>8</a:t>
            </a:fld>
            <a:endParaRPr lang="en-GB"/>
          </a:p>
        </p:txBody>
      </p:sp>
    </p:spTree>
    <p:extLst>
      <p:ext uri="{BB962C8B-B14F-4D97-AF65-F5344CB8AC3E}">
        <p14:creationId xmlns:p14="http://schemas.microsoft.com/office/powerpoint/2010/main" val="2277027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rPr>
              <a:t>Here is an overview of the basic of a rendering process. </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Rendering is a process that reduces a meat by-product by removing water to generate the dry and stable protein meal and fat.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rPr>
              <a:t>The meat by-products used as raw material going into the process is composed mainly of water (typically up to 68%).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meat by-products are usually collected from the meat processing facility and driven to a central rendering facility.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water is removed for discharge through evaporation.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process uses significant amount of energy (steam).</a:t>
            </a:r>
          </a:p>
          <a:p>
            <a:pPr marL="171450" indent="-171450">
              <a:buFont typeface="Arial" panose="020B0604020202020204" pitchFamily="34" charset="0"/>
              <a:buChar char="•"/>
            </a:pPr>
            <a:r>
              <a:rPr lang="en-GB" dirty="0">
                <a:solidFill>
                  <a:srgbClr val="000000"/>
                </a:solidFill>
              </a:rPr>
              <a:t>After rendering, the meat meal contains 65% protein and only 6% water, a higher mineral content, and roughly the same amount of fat. </a:t>
            </a:r>
          </a:p>
          <a:p>
            <a:endParaRPr lang="en-GB" dirty="0">
              <a:solidFill>
                <a:srgbClr val="000000"/>
              </a:solidFill>
            </a:endParaRPr>
          </a:p>
        </p:txBody>
      </p:sp>
      <p:sp>
        <p:nvSpPr>
          <p:cNvPr id="4" name="Slide Number Placeholder 3"/>
          <p:cNvSpPr>
            <a:spLocks noGrp="1"/>
          </p:cNvSpPr>
          <p:nvPr>
            <p:ph type="sldNum" sz="quarter" idx="5"/>
          </p:nvPr>
        </p:nvSpPr>
        <p:spPr/>
        <p:txBody>
          <a:bodyPr/>
          <a:lstStyle/>
          <a:p>
            <a:fld id="{8DABA3B2-F91B-4041-AC07-559C5BC50700}" type="slidenum">
              <a:rPr lang="en-GB" smtClean="0"/>
              <a:pPr/>
              <a:t>9</a:t>
            </a:fld>
            <a:endParaRPr lang="en-GB"/>
          </a:p>
        </p:txBody>
      </p:sp>
    </p:spTree>
    <p:extLst>
      <p:ext uri="{BB962C8B-B14F-4D97-AF65-F5344CB8AC3E}">
        <p14:creationId xmlns:p14="http://schemas.microsoft.com/office/powerpoint/2010/main" val="3802044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support.microsoft.com/en-us/office/save-or-convert-to-pdf-or-xps-in-project-desktop-d85416c5-7d77-4fd6-a216-6f4bf7c7c110" TargetMode="External"/><Relationship Id="rId2" Type="http://schemas.openxmlformats.org/officeDocument/2006/relationships/hyperlink" Target="https://support.microsoft.com/en-us/office/reduce-the-file-size-of-a-picture-in-microsoft-office-8db7211c-d958-457c-babd-194109eb9535?ns=powerpnt&amp;version=90&amp;ui=en-us&amp;rs=en-us&amp;ad=us"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VER-BLUE">
    <p:bg>
      <p:bgPr>
        <a:solidFill>
          <a:schemeClr val="accent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A405B2-0CF0-45A2-BF1E-0200AA1E4111}"/>
              </a:ext>
            </a:extLst>
          </p:cNvPr>
          <p:cNvSpPr/>
          <p:nvPr userDrawn="1"/>
        </p:nvSpPr>
        <p:spPr bwMode="gray">
          <a:xfrm>
            <a:off x="1" y="0"/>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3720D6B2-DD84-43EF-952B-1CB0728636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00398" y="2144504"/>
            <a:ext cx="7991204" cy="2568992"/>
          </a:xfrm>
          <a:prstGeom prst="rect">
            <a:avLst/>
          </a:prstGeom>
        </p:spPr>
      </p:pic>
    </p:spTree>
    <p:extLst>
      <p:ext uri="{BB962C8B-B14F-4D97-AF65-F5344CB8AC3E}">
        <p14:creationId xmlns:p14="http://schemas.microsoft.com/office/powerpoint/2010/main" val="355438200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 TITLE &amp; CONTENT">
    <p:spTree>
      <p:nvGrpSpPr>
        <p:cNvPr id="1" name=""/>
        <p:cNvGrpSpPr/>
        <p:nvPr/>
      </p:nvGrpSpPr>
      <p:grpSpPr>
        <a:xfrm>
          <a:off x="0" y="0"/>
          <a:ext cx="0" cy="0"/>
          <a:chOff x="0" y="0"/>
          <a:chExt cx="0" cy="0"/>
        </a:xfrm>
      </p:grpSpPr>
      <p:sp>
        <p:nvSpPr>
          <p:cNvPr id="11" name="Freeform: Shape 18">
            <a:extLst>
              <a:ext uri="{FF2B5EF4-FFF2-40B4-BE49-F238E27FC236}">
                <a16:creationId xmlns:a16="http://schemas.microsoft.com/office/drawing/2014/main" id="{E673154C-35D0-4D85-807D-5335BF05D7E6}"/>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chemeClr val="tx2"/>
          </a:solidFill>
          <a:ln w="6350" cap="flat">
            <a:noFill/>
            <a:prstDash val="solid"/>
            <a:miter/>
          </a:ln>
        </p:spPr>
        <p:txBody>
          <a:bodyPr rtlCol="0" anchor="ctr"/>
          <a:lstStyle/>
          <a:p>
            <a:endParaRPr lang="en-GB" noProof="0"/>
          </a:p>
        </p:txBody>
      </p:sp>
      <p:sp>
        <p:nvSpPr>
          <p:cNvPr id="2" name="Title 1">
            <a:extLst>
              <a:ext uri="{FF2B5EF4-FFF2-40B4-BE49-F238E27FC236}">
                <a16:creationId xmlns:a16="http://schemas.microsoft.com/office/drawing/2014/main" id="{1C4A7F35-6A97-4028-8EF9-68CFB76D63A3}"/>
              </a:ext>
            </a:extLst>
          </p:cNvPr>
          <p:cNvSpPr>
            <a:spLocks noGrp="1"/>
          </p:cNvSpPr>
          <p:nvPr>
            <p:ph type="ctrTitle" hasCustomPrompt="1"/>
          </p:nvPr>
        </p:nvSpPr>
        <p:spPr bwMode="white">
          <a:xfrm>
            <a:off x="839788" y="305627"/>
            <a:ext cx="9468000" cy="504000"/>
          </a:xfrm>
        </p:spPr>
        <p:txBody>
          <a:bodyPr anchor="ctr">
            <a:noAutofit/>
          </a:bodyPr>
          <a:lstStyle>
            <a:lvl1pPr algn="l">
              <a:defRPr sz="3000">
                <a:solidFill>
                  <a:schemeClr val="bg1"/>
                </a:solidFill>
              </a:defRPr>
            </a:lvl1pPr>
          </a:lstStyle>
          <a:p>
            <a:r>
              <a:rPr lang="en-GB" noProof="0"/>
              <a:t>Title</a:t>
            </a:r>
          </a:p>
        </p:txBody>
      </p:sp>
      <p:sp>
        <p:nvSpPr>
          <p:cNvPr id="3" name="Subtitle 2">
            <a:extLst>
              <a:ext uri="{FF2B5EF4-FFF2-40B4-BE49-F238E27FC236}">
                <a16:creationId xmlns:a16="http://schemas.microsoft.com/office/drawing/2014/main" id="{AB1451C1-7215-47FD-8966-7ED6B03FC86E}"/>
              </a:ext>
            </a:extLst>
          </p:cNvPr>
          <p:cNvSpPr>
            <a:spLocks noGrp="1"/>
          </p:cNvSpPr>
          <p:nvPr>
            <p:ph type="subTitle" idx="1" hasCustomPrompt="1"/>
          </p:nvPr>
        </p:nvSpPr>
        <p:spPr bwMode="white">
          <a:xfrm>
            <a:off x="846096" y="828000"/>
            <a:ext cx="9468000" cy="349200"/>
          </a:xfrm>
          <a:prstGeom prst="rect">
            <a:avLst/>
          </a:prstGeom>
        </p:spPr>
        <p:txBody>
          <a:bodyPr>
            <a:normAutofit/>
          </a:bodyPr>
          <a:lstStyle>
            <a:lvl1pPr marL="180975" indent="-180975" algn="l">
              <a:buClr>
                <a:schemeClr val="accent6"/>
              </a:buClr>
              <a:buFont typeface="Arial" panose="020B0604020202020204" pitchFamily="34" charset="0"/>
              <a:buChar char="−"/>
              <a:defRPr lang="sv-SE" sz="1600" kern="1200" dirty="0">
                <a:solidFill>
                  <a:schemeClr val="accent6"/>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Subtitle</a:t>
            </a:r>
          </a:p>
        </p:txBody>
      </p:sp>
      <p:sp>
        <p:nvSpPr>
          <p:cNvPr id="10" name="Text Placeholder 9">
            <a:extLst>
              <a:ext uri="{FF2B5EF4-FFF2-40B4-BE49-F238E27FC236}">
                <a16:creationId xmlns:a16="http://schemas.microsoft.com/office/drawing/2014/main" id="{7FC50CDC-A5B2-4312-AB60-CD899003C63C}"/>
              </a:ext>
            </a:extLst>
          </p:cNvPr>
          <p:cNvSpPr>
            <a:spLocks noGrp="1"/>
          </p:cNvSpPr>
          <p:nvPr>
            <p:ph type="body" sz="quarter" idx="12" hasCustomPrompt="1"/>
          </p:nvPr>
        </p:nvSpPr>
        <p:spPr>
          <a:xfrm>
            <a:off x="839787" y="1951200"/>
            <a:ext cx="9468001" cy="3744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3" name="Graphic 12">
            <a:extLst>
              <a:ext uri="{FF2B5EF4-FFF2-40B4-BE49-F238E27FC236}">
                <a16:creationId xmlns:a16="http://schemas.microsoft.com/office/drawing/2014/main" id="{11E77527-738F-4EA2-B255-EFE9847A510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15" name="Freeform: Shape 12">
            <a:extLst>
              <a:ext uri="{FF2B5EF4-FFF2-40B4-BE49-F238E27FC236}">
                <a16:creationId xmlns:a16="http://schemas.microsoft.com/office/drawing/2014/main" id="{36996D6E-5417-45D2-829E-F32E8F92E465}"/>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
        <p:nvSpPr>
          <p:cNvPr id="16" name="Footer Placeholder 18">
            <a:extLst>
              <a:ext uri="{FF2B5EF4-FFF2-40B4-BE49-F238E27FC236}">
                <a16:creationId xmlns:a16="http://schemas.microsoft.com/office/drawing/2014/main" id="{3E826019-538E-4E09-B9AB-9F7DC2CD4232}"/>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17" name="Date Placeholder 3">
            <a:extLst>
              <a:ext uri="{FF2B5EF4-FFF2-40B4-BE49-F238E27FC236}">
                <a16:creationId xmlns:a16="http://schemas.microsoft.com/office/drawing/2014/main" id="{0F95E52F-6896-4CA3-BAD2-DF506A5AAD17}"/>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13/12/2021</a:t>
            </a:fld>
            <a:endParaRPr lang="en-GB" noProof="0"/>
          </a:p>
        </p:txBody>
      </p:sp>
      <p:sp>
        <p:nvSpPr>
          <p:cNvPr id="12" name="Slide Number Placeholder 5">
            <a:extLst>
              <a:ext uri="{FF2B5EF4-FFF2-40B4-BE49-F238E27FC236}">
                <a16:creationId xmlns:a16="http://schemas.microsoft.com/office/drawing/2014/main" id="{68A4DBFF-4C57-474F-8AFD-02674F6E2D4C}"/>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a:t>
            </a:fld>
            <a:r>
              <a:rPr lang="en-GB" noProof="0"/>
              <a:t> |</a:t>
            </a:r>
          </a:p>
        </p:txBody>
      </p:sp>
    </p:spTree>
    <p:extLst>
      <p:ext uri="{BB962C8B-B14F-4D97-AF65-F5344CB8AC3E}">
        <p14:creationId xmlns:p14="http://schemas.microsoft.com/office/powerpoint/2010/main" val="405956816"/>
      </p:ext>
    </p:extLst>
  </p:cSld>
  <p:clrMapOvr>
    <a:masterClrMapping/>
  </p:clrMapOvr>
  <p:transition>
    <p:fade/>
  </p:transition>
  <p:extLst>
    <p:ext uri="{DCECCB84-F9BA-43D5-87BE-67443E8EF086}">
      <p15:sldGuideLst xmlns:p15="http://schemas.microsoft.com/office/powerpoint/2012/main">
        <p15:guide id="1" orient="horz" pos="1230">
          <p15:clr>
            <a:srgbClr val="5ACBF0"/>
          </p15:clr>
        </p15:guide>
        <p15:guide id="2" pos="529">
          <p15:clr>
            <a:srgbClr val="5ACBF0"/>
          </p15:clr>
        </p15:guide>
        <p15:guide id="3" orient="horz" pos="187">
          <p15:clr>
            <a:srgbClr val="5ACBF0"/>
          </p15:clr>
        </p15:guide>
        <p15:guide id="4" orient="horz" pos="754">
          <p15:clr>
            <a:srgbClr val="5ACBF0"/>
          </p15:clr>
        </p15:guide>
        <p15:guide id="5" orient="horz" pos="3589">
          <p15:clr>
            <a:srgbClr val="5ACBF0"/>
          </p15:clr>
        </p15:guide>
        <p15:guide id="6" pos="6494">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Y - TITLE &amp; CONTENT">
    <p:spTree>
      <p:nvGrpSpPr>
        <p:cNvPr id="1" name=""/>
        <p:cNvGrpSpPr/>
        <p:nvPr/>
      </p:nvGrpSpPr>
      <p:grpSpPr>
        <a:xfrm>
          <a:off x="0" y="0"/>
          <a:ext cx="0" cy="0"/>
          <a:chOff x="0" y="0"/>
          <a:chExt cx="0" cy="0"/>
        </a:xfrm>
      </p:grpSpPr>
      <p:sp>
        <p:nvSpPr>
          <p:cNvPr id="11" name="Freeform: Shape 18">
            <a:extLst>
              <a:ext uri="{FF2B5EF4-FFF2-40B4-BE49-F238E27FC236}">
                <a16:creationId xmlns:a16="http://schemas.microsoft.com/office/drawing/2014/main" id="{E673154C-35D0-4D85-807D-5335BF05D7E6}"/>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chemeClr val="bg2"/>
          </a:solidFill>
          <a:ln w="6350" cap="flat">
            <a:noFill/>
            <a:prstDash val="solid"/>
            <a:miter/>
          </a:ln>
        </p:spPr>
        <p:txBody>
          <a:bodyPr rtlCol="0" anchor="ctr"/>
          <a:lstStyle/>
          <a:p>
            <a:endParaRPr lang="en-GB" noProof="0"/>
          </a:p>
        </p:txBody>
      </p:sp>
      <p:sp>
        <p:nvSpPr>
          <p:cNvPr id="2" name="Title 1">
            <a:extLst>
              <a:ext uri="{FF2B5EF4-FFF2-40B4-BE49-F238E27FC236}">
                <a16:creationId xmlns:a16="http://schemas.microsoft.com/office/drawing/2014/main" id="{1C4A7F35-6A97-4028-8EF9-68CFB76D63A3}"/>
              </a:ext>
            </a:extLst>
          </p:cNvPr>
          <p:cNvSpPr>
            <a:spLocks noGrp="1"/>
          </p:cNvSpPr>
          <p:nvPr>
            <p:ph type="ctrTitle" hasCustomPrompt="1"/>
          </p:nvPr>
        </p:nvSpPr>
        <p:spPr>
          <a:xfrm>
            <a:off x="839788" y="305627"/>
            <a:ext cx="9468000" cy="504000"/>
          </a:xfrm>
        </p:spPr>
        <p:txBody>
          <a:bodyPr anchor="ctr">
            <a:noAutofit/>
          </a:bodyPr>
          <a:lstStyle>
            <a:lvl1pPr algn="l">
              <a:defRPr sz="3000">
                <a:solidFill>
                  <a:schemeClr val="tx2"/>
                </a:solidFill>
              </a:defRPr>
            </a:lvl1pPr>
          </a:lstStyle>
          <a:p>
            <a:r>
              <a:rPr lang="en-GB" noProof="0"/>
              <a:t>Title</a:t>
            </a:r>
          </a:p>
        </p:txBody>
      </p:sp>
      <p:sp>
        <p:nvSpPr>
          <p:cNvPr id="3" name="Subtitle 2">
            <a:extLst>
              <a:ext uri="{FF2B5EF4-FFF2-40B4-BE49-F238E27FC236}">
                <a16:creationId xmlns:a16="http://schemas.microsoft.com/office/drawing/2014/main" id="{AB1451C1-7215-47FD-8966-7ED6B03FC86E}"/>
              </a:ext>
            </a:extLst>
          </p:cNvPr>
          <p:cNvSpPr>
            <a:spLocks noGrp="1"/>
          </p:cNvSpPr>
          <p:nvPr>
            <p:ph type="subTitle" idx="1" hasCustomPrompt="1"/>
          </p:nvPr>
        </p:nvSpPr>
        <p:spPr>
          <a:xfrm>
            <a:off x="846096" y="828000"/>
            <a:ext cx="9468000" cy="349200"/>
          </a:xfrm>
          <a:prstGeom prst="rect">
            <a:avLst/>
          </a:prstGeom>
        </p:spPr>
        <p:txBody>
          <a:bodyPr>
            <a:normAutofit/>
          </a:bodyPr>
          <a:lstStyle>
            <a:lvl1pPr marL="180975" indent="-180975" algn="l">
              <a:buClr>
                <a:schemeClr val="tx1"/>
              </a:buClr>
              <a:buFont typeface="Arial" panose="020B0604020202020204" pitchFamily="34" charset="0"/>
              <a:buChar char="−"/>
              <a:defRPr lang="sv-SE" sz="160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Subtitle</a:t>
            </a:r>
          </a:p>
        </p:txBody>
      </p:sp>
      <p:sp>
        <p:nvSpPr>
          <p:cNvPr id="10" name="Text Placeholder 9">
            <a:extLst>
              <a:ext uri="{FF2B5EF4-FFF2-40B4-BE49-F238E27FC236}">
                <a16:creationId xmlns:a16="http://schemas.microsoft.com/office/drawing/2014/main" id="{7FC50CDC-A5B2-4312-AB60-CD899003C63C}"/>
              </a:ext>
            </a:extLst>
          </p:cNvPr>
          <p:cNvSpPr>
            <a:spLocks noGrp="1"/>
          </p:cNvSpPr>
          <p:nvPr>
            <p:ph type="body" sz="quarter" idx="12" hasCustomPrompt="1"/>
          </p:nvPr>
        </p:nvSpPr>
        <p:spPr>
          <a:xfrm>
            <a:off x="839787" y="1951200"/>
            <a:ext cx="9468001" cy="3744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3" name="Graphic 12">
            <a:extLst>
              <a:ext uri="{FF2B5EF4-FFF2-40B4-BE49-F238E27FC236}">
                <a16:creationId xmlns:a16="http://schemas.microsoft.com/office/drawing/2014/main" id="{11E77527-738F-4EA2-B255-EFE9847A510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15" name="Freeform: Shape 12">
            <a:extLst>
              <a:ext uri="{FF2B5EF4-FFF2-40B4-BE49-F238E27FC236}">
                <a16:creationId xmlns:a16="http://schemas.microsoft.com/office/drawing/2014/main" id="{36996D6E-5417-45D2-829E-F32E8F92E465}"/>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
        <p:nvSpPr>
          <p:cNvPr id="16" name="Footer Placeholder 18">
            <a:extLst>
              <a:ext uri="{FF2B5EF4-FFF2-40B4-BE49-F238E27FC236}">
                <a16:creationId xmlns:a16="http://schemas.microsoft.com/office/drawing/2014/main" id="{3E826019-538E-4E09-B9AB-9F7DC2CD4232}"/>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17" name="Date Placeholder 3">
            <a:extLst>
              <a:ext uri="{FF2B5EF4-FFF2-40B4-BE49-F238E27FC236}">
                <a16:creationId xmlns:a16="http://schemas.microsoft.com/office/drawing/2014/main" id="{0F95E52F-6896-4CA3-BAD2-DF506A5AAD17}"/>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13/12/2021</a:t>
            </a:fld>
            <a:endParaRPr lang="en-GB" noProof="0"/>
          </a:p>
        </p:txBody>
      </p:sp>
      <p:sp>
        <p:nvSpPr>
          <p:cNvPr id="12" name="Slide Number Placeholder 5">
            <a:extLst>
              <a:ext uri="{FF2B5EF4-FFF2-40B4-BE49-F238E27FC236}">
                <a16:creationId xmlns:a16="http://schemas.microsoft.com/office/drawing/2014/main" id="{30E5F579-A8F4-4765-907E-225693844883}"/>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a:t>
            </a:fld>
            <a:r>
              <a:rPr lang="en-GB" noProof="0"/>
              <a:t> |</a:t>
            </a:r>
          </a:p>
        </p:txBody>
      </p:sp>
    </p:spTree>
    <p:extLst>
      <p:ext uri="{BB962C8B-B14F-4D97-AF65-F5344CB8AC3E}">
        <p14:creationId xmlns:p14="http://schemas.microsoft.com/office/powerpoint/2010/main" val="1863024588"/>
      </p:ext>
    </p:extLst>
  </p:cSld>
  <p:clrMapOvr>
    <a:masterClrMapping/>
  </p:clrMapOvr>
  <p:transition>
    <p:fade/>
  </p:transition>
  <p:extLst>
    <p:ext uri="{DCECCB84-F9BA-43D5-87BE-67443E8EF086}">
      <p15:sldGuideLst xmlns:p15="http://schemas.microsoft.com/office/powerpoint/2012/main">
        <p15:guide id="1" orient="horz" pos="1230">
          <p15:clr>
            <a:srgbClr val="5ACBF0"/>
          </p15:clr>
        </p15:guide>
        <p15:guide id="2" pos="529">
          <p15:clr>
            <a:srgbClr val="5ACBF0"/>
          </p15:clr>
        </p15:guide>
        <p15:guide id="3" orient="horz" pos="187">
          <p15:clr>
            <a:srgbClr val="5ACBF0"/>
          </p15:clr>
        </p15:guide>
        <p15:guide id="4" orient="horz" pos="754">
          <p15:clr>
            <a:srgbClr val="5ACBF0"/>
          </p15:clr>
        </p15:guide>
        <p15:guide id="5" orient="horz" pos="3589">
          <p15:clr>
            <a:srgbClr val="5ACBF0"/>
          </p15:clr>
        </p15:guide>
        <p15:guide id="6" pos="649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 TITLE ONLY">
    <p:spTree>
      <p:nvGrpSpPr>
        <p:cNvPr id="1" name=""/>
        <p:cNvGrpSpPr/>
        <p:nvPr/>
      </p:nvGrpSpPr>
      <p:grpSpPr>
        <a:xfrm>
          <a:off x="0" y="0"/>
          <a:ext cx="0" cy="0"/>
          <a:chOff x="0" y="0"/>
          <a:chExt cx="0" cy="0"/>
        </a:xfrm>
      </p:grpSpPr>
      <p:sp>
        <p:nvSpPr>
          <p:cNvPr id="11" name="Freeform: Shape 18">
            <a:extLst>
              <a:ext uri="{FF2B5EF4-FFF2-40B4-BE49-F238E27FC236}">
                <a16:creationId xmlns:a16="http://schemas.microsoft.com/office/drawing/2014/main" id="{E673154C-35D0-4D85-807D-5335BF05D7E6}"/>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rgbClr val="11387F"/>
          </a:solidFill>
          <a:ln w="6350" cap="flat">
            <a:noFill/>
            <a:prstDash val="solid"/>
            <a:miter/>
          </a:ln>
        </p:spPr>
        <p:txBody>
          <a:bodyPr rtlCol="0" anchor="ctr"/>
          <a:lstStyle/>
          <a:p>
            <a:endParaRPr lang="en-GB" noProof="0"/>
          </a:p>
        </p:txBody>
      </p:sp>
      <p:sp>
        <p:nvSpPr>
          <p:cNvPr id="2" name="Title 1">
            <a:extLst>
              <a:ext uri="{FF2B5EF4-FFF2-40B4-BE49-F238E27FC236}">
                <a16:creationId xmlns:a16="http://schemas.microsoft.com/office/drawing/2014/main" id="{1C4A7F35-6A97-4028-8EF9-68CFB76D63A3}"/>
              </a:ext>
            </a:extLst>
          </p:cNvPr>
          <p:cNvSpPr>
            <a:spLocks noGrp="1"/>
          </p:cNvSpPr>
          <p:nvPr>
            <p:ph type="ctrTitle" hasCustomPrompt="1"/>
          </p:nvPr>
        </p:nvSpPr>
        <p:spPr bwMode="white">
          <a:xfrm>
            <a:off x="839788" y="305627"/>
            <a:ext cx="9468000" cy="504000"/>
          </a:xfrm>
        </p:spPr>
        <p:txBody>
          <a:bodyPr anchor="ctr">
            <a:noAutofit/>
          </a:bodyPr>
          <a:lstStyle>
            <a:lvl1pPr algn="l">
              <a:defRPr sz="3000">
                <a:solidFill>
                  <a:schemeClr val="bg1"/>
                </a:solidFill>
              </a:defRPr>
            </a:lvl1pPr>
          </a:lstStyle>
          <a:p>
            <a:r>
              <a:rPr lang="en-GB" noProof="0"/>
              <a:t>Title</a:t>
            </a:r>
          </a:p>
        </p:txBody>
      </p:sp>
      <p:sp>
        <p:nvSpPr>
          <p:cNvPr id="3" name="Subtitle 2">
            <a:extLst>
              <a:ext uri="{FF2B5EF4-FFF2-40B4-BE49-F238E27FC236}">
                <a16:creationId xmlns:a16="http://schemas.microsoft.com/office/drawing/2014/main" id="{AB1451C1-7215-47FD-8966-7ED6B03FC86E}"/>
              </a:ext>
            </a:extLst>
          </p:cNvPr>
          <p:cNvSpPr>
            <a:spLocks noGrp="1"/>
          </p:cNvSpPr>
          <p:nvPr>
            <p:ph type="subTitle" idx="1" hasCustomPrompt="1"/>
          </p:nvPr>
        </p:nvSpPr>
        <p:spPr bwMode="white">
          <a:xfrm>
            <a:off x="838800" y="828000"/>
            <a:ext cx="9468000" cy="349200"/>
          </a:xfrm>
          <a:prstGeom prst="rect">
            <a:avLst/>
          </a:prstGeom>
        </p:spPr>
        <p:txBody>
          <a:bodyPr>
            <a:normAutofit/>
          </a:bodyPr>
          <a:lstStyle>
            <a:lvl1pPr marL="180975" indent="-180975" algn="l">
              <a:buClr>
                <a:schemeClr val="accent6"/>
              </a:buClr>
              <a:buFont typeface="Arial" panose="020B0604020202020204" pitchFamily="34" charset="0"/>
              <a:buChar char="−"/>
              <a:defRPr lang="sv-SE" sz="1600" kern="1200" dirty="0">
                <a:solidFill>
                  <a:schemeClr val="accent6"/>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Subtitle</a:t>
            </a:r>
          </a:p>
        </p:txBody>
      </p:sp>
      <p:pic>
        <p:nvPicPr>
          <p:cNvPr id="13" name="Graphic 12">
            <a:extLst>
              <a:ext uri="{FF2B5EF4-FFF2-40B4-BE49-F238E27FC236}">
                <a16:creationId xmlns:a16="http://schemas.microsoft.com/office/drawing/2014/main" id="{11E77527-738F-4EA2-B255-EFE9847A510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17" name="Freeform: Shape 12">
            <a:extLst>
              <a:ext uri="{FF2B5EF4-FFF2-40B4-BE49-F238E27FC236}">
                <a16:creationId xmlns:a16="http://schemas.microsoft.com/office/drawing/2014/main" id="{0F2DD401-1BE2-4FDC-8C27-78A1CC222246}"/>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
        <p:nvSpPr>
          <p:cNvPr id="18" name="Footer Placeholder 18">
            <a:extLst>
              <a:ext uri="{FF2B5EF4-FFF2-40B4-BE49-F238E27FC236}">
                <a16:creationId xmlns:a16="http://schemas.microsoft.com/office/drawing/2014/main" id="{DA4CB9E8-10BE-4748-B7CB-63C36CA316BA}"/>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19" name="Date Placeholder 3">
            <a:extLst>
              <a:ext uri="{FF2B5EF4-FFF2-40B4-BE49-F238E27FC236}">
                <a16:creationId xmlns:a16="http://schemas.microsoft.com/office/drawing/2014/main" id="{D732EECB-C2BC-4454-820F-DE1224CAD19F}"/>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13/12/2021</a:t>
            </a:fld>
            <a:endParaRPr lang="en-GB" noProof="0"/>
          </a:p>
        </p:txBody>
      </p:sp>
      <p:sp>
        <p:nvSpPr>
          <p:cNvPr id="10" name="Slide Number Placeholder 5">
            <a:extLst>
              <a:ext uri="{FF2B5EF4-FFF2-40B4-BE49-F238E27FC236}">
                <a16:creationId xmlns:a16="http://schemas.microsoft.com/office/drawing/2014/main" id="{A10FE2AE-A8C8-4AA7-A916-44986291DB0D}"/>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a:t>
            </a:fld>
            <a:r>
              <a:rPr lang="en-GB" noProof="0"/>
              <a:t> |</a:t>
            </a:r>
          </a:p>
        </p:txBody>
      </p:sp>
    </p:spTree>
    <p:extLst>
      <p:ext uri="{BB962C8B-B14F-4D97-AF65-F5344CB8AC3E}">
        <p14:creationId xmlns:p14="http://schemas.microsoft.com/office/powerpoint/2010/main" val="1497608564"/>
      </p:ext>
    </p:extLst>
  </p:cSld>
  <p:clrMapOvr>
    <a:masterClrMapping/>
  </p:clrMapOvr>
  <p:transition>
    <p:fade/>
  </p:transition>
  <p:extLst>
    <p:ext uri="{DCECCB84-F9BA-43D5-87BE-67443E8EF086}">
      <p15:sldGuideLst xmlns:p15="http://schemas.microsoft.com/office/powerpoint/2012/main">
        <p15:guide id="1" orient="horz" pos="1230">
          <p15:clr>
            <a:srgbClr val="5ACBF0"/>
          </p15:clr>
        </p15:guide>
        <p15:guide id="2" pos="529">
          <p15:clr>
            <a:srgbClr val="5ACBF0"/>
          </p15:clr>
        </p15:guide>
        <p15:guide id="3" orient="horz" pos="187">
          <p15:clr>
            <a:srgbClr val="5ACBF0"/>
          </p15:clr>
        </p15:guide>
        <p15:guide id="4" orient="horz" pos="754">
          <p15:clr>
            <a:srgbClr val="5ACBF0"/>
          </p15:clr>
        </p15:guide>
        <p15:guide id="5" orient="horz" pos="3589">
          <p15:clr>
            <a:srgbClr val="5ACBF0"/>
          </p15:clr>
        </p15:guide>
        <p15:guide id="6" pos="649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Y - TITLE ONLY">
    <p:spTree>
      <p:nvGrpSpPr>
        <p:cNvPr id="1" name=""/>
        <p:cNvGrpSpPr/>
        <p:nvPr/>
      </p:nvGrpSpPr>
      <p:grpSpPr>
        <a:xfrm>
          <a:off x="0" y="0"/>
          <a:ext cx="0" cy="0"/>
          <a:chOff x="0" y="0"/>
          <a:chExt cx="0" cy="0"/>
        </a:xfrm>
      </p:grpSpPr>
      <p:sp>
        <p:nvSpPr>
          <p:cNvPr id="11" name="Freeform: Shape 18">
            <a:extLst>
              <a:ext uri="{FF2B5EF4-FFF2-40B4-BE49-F238E27FC236}">
                <a16:creationId xmlns:a16="http://schemas.microsoft.com/office/drawing/2014/main" id="{E673154C-35D0-4D85-807D-5335BF05D7E6}"/>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chemeClr val="bg2"/>
          </a:solidFill>
          <a:ln w="6350" cap="flat">
            <a:noFill/>
            <a:prstDash val="solid"/>
            <a:miter/>
          </a:ln>
        </p:spPr>
        <p:txBody>
          <a:bodyPr rtlCol="0" anchor="ctr"/>
          <a:lstStyle/>
          <a:p>
            <a:endParaRPr lang="en-GB" noProof="0"/>
          </a:p>
        </p:txBody>
      </p:sp>
      <p:sp>
        <p:nvSpPr>
          <p:cNvPr id="2" name="Title 1">
            <a:extLst>
              <a:ext uri="{FF2B5EF4-FFF2-40B4-BE49-F238E27FC236}">
                <a16:creationId xmlns:a16="http://schemas.microsoft.com/office/drawing/2014/main" id="{1C4A7F35-6A97-4028-8EF9-68CFB76D63A3}"/>
              </a:ext>
            </a:extLst>
          </p:cNvPr>
          <p:cNvSpPr>
            <a:spLocks noGrp="1"/>
          </p:cNvSpPr>
          <p:nvPr>
            <p:ph type="ctrTitle" hasCustomPrompt="1"/>
          </p:nvPr>
        </p:nvSpPr>
        <p:spPr>
          <a:xfrm>
            <a:off x="839788" y="305627"/>
            <a:ext cx="9468000" cy="504000"/>
          </a:xfrm>
        </p:spPr>
        <p:txBody>
          <a:bodyPr anchor="ctr">
            <a:noAutofit/>
          </a:bodyPr>
          <a:lstStyle>
            <a:lvl1pPr algn="l">
              <a:defRPr sz="3000">
                <a:solidFill>
                  <a:schemeClr val="tx2"/>
                </a:solidFill>
              </a:defRPr>
            </a:lvl1pPr>
          </a:lstStyle>
          <a:p>
            <a:r>
              <a:rPr lang="en-GB" noProof="0"/>
              <a:t>Title</a:t>
            </a:r>
          </a:p>
        </p:txBody>
      </p:sp>
      <p:sp>
        <p:nvSpPr>
          <p:cNvPr id="3" name="Subtitle 2">
            <a:extLst>
              <a:ext uri="{FF2B5EF4-FFF2-40B4-BE49-F238E27FC236}">
                <a16:creationId xmlns:a16="http://schemas.microsoft.com/office/drawing/2014/main" id="{AB1451C1-7215-47FD-8966-7ED6B03FC86E}"/>
              </a:ext>
            </a:extLst>
          </p:cNvPr>
          <p:cNvSpPr>
            <a:spLocks noGrp="1"/>
          </p:cNvSpPr>
          <p:nvPr>
            <p:ph type="subTitle" idx="1" hasCustomPrompt="1"/>
          </p:nvPr>
        </p:nvSpPr>
        <p:spPr>
          <a:xfrm>
            <a:off x="838800" y="828000"/>
            <a:ext cx="9468000" cy="349200"/>
          </a:xfrm>
          <a:prstGeom prst="rect">
            <a:avLst/>
          </a:prstGeom>
        </p:spPr>
        <p:txBody>
          <a:bodyPr>
            <a:normAutofit/>
          </a:bodyPr>
          <a:lstStyle>
            <a:lvl1pPr marL="180975" indent="-180975" algn="l">
              <a:buClr>
                <a:schemeClr val="tx1"/>
              </a:buClr>
              <a:buFont typeface="Arial" panose="020B0604020202020204" pitchFamily="34" charset="0"/>
              <a:buChar char="−"/>
              <a:defRPr lang="sv-SE" sz="160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Subtitle</a:t>
            </a:r>
          </a:p>
        </p:txBody>
      </p:sp>
      <p:pic>
        <p:nvPicPr>
          <p:cNvPr id="13" name="Graphic 12">
            <a:extLst>
              <a:ext uri="{FF2B5EF4-FFF2-40B4-BE49-F238E27FC236}">
                <a16:creationId xmlns:a16="http://schemas.microsoft.com/office/drawing/2014/main" id="{11E77527-738F-4EA2-B255-EFE9847A510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15" name="Freeform: Shape 12">
            <a:extLst>
              <a:ext uri="{FF2B5EF4-FFF2-40B4-BE49-F238E27FC236}">
                <a16:creationId xmlns:a16="http://schemas.microsoft.com/office/drawing/2014/main" id="{D2A967E5-AB00-454E-BA27-4B5C43AEA4CC}"/>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
        <p:nvSpPr>
          <p:cNvPr id="16" name="Footer Placeholder 18">
            <a:extLst>
              <a:ext uri="{FF2B5EF4-FFF2-40B4-BE49-F238E27FC236}">
                <a16:creationId xmlns:a16="http://schemas.microsoft.com/office/drawing/2014/main" id="{8A4DC108-7EBD-41C9-9BA0-E2BA373E9004}"/>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17" name="Date Placeholder 3">
            <a:extLst>
              <a:ext uri="{FF2B5EF4-FFF2-40B4-BE49-F238E27FC236}">
                <a16:creationId xmlns:a16="http://schemas.microsoft.com/office/drawing/2014/main" id="{E9325AAE-B3BF-414F-BB3B-30648D667CDF}"/>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13/12/2021</a:t>
            </a:fld>
            <a:endParaRPr lang="en-GB" noProof="0"/>
          </a:p>
        </p:txBody>
      </p:sp>
      <p:sp>
        <p:nvSpPr>
          <p:cNvPr id="10" name="Slide Number Placeholder 5">
            <a:extLst>
              <a:ext uri="{FF2B5EF4-FFF2-40B4-BE49-F238E27FC236}">
                <a16:creationId xmlns:a16="http://schemas.microsoft.com/office/drawing/2014/main" id="{866B9BD6-4D43-488D-9045-88108DBF8999}"/>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a:t>
            </a:fld>
            <a:r>
              <a:rPr lang="en-GB" noProof="0"/>
              <a:t> |</a:t>
            </a:r>
          </a:p>
        </p:txBody>
      </p:sp>
    </p:spTree>
    <p:extLst>
      <p:ext uri="{BB962C8B-B14F-4D97-AF65-F5344CB8AC3E}">
        <p14:creationId xmlns:p14="http://schemas.microsoft.com/office/powerpoint/2010/main" val="1376108785"/>
      </p:ext>
    </p:extLst>
  </p:cSld>
  <p:clrMapOvr>
    <a:masterClrMapping/>
  </p:clrMapOvr>
  <p:transition>
    <p:fade/>
  </p:transition>
  <p:extLst>
    <p:ext uri="{DCECCB84-F9BA-43D5-87BE-67443E8EF086}">
      <p15:sldGuideLst xmlns:p15="http://schemas.microsoft.com/office/powerpoint/2012/main">
        <p15:guide id="1" orient="horz" pos="1230">
          <p15:clr>
            <a:srgbClr val="5ACBF0"/>
          </p15:clr>
        </p15:guide>
        <p15:guide id="2" pos="529">
          <p15:clr>
            <a:srgbClr val="5ACBF0"/>
          </p15:clr>
        </p15:guide>
        <p15:guide id="3" orient="horz" pos="187">
          <p15:clr>
            <a:srgbClr val="5ACBF0"/>
          </p15:clr>
        </p15:guide>
        <p15:guide id="4" orient="horz" pos="754">
          <p15:clr>
            <a:srgbClr val="5ACBF0"/>
          </p15:clr>
        </p15:guide>
        <p15:guide id="5" orient="horz" pos="3589">
          <p15:clr>
            <a:srgbClr val="5ACBF0"/>
          </p15:clr>
        </p15:guide>
        <p15:guide id="6" pos="649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 CONTENT &amp; IMAGE RIGHT">
    <p:spTree>
      <p:nvGrpSpPr>
        <p:cNvPr id="1" name=""/>
        <p:cNvGrpSpPr/>
        <p:nvPr/>
      </p:nvGrpSpPr>
      <p:grpSpPr>
        <a:xfrm>
          <a:off x="0" y="0"/>
          <a:ext cx="0" cy="0"/>
          <a:chOff x="0" y="0"/>
          <a:chExt cx="0" cy="0"/>
        </a:xfrm>
      </p:grpSpPr>
      <p:sp>
        <p:nvSpPr>
          <p:cNvPr id="11" name="Freeform: Shape 18">
            <a:extLst>
              <a:ext uri="{FF2B5EF4-FFF2-40B4-BE49-F238E27FC236}">
                <a16:creationId xmlns:a16="http://schemas.microsoft.com/office/drawing/2014/main" id="{E673154C-35D0-4D85-807D-5335BF05D7E6}"/>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rgbClr val="11387F"/>
          </a:solidFill>
          <a:ln w="6350" cap="flat">
            <a:noFill/>
            <a:prstDash val="solid"/>
            <a:miter/>
          </a:ln>
        </p:spPr>
        <p:txBody>
          <a:bodyPr rtlCol="0" anchor="ctr"/>
          <a:lstStyle/>
          <a:p>
            <a:endParaRPr lang="en-GB" noProof="0"/>
          </a:p>
        </p:txBody>
      </p:sp>
      <p:sp>
        <p:nvSpPr>
          <p:cNvPr id="2" name="Title 1">
            <a:extLst>
              <a:ext uri="{FF2B5EF4-FFF2-40B4-BE49-F238E27FC236}">
                <a16:creationId xmlns:a16="http://schemas.microsoft.com/office/drawing/2014/main" id="{1C4A7F35-6A97-4028-8EF9-68CFB76D63A3}"/>
              </a:ext>
            </a:extLst>
          </p:cNvPr>
          <p:cNvSpPr>
            <a:spLocks noGrp="1"/>
          </p:cNvSpPr>
          <p:nvPr>
            <p:ph type="ctrTitle" hasCustomPrompt="1"/>
          </p:nvPr>
        </p:nvSpPr>
        <p:spPr bwMode="white">
          <a:xfrm>
            <a:off x="839788" y="305627"/>
            <a:ext cx="9468000" cy="504000"/>
          </a:xfrm>
        </p:spPr>
        <p:txBody>
          <a:bodyPr anchor="ctr">
            <a:noAutofit/>
          </a:bodyPr>
          <a:lstStyle>
            <a:lvl1pPr algn="l">
              <a:defRPr sz="3000">
                <a:solidFill>
                  <a:schemeClr val="bg1"/>
                </a:solidFill>
              </a:defRPr>
            </a:lvl1pPr>
          </a:lstStyle>
          <a:p>
            <a:r>
              <a:rPr lang="en-GB" noProof="0"/>
              <a:t>Title</a:t>
            </a:r>
          </a:p>
        </p:txBody>
      </p:sp>
      <p:sp>
        <p:nvSpPr>
          <p:cNvPr id="3" name="Subtitle 2">
            <a:extLst>
              <a:ext uri="{FF2B5EF4-FFF2-40B4-BE49-F238E27FC236}">
                <a16:creationId xmlns:a16="http://schemas.microsoft.com/office/drawing/2014/main" id="{AB1451C1-7215-47FD-8966-7ED6B03FC86E}"/>
              </a:ext>
            </a:extLst>
          </p:cNvPr>
          <p:cNvSpPr>
            <a:spLocks noGrp="1"/>
          </p:cNvSpPr>
          <p:nvPr>
            <p:ph type="subTitle" idx="1" hasCustomPrompt="1"/>
          </p:nvPr>
        </p:nvSpPr>
        <p:spPr bwMode="white">
          <a:xfrm>
            <a:off x="838800" y="828000"/>
            <a:ext cx="9468000" cy="349200"/>
          </a:xfrm>
          <a:prstGeom prst="rect">
            <a:avLst/>
          </a:prstGeom>
        </p:spPr>
        <p:txBody>
          <a:bodyPr>
            <a:normAutofit/>
          </a:bodyPr>
          <a:lstStyle>
            <a:lvl1pPr marL="180975" indent="-180975" algn="l">
              <a:buClr>
                <a:schemeClr val="accent6"/>
              </a:buClr>
              <a:buFont typeface="Arial" panose="020B0604020202020204" pitchFamily="34" charset="0"/>
              <a:buChar char="−"/>
              <a:defRPr lang="sv-SE" sz="1600" kern="1200" dirty="0">
                <a:solidFill>
                  <a:schemeClr val="accent6"/>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Subtitle</a:t>
            </a:r>
          </a:p>
        </p:txBody>
      </p:sp>
      <p:sp>
        <p:nvSpPr>
          <p:cNvPr id="10" name="Text Placeholder 9">
            <a:extLst>
              <a:ext uri="{FF2B5EF4-FFF2-40B4-BE49-F238E27FC236}">
                <a16:creationId xmlns:a16="http://schemas.microsoft.com/office/drawing/2014/main" id="{7FC50CDC-A5B2-4312-AB60-CD899003C63C}"/>
              </a:ext>
            </a:extLst>
          </p:cNvPr>
          <p:cNvSpPr>
            <a:spLocks noGrp="1"/>
          </p:cNvSpPr>
          <p:nvPr>
            <p:ph type="body" sz="quarter" idx="12" hasCustomPrompt="1"/>
          </p:nvPr>
        </p:nvSpPr>
        <p:spPr>
          <a:xfrm>
            <a:off x="839787" y="1951200"/>
            <a:ext cx="5868000" cy="3744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3" name="Graphic 12">
            <a:extLst>
              <a:ext uri="{FF2B5EF4-FFF2-40B4-BE49-F238E27FC236}">
                <a16:creationId xmlns:a16="http://schemas.microsoft.com/office/drawing/2014/main" id="{11E77527-738F-4EA2-B255-EFE9847A510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12" name="Picture Placeholder 34">
            <a:extLst>
              <a:ext uri="{FF2B5EF4-FFF2-40B4-BE49-F238E27FC236}">
                <a16:creationId xmlns:a16="http://schemas.microsoft.com/office/drawing/2014/main" id="{9F2DA446-2CDC-42F0-B54B-B163DA9ACDC4}"/>
              </a:ext>
            </a:extLst>
          </p:cNvPr>
          <p:cNvSpPr>
            <a:spLocks noGrp="1"/>
          </p:cNvSpPr>
          <p:nvPr>
            <p:ph type="pic" sz="quarter" idx="41" hasCustomPrompt="1"/>
          </p:nvPr>
        </p:nvSpPr>
        <p:spPr>
          <a:xfrm>
            <a:off x="7104063" y="1952625"/>
            <a:ext cx="3455987" cy="3744913"/>
          </a:xfrm>
          <a:custGeom>
            <a:avLst/>
            <a:gdLst>
              <a:gd name="connsiteX0" fmla="*/ 0 w 3456615"/>
              <a:gd name="connsiteY0" fmla="*/ 0 h 3736800"/>
              <a:gd name="connsiteX1" fmla="*/ 121401 w 3456615"/>
              <a:gd name="connsiteY1" fmla="*/ 0 h 3736800"/>
              <a:gd name="connsiteX2" fmla="*/ 1619041 w 3456615"/>
              <a:gd name="connsiteY2" fmla="*/ 0 h 3736800"/>
              <a:gd name="connsiteX3" fmla="*/ 3456615 w 3456615"/>
              <a:gd name="connsiteY3" fmla="*/ 0 h 3736800"/>
              <a:gd name="connsiteX4" fmla="*/ 3456615 w 3456615"/>
              <a:gd name="connsiteY4" fmla="*/ 3415155 h 3736800"/>
              <a:gd name="connsiteX5" fmla="*/ 3134888 w 3456615"/>
              <a:gd name="connsiteY5" fmla="*/ 3736800 h 3736800"/>
              <a:gd name="connsiteX6" fmla="*/ 1741943 w 3456615"/>
              <a:gd name="connsiteY6" fmla="*/ 3736800 h 3736800"/>
              <a:gd name="connsiteX7" fmla="*/ 1619041 w 3456615"/>
              <a:gd name="connsiteY7" fmla="*/ 3736800 h 3736800"/>
              <a:gd name="connsiteX8" fmla="*/ 121401 w 3456615"/>
              <a:gd name="connsiteY8" fmla="*/ 3736800 h 3736800"/>
              <a:gd name="connsiteX9" fmla="*/ 0 w 3456615"/>
              <a:gd name="connsiteY9" fmla="*/ 3736800 h 37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6615" h="3736800">
                <a:moveTo>
                  <a:pt x="0" y="0"/>
                </a:moveTo>
                <a:lnTo>
                  <a:pt x="121401" y="0"/>
                </a:lnTo>
                <a:lnTo>
                  <a:pt x="1619041" y="0"/>
                </a:lnTo>
                <a:lnTo>
                  <a:pt x="3456615" y="0"/>
                </a:lnTo>
                <a:lnTo>
                  <a:pt x="3456615" y="3415155"/>
                </a:lnTo>
                <a:cubicBezTo>
                  <a:pt x="3456615" y="3592794"/>
                  <a:pt x="3312573" y="3736800"/>
                  <a:pt x="3134888" y="3736800"/>
                </a:cubicBezTo>
                <a:lnTo>
                  <a:pt x="1741943" y="3736800"/>
                </a:lnTo>
                <a:lnTo>
                  <a:pt x="1619041" y="3736800"/>
                </a:lnTo>
                <a:lnTo>
                  <a:pt x="121401" y="3736800"/>
                </a:lnTo>
                <a:lnTo>
                  <a:pt x="0" y="3736800"/>
                </a:lnTo>
                <a:close/>
              </a:path>
            </a:pathLst>
          </a:custGeom>
          <a:solidFill>
            <a:schemeClr val="accent5">
              <a:lumMod val="20000"/>
              <a:lumOff val="80000"/>
            </a:schemeClr>
          </a:solidFill>
        </p:spPr>
        <p:txBody>
          <a:bodyPr vert="horz" wrap="square" lIns="180000" tIns="180000" rIns="0" bIns="0" rtlCol="0">
            <a:noAutofit/>
          </a:bodyPr>
          <a:lstStyle>
            <a:lvl1pPr marL="0" indent="0">
              <a:buNone/>
              <a:defRPr lang="en-GB" sz="1400" dirty="0">
                <a:solidFill>
                  <a:schemeClr val="tx1"/>
                </a:solidFill>
              </a:defRPr>
            </a:lvl1pPr>
          </a:lstStyle>
          <a:p>
            <a:pPr marL="180000" marR="0" lvl="0" indent="-180000" fontAlgn="auto">
              <a:buSzTx/>
            </a:pPr>
            <a:r>
              <a:rPr lang="en-GB" noProof="0"/>
              <a:t>Place image here</a:t>
            </a:r>
          </a:p>
        </p:txBody>
      </p:sp>
      <p:sp>
        <p:nvSpPr>
          <p:cNvPr id="16" name="Freeform: Shape 12">
            <a:extLst>
              <a:ext uri="{FF2B5EF4-FFF2-40B4-BE49-F238E27FC236}">
                <a16:creationId xmlns:a16="http://schemas.microsoft.com/office/drawing/2014/main" id="{D309EC6C-431D-4816-88EA-1AF2FF3FAD89}"/>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
        <p:nvSpPr>
          <p:cNvPr id="17" name="Footer Placeholder 18">
            <a:extLst>
              <a:ext uri="{FF2B5EF4-FFF2-40B4-BE49-F238E27FC236}">
                <a16:creationId xmlns:a16="http://schemas.microsoft.com/office/drawing/2014/main" id="{6B772645-2EC3-4043-B665-A5CC1A9C1060}"/>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18" name="Date Placeholder 3">
            <a:extLst>
              <a:ext uri="{FF2B5EF4-FFF2-40B4-BE49-F238E27FC236}">
                <a16:creationId xmlns:a16="http://schemas.microsoft.com/office/drawing/2014/main" id="{D315CB8E-7CE2-42D8-9020-B1B4378EC3EA}"/>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13/12/2021</a:t>
            </a:fld>
            <a:endParaRPr lang="en-GB" noProof="0"/>
          </a:p>
        </p:txBody>
      </p:sp>
      <p:sp>
        <p:nvSpPr>
          <p:cNvPr id="14" name="Slide Number Placeholder 5">
            <a:extLst>
              <a:ext uri="{FF2B5EF4-FFF2-40B4-BE49-F238E27FC236}">
                <a16:creationId xmlns:a16="http://schemas.microsoft.com/office/drawing/2014/main" id="{1528CE5F-E170-4F99-82A0-53CC2AA24083}"/>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a:t>
            </a:fld>
            <a:r>
              <a:rPr lang="en-GB" noProof="0"/>
              <a:t> |</a:t>
            </a:r>
          </a:p>
        </p:txBody>
      </p:sp>
    </p:spTree>
    <p:extLst>
      <p:ext uri="{BB962C8B-B14F-4D97-AF65-F5344CB8AC3E}">
        <p14:creationId xmlns:p14="http://schemas.microsoft.com/office/powerpoint/2010/main" val="2917294456"/>
      </p:ext>
    </p:extLst>
  </p:cSld>
  <p:clrMapOvr>
    <a:masterClrMapping/>
  </p:clrMapOvr>
  <p:transition>
    <p:fade/>
  </p:transition>
  <p:extLst>
    <p:ext uri="{DCECCB84-F9BA-43D5-87BE-67443E8EF086}">
      <p15:sldGuideLst xmlns:p15="http://schemas.microsoft.com/office/powerpoint/2012/main">
        <p15:guide id="1" orient="horz" pos="1230">
          <p15:clr>
            <a:srgbClr val="5ACBF0"/>
          </p15:clr>
        </p15:guide>
        <p15:guide id="2" pos="529">
          <p15:clr>
            <a:srgbClr val="5ACBF0"/>
          </p15:clr>
        </p15:guide>
        <p15:guide id="3" orient="horz" pos="187">
          <p15:clr>
            <a:srgbClr val="5ACBF0"/>
          </p15:clr>
        </p15:guide>
        <p15:guide id="4" orient="horz" pos="754">
          <p15:clr>
            <a:srgbClr val="5ACBF0"/>
          </p15:clr>
        </p15:guide>
        <p15:guide id="5" orient="horz" pos="3589">
          <p15:clr>
            <a:srgbClr val="5ACBF0"/>
          </p15:clr>
        </p15:guide>
        <p15:guide id="6" pos="6652" userDrawn="1">
          <p15:clr>
            <a:srgbClr val="5ACBF0"/>
          </p15:clr>
        </p15:guide>
        <p15:guide id="7" pos="4226" userDrawn="1">
          <p15:clr>
            <a:srgbClr val="5ACBF0"/>
          </p15:clr>
        </p15:guide>
        <p15:guide id="8" pos="4475"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Y - CONTENT &amp; IMAGE RIGHT">
    <p:spTree>
      <p:nvGrpSpPr>
        <p:cNvPr id="1" name=""/>
        <p:cNvGrpSpPr/>
        <p:nvPr/>
      </p:nvGrpSpPr>
      <p:grpSpPr>
        <a:xfrm>
          <a:off x="0" y="0"/>
          <a:ext cx="0" cy="0"/>
          <a:chOff x="0" y="0"/>
          <a:chExt cx="0" cy="0"/>
        </a:xfrm>
      </p:grpSpPr>
      <p:sp>
        <p:nvSpPr>
          <p:cNvPr id="11" name="Freeform: Shape 18">
            <a:extLst>
              <a:ext uri="{FF2B5EF4-FFF2-40B4-BE49-F238E27FC236}">
                <a16:creationId xmlns:a16="http://schemas.microsoft.com/office/drawing/2014/main" id="{E673154C-35D0-4D85-807D-5335BF05D7E6}"/>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chemeClr val="bg2"/>
          </a:solidFill>
          <a:ln w="6350" cap="flat">
            <a:noFill/>
            <a:prstDash val="solid"/>
            <a:miter/>
          </a:ln>
        </p:spPr>
        <p:txBody>
          <a:bodyPr rtlCol="0" anchor="ctr"/>
          <a:lstStyle/>
          <a:p>
            <a:endParaRPr lang="en-GB" noProof="0"/>
          </a:p>
        </p:txBody>
      </p:sp>
      <p:sp>
        <p:nvSpPr>
          <p:cNvPr id="2" name="Title 1">
            <a:extLst>
              <a:ext uri="{FF2B5EF4-FFF2-40B4-BE49-F238E27FC236}">
                <a16:creationId xmlns:a16="http://schemas.microsoft.com/office/drawing/2014/main" id="{1C4A7F35-6A97-4028-8EF9-68CFB76D63A3}"/>
              </a:ext>
            </a:extLst>
          </p:cNvPr>
          <p:cNvSpPr>
            <a:spLocks noGrp="1"/>
          </p:cNvSpPr>
          <p:nvPr>
            <p:ph type="ctrTitle" hasCustomPrompt="1"/>
          </p:nvPr>
        </p:nvSpPr>
        <p:spPr>
          <a:xfrm>
            <a:off x="838800" y="305627"/>
            <a:ext cx="9468000" cy="504000"/>
          </a:xfrm>
        </p:spPr>
        <p:txBody>
          <a:bodyPr anchor="ctr">
            <a:noAutofit/>
          </a:bodyPr>
          <a:lstStyle>
            <a:lvl1pPr algn="l">
              <a:defRPr sz="3000">
                <a:solidFill>
                  <a:schemeClr val="tx2"/>
                </a:solidFill>
              </a:defRPr>
            </a:lvl1pPr>
          </a:lstStyle>
          <a:p>
            <a:r>
              <a:rPr lang="en-GB" noProof="0"/>
              <a:t>Title</a:t>
            </a:r>
          </a:p>
        </p:txBody>
      </p:sp>
      <p:sp>
        <p:nvSpPr>
          <p:cNvPr id="3" name="Subtitle 2">
            <a:extLst>
              <a:ext uri="{FF2B5EF4-FFF2-40B4-BE49-F238E27FC236}">
                <a16:creationId xmlns:a16="http://schemas.microsoft.com/office/drawing/2014/main" id="{AB1451C1-7215-47FD-8966-7ED6B03FC86E}"/>
              </a:ext>
            </a:extLst>
          </p:cNvPr>
          <p:cNvSpPr>
            <a:spLocks noGrp="1"/>
          </p:cNvSpPr>
          <p:nvPr>
            <p:ph type="subTitle" idx="1" hasCustomPrompt="1"/>
          </p:nvPr>
        </p:nvSpPr>
        <p:spPr>
          <a:xfrm>
            <a:off x="838800" y="828000"/>
            <a:ext cx="9468000" cy="349200"/>
          </a:xfrm>
          <a:prstGeom prst="rect">
            <a:avLst/>
          </a:prstGeom>
        </p:spPr>
        <p:txBody>
          <a:bodyPr>
            <a:normAutofit/>
          </a:bodyPr>
          <a:lstStyle>
            <a:lvl1pPr marL="180975" indent="-180975" algn="l">
              <a:buClr>
                <a:schemeClr val="tx1"/>
              </a:buClr>
              <a:buFont typeface="Arial" panose="020B0604020202020204" pitchFamily="34" charset="0"/>
              <a:buChar char="−"/>
              <a:defRPr lang="sv-SE" sz="160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Subtitle</a:t>
            </a:r>
          </a:p>
        </p:txBody>
      </p:sp>
      <p:sp>
        <p:nvSpPr>
          <p:cNvPr id="10" name="Text Placeholder 9">
            <a:extLst>
              <a:ext uri="{FF2B5EF4-FFF2-40B4-BE49-F238E27FC236}">
                <a16:creationId xmlns:a16="http://schemas.microsoft.com/office/drawing/2014/main" id="{7FC50CDC-A5B2-4312-AB60-CD899003C63C}"/>
              </a:ext>
            </a:extLst>
          </p:cNvPr>
          <p:cNvSpPr>
            <a:spLocks noGrp="1"/>
          </p:cNvSpPr>
          <p:nvPr>
            <p:ph type="body" sz="quarter" idx="12" hasCustomPrompt="1"/>
          </p:nvPr>
        </p:nvSpPr>
        <p:spPr>
          <a:xfrm>
            <a:off x="839787" y="1951200"/>
            <a:ext cx="5868000" cy="3744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3" name="Graphic 12">
            <a:extLst>
              <a:ext uri="{FF2B5EF4-FFF2-40B4-BE49-F238E27FC236}">
                <a16:creationId xmlns:a16="http://schemas.microsoft.com/office/drawing/2014/main" id="{11E77527-738F-4EA2-B255-EFE9847A510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12" name="Picture Placeholder 34">
            <a:extLst>
              <a:ext uri="{FF2B5EF4-FFF2-40B4-BE49-F238E27FC236}">
                <a16:creationId xmlns:a16="http://schemas.microsoft.com/office/drawing/2014/main" id="{9F2DA446-2CDC-42F0-B54B-B163DA9ACDC4}"/>
              </a:ext>
            </a:extLst>
          </p:cNvPr>
          <p:cNvSpPr>
            <a:spLocks noGrp="1"/>
          </p:cNvSpPr>
          <p:nvPr>
            <p:ph type="pic" sz="quarter" idx="41" hasCustomPrompt="1"/>
          </p:nvPr>
        </p:nvSpPr>
        <p:spPr>
          <a:xfrm>
            <a:off x="7104063" y="1952625"/>
            <a:ext cx="3455987" cy="3744913"/>
          </a:xfrm>
          <a:custGeom>
            <a:avLst/>
            <a:gdLst>
              <a:gd name="connsiteX0" fmla="*/ 0 w 3456615"/>
              <a:gd name="connsiteY0" fmla="*/ 0 h 3736800"/>
              <a:gd name="connsiteX1" fmla="*/ 121401 w 3456615"/>
              <a:gd name="connsiteY1" fmla="*/ 0 h 3736800"/>
              <a:gd name="connsiteX2" fmla="*/ 1619041 w 3456615"/>
              <a:gd name="connsiteY2" fmla="*/ 0 h 3736800"/>
              <a:gd name="connsiteX3" fmla="*/ 3456615 w 3456615"/>
              <a:gd name="connsiteY3" fmla="*/ 0 h 3736800"/>
              <a:gd name="connsiteX4" fmla="*/ 3456615 w 3456615"/>
              <a:gd name="connsiteY4" fmla="*/ 3415155 h 3736800"/>
              <a:gd name="connsiteX5" fmla="*/ 3134888 w 3456615"/>
              <a:gd name="connsiteY5" fmla="*/ 3736800 h 3736800"/>
              <a:gd name="connsiteX6" fmla="*/ 1741943 w 3456615"/>
              <a:gd name="connsiteY6" fmla="*/ 3736800 h 3736800"/>
              <a:gd name="connsiteX7" fmla="*/ 1619041 w 3456615"/>
              <a:gd name="connsiteY7" fmla="*/ 3736800 h 3736800"/>
              <a:gd name="connsiteX8" fmla="*/ 121401 w 3456615"/>
              <a:gd name="connsiteY8" fmla="*/ 3736800 h 3736800"/>
              <a:gd name="connsiteX9" fmla="*/ 0 w 3456615"/>
              <a:gd name="connsiteY9" fmla="*/ 3736800 h 37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6615" h="3736800">
                <a:moveTo>
                  <a:pt x="0" y="0"/>
                </a:moveTo>
                <a:lnTo>
                  <a:pt x="121401" y="0"/>
                </a:lnTo>
                <a:lnTo>
                  <a:pt x="1619041" y="0"/>
                </a:lnTo>
                <a:lnTo>
                  <a:pt x="3456615" y="0"/>
                </a:lnTo>
                <a:lnTo>
                  <a:pt x="3456615" y="3415155"/>
                </a:lnTo>
                <a:cubicBezTo>
                  <a:pt x="3456615" y="3592794"/>
                  <a:pt x="3312573" y="3736800"/>
                  <a:pt x="3134888" y="3736800"/>
                </a:cubicBezTo>
                <a:lnTo>
                  <a:pt x="1741943" y="3736800"/>
                </a:lnTo>
                <a:lnTo>
                  <a:pt x="1619041" y="3736800"/>
                </a:lnTo>
                <a:lnTo>
                  <a:pt x="121401" y="3736800"/>
                </a:lnTo>
                <a:lnTo>
                  <a:pt x="0" y="3736800"/>
                </a:lnTo>
                <a:close/>
              </a:path>
            </a:pathLst>
          </a:custGeom>
          <a:solidFill>
            <a:schemeClr val="accent5">
              <a:lumMod val="20000"/>
              <a:lumOff val="80000"/>
            </a:schemeClr>
          </a:solidFill>
        </p:spPr>
        <p:txBody>
          <a:bodyPr vert="horz" wrap="square" lIns="180000" tIns="180000" rIns="0" bIns="0" rtlCol="0">
            <a:noAutofit/>
          </a:bodyPr>
          <a:lstStyle>
            <a:lvl1pPr marL="0" indent="0">
              <a:buNone/>
              <a:defRPr lang="en-GB" sz="1400" dirty="0">
                <a:solidFill>
                  <a:schemeClr val="tx1"/>
                </a:solidFill>
              </a:defRPr>
            </a:lvl1pPr>
          </a:lstStyle>
          <a:p>
            <a:pPr marL="180000" marR="0" lvl="0" indent="-180000" fontAlgn="auto">
              <a:buSzTx/>
            </a:pPr>
            <a:r>
              <a:rPr lang="en-GB" noProof="0"/>
              <a:t>Place image here</a:t>
            </a:r>
          </a:p>
        </p:txBody>
      </p:sp>
      <p:sp>
        <p:nvSpPr>
          <p:cNvPr id="16" name="Freeform: Shape 12">
            <a:extLst>
              <a:ext uri="{FF2B5EF4-FFF2-40B4-BE49-F238E27FC236}">
                <a16:creationId xmlns:a16="http://schemas.microsoft.com/office/drawing/2014/main" id="{9B22FEE4-55D4-4993-817B-8E6B251DF250}"/>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
        <p:nvSpPr>
          <p:cNvPr id="17" name="Footer Placeholder 18">
            <a:extLst>
              <a:ext uri="{FF2B5EF4-FFF2-40B4-BE49-F238E27FC236}">
                <a16:creationId xmlns:a16="http://schemas.microsoft.com/office/drawing/2014/main" id="{93A3AC6C-26E2-4436-A979-7F0A5884ABE8}"/>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18" name="Date Placeholder 3">
            <a:extLst>
              <a:ext uri="{FF2B5EF4-FFF2-40B4-BE49-F238E27FC236}">
                <a16:creationId xmlns:a16="http://schemas.microsoft.com/office/drawing/2014/main" id="{16C9B08B-F8DF-484D-83EF-A4EFF1061DE5}"/>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13/12/2021</a:t>
            </a:fld>
            <a:endParaRPr lang="en-GB" noProof="0"/>
          </a:p>
        </p:txBody>
      </p:sp>
      <p:sp>
        <p:nvSpPr>
          <p:cNvPr id="14" name="Slide Number Placeholder 5">
            <a:extLst>
              <a:ext uri="{FF2B5EF4-FFF2-40B4-BE49-F238E27FC236}">
                <a16:creationId xmlns:a16="http://schemas.microsoft.com/office/drawing/2014/main" id="{34F7F371-DDBB-4D5C-85D2-BF58934B73C3}"/>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a:t>
            </a:fld>
            <a:r>
              <a:rPr lang="en-GB" noProof="0"/>
              <a:t> |</a:t>
            </a:r>
          </a:p>
        </p:txBody>
      </p:sp>
    </p:spTree>
    <p:extLst>
      <p:ext uri="{BB962C8B-B14F-4D97-AF65-F5344CB8AC3E}">
        <p14:creationId xmlns:p14="http://schemas.microsoft.com/office/powerpoint/2010/main" val="2037664348"/>
      </p:ext>
    </p:extLst>
  </p:cSld>
  <p:clrMapOvr>
    <a:masterClrMapping/>
  </p:clrMapOvr>
  <p:transition>
    <p:fade/>
  </p:transition>
  <p:extLst>
    <p:ext uri="{DCECCB84-F9BA-43D5-87BE-67443E8EF086}">
      <p15:sldGuideLst xmlns:p15="http://schemas.microsoft.com/office/powerpoint/2012/main">
        <p15:guide id="1" orient="horz" pos="1230">
          <p15:clr>
            <a:srgbClr val="5ACBF0"/>
          </p15:clr>
        </p15:guide>
        <p15:guide id="2" pos="529">
          <p15:clr>
            <a:srgbClr val="5ACBF0"/>
          </p15:clr>
        </p15:guide>
        <p15:guide id="3" orient="horz" pos="187">
          <p15:clr>
            <a:srgbClr val="5ACBF0"/>
          </p15:clr>
        </p15:guide>
        <p15:guide id="4" orient="horz" pos="754">
          <p15:clr>
            <a:srgbClr val="5ACBF0"/>
          </p15:clr>
        </p15:guide>
        <p15:guide id="5" orient="horz" pos="3589">
          <p15:clr>
            <a:srgbClr val="5ACBF0"/>
          </p15:clr>
        </p15:guide>
        <p15:guide id="6" pos="6652">
          <p15:clr>
            <a:srgbClr val="5ACBF0"/>
          </p15:clr>
        </p15:guide>
        <p15:guide id="7" pos="4226">
          <p15:clr>
            <a:srgbClr val="5ACBF0"/>
          </p15:clr>
        </p15:guide>
        <p15:guide id="8" pos="447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 CONTENT &amp; IMAGE LEFT">
    <p:spTree>
      <p:nvGrpSpPr>
        <p:cNvPr id="1" name=""/>
        <p:cNvGrpSpPr/>
        <p:nvPr/>
      </p:nvGrpSpPr>
      <p:grpSpPr>
        <a:xfrm>
          <a:off x="0" y="0"/>
          <a:ext cx="0" cy="0"/>
          <a:chOff x="0" y="0"/>
          <a:chExt cx="0" cy="0"/>
        </a:xfrm>
      </p:grpSpPr>
      <p:sp>
        <p:nvSpPr>
          <p:cNvPr id="11" name="Freeform: Shape 18">
            <a:extLst>
              <a:ext uri="{FF2B5EF4-FFF2-40B4-BE49-F238E27FC236}">
                <a16:creationId xmlns:a16="http://schemas.microsoft.com/office/drawing/2014/main" id="{E673154C-35D0-4D85-807D-5335BF05D7E6}"/>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rgbClr val="11387F"/>
          </a:solidFill>
          <a:ln w="6350" cap="flat">
            <a:noFill/>
            <a:prstDash val="solid"/>
            <a:miter/>
          </a:ln>
        </p:spPr>
        <p:txBody>
          <a:bodyPr rtlCol="0" anchor="ctr"/>
          <a:lstStyle/>
          <a:p>
            <a:endParaRPr lang="en-GB" noProof="0"/>
          </a:p>
        </p:txBody>
      </p:sp>
      <p:sp>
        <p:nvSpPr>
          <p:cNvPr id="2" name="Title 1">
            <a:extLst>
              <a:ext uri="{FF2B5EF4-FFF2-40B4-BE49-F238E27FC236}">
                <a16:creationId xmlns:a16="http://schemas.microsoft.com/office/drawing/2014/main" id="{1C4A7F35-6A97-4028-8EF9-68CFB76D63A3}"/>
              </a:ext>
            </a:extLst>
          </p:cNvPr>
          <p:cNvSpPr>
            <a:spLocks noGrp="1"/>
          </p:cNvSpPr>
          <p:nvPr>
            <p:ph type="ctrTitle" hasCustomPrompt="1"/>
          </p:nvPr>
        </p:nvSpPr>
        <p:spPr bwMode="white">
          <a:xfrm>
            <a:off x="839788" y="305627"/>
            <a:ext cx="9468000" cy="504000"/>
          </a:xfrm>
        </p:spPr>
        <p:txBody>
          <a:bodyPr anchor="ctr">
            <a:noAutofit/>
          </a:bodyPr>
          <a:lstStyle>
            <a:lvl1pPr algn="l">
              <a:defRPr sz="3000">
                <a:solidFill>
                  <a:schemeClr val="bg1"/>
                </a:solidFill>
              </a:defRPr>
            </a:lvl1pPr>
          </a:lstStyle>
          <a:p>
            <a:r>
              <a:rPr lang="en-GB" noProof="0"/>
              <a:t>Title</a:t>
            </a:r>
          </a:p>
        </p:txBody>
      </p:sp>
      <p:sp>
        <p:nvSpPr>
          <p:cNvPr id="3" name="Subtitle 2">
            <a:extLst>
              <a:ext uri="{FF2B5EF4-FFF2-40B4-BE49-F238E27FC236}">
                <a16:creationId xmlns:a16="http://schemas.microsoft.com/office/drawing/2014/main" id="{AB1451C1-7215-47FD-8966-7ED6B03FC86E}"/>
              </a:ext>
            </a:extLst>
          </p:cNvPr>
          <p:cNvSpPr>
            <a:spLocks noGrp="1"/>
          </p:cNvSpPr>
          <p:nvPr>
            <p:ph type="subTitle" idx="1" hasCustomPrompt="1"/>
          </p:nvPr>
        </p:nvSpPr>
        <p:spPr bwMode="white">
          <a:xfrm>
            <a:off x="839788" y="828000"/>
            <a:ext cx="9468000" cy="349200"/>
          </a:xfrm>
          <a:prstGeom prst="rect">
            <a:avLst/>
          </a:prstGeom>
        </p:spPr>
        <p:txBody>
          <a:bodyPr>
            <a:normAutofit/>
          </a:bodyPr>
          <a:lstStyle>
            <a:lvl1pPr marL="180975" indent="-180975" algn="l">
              <a:buClr>
                <a:schemeClr val="accent6"/>
              </a:buClr>
              <a:buFont typeface="Arial" panose="020B0604020202020204" pitchFamily="34" charset="0"/>
              <a:buChar char="−"/>
              <a:defRPr lang="sv-SE" sz="1600" kern="1200" dirty="0">
                <a:solidFill>
                  <a:schemeClr val="accent6"/>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Subtitle</a:t>
            </a:r>
          </a:p>
        </p:txBody>
      </p:sp>
      <p:sp>
        <p:nvSpPr>
          <p:cNvPr id="10" name="Text Placeholder 9">
            <a:extLst>
              <a:ext uri="{FF2B5EF4-FFF2-40B4-BE49-F238E27FC236}">
                <a16:creationId xmlns:a16="http://schemas.microsoft.com/office/drawing/2014/main" id="{7FC50CDC-A5B2-4312-AB60-CD899003C63C}"/>
              </a:ext>
            </a:extLst>
          </p:cNvPr>
          <p:cNvSpPr>
            <a:spLocks noGrp="1"/>
          </p:cNvSpPr>
          <p:nvPr>
            <p:ph type="body" sz="quarter" idx="12" hasCustomPrompt="1"/>
          </p:nvPr>
        </p:nvSpPr>
        <p:spPr>
          <a:xfrm>
            <a:off x="7104063" y="1951200"/>
            <a:ext cx="4716000" cy="3744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3" name="Graphic 12">
            <a:extLst>
              <a:ext uri="{FF2B5EF4-FFF2-40B4-BE49-F238E27FC236}">
                <a16:creationId xmlns:a16="http://schemas.microsoft.com/office/drawing/2014/main" id="{11E77527-738F-4EA2-B255-EFE9847A510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15" name="Picture Placeholder 27">
            <a:extLst>
              <a:ext uri="{FF2B5EF4-FFF2-40B4-BE49-F238E27FC236}">
                <a16:creationId xmlns:a16="http://schemas.microsoft.com/office/drawing/2014/main" id="{D0FAE1E5-8AA5-426E-8A1A-03F6D7E26C7D}"/>
              </a:ext>
            </a:extLst>
          </p:cNvPr>
          <p:cNvSpPr>
            <a:spLocks noGrp="1"/>
          </p:cNvSpPr>
          <p:nvPr>
            <p:ph type="pic" sz="quarter" idx="37" hasCustomPrompt="1"/>
          </p:nvPr>
        </p:nvSpPr>
        <p:spPr>
          <a:xfrm>
            <a:off x="0" y="1216026"/>
            <a:ext cx="6708775" cy="4803775"/>
          </a:xfrm>
          <a:custGeom>
            <a:avLst/>
            <a:gdLst>
              <a:gd name="connsiteX0" fmla="*/ 317500 w 6696393"/>
              <a:gd name="connsiteY0" fmla="*/ 0 h 4803775"/>
              <a:gd name="connsiteX1" fmla="*/ 6696393 w 6696393"/>
              <a:gd name="connsiteY1" fmla="*/ 0 h 4803775"/>
              <a:gd name="connsiteX2" fmla="*/ 6696393 w 6696393"/>
              <a:gd name="connsiteY2" fmla="*/ 4168775 h 4803775"/>
              <a:gd name="connsiteX3" fmla="*/ 6378893 w 6696393"/>
              <a:gd name="connsiteY3" fmla="*/ 4486275 h 4803775"/>
              <a:gd name="connsiteX4" fmla="*/ 317500 w 6696393"/>
              <a:gd name="connsiteY4" fmla="*/ 4486275 h 4803775"/>
              <a:gd name="connsiteX5" fmla="*/ 0 w 6696393"/>
              <a:gd name="connsiteY5" fmla="*/ 4803775 h 4803775"/>
              <a:gd name="connsiteX6" fmla="*/ 0 w 6696393"/>
              <a:gd name="connsiteY6" fmla="*/ 317500 h 4803775"/>
              <a:gd name="connsiteX7" fmla="*/ 317500 w 6696393"/>
              <a:gd name="connsiteY7" fmla="*/ 0 h 480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6393" h="4803775">
                <a:moveTo>
                  <a:pt x="317500" y="0"/>
                </a:moveTo>
                <a:lnTo>
                  <a:pt x="6696393" y="0"/>
                </a:lnTo>
                <a:lnTo>
                  <a:pt x="6696393" y="4168775"/>
                </a:lnTo>
                <a:cubicBezTo>
                  <a:pt x="6696393" y="4344126"/>
                  <a:pt x="6554243" y="4486275"/>
                  <a:pt x="6378893" y="4486275"/>
                </a:cubicBezTo>
                <a:lnTo>
                  <a:pt x="317500" y="4486275"/>
                </a:lnTo>
                <a:cubicBezTo>
                  <a:pt x="142150" y="4486275"/>
                  <a:pt x="0" y="4628425"/>
                  <a:pt x="0" y="4803775"/>
                </a:cubicBezTo>
                <a:lnTo>
                  <a:pt x="0" y="317500"/>
                </a:lnTo>
                <a:cubicBezTo>
                  <a:pt x="0" y="142150"/>
                  <a:pt x="142150" y="0"/>
                  <a:pt x="317500" y="0"/>
                </a:cubicBezTo>
                <a:close/>
              </a:path>
            </a:pathLst>
          </a:custGeom>
          <a:solidFill>
            <a:schemeClr val="accent5">
              <a:lumMod val="20000"/>
              <a:lumOff val="80000"/>
            </a:schemeClr>
          </a:solidFill>
        </p:spPr>
        <p:txBody>
          <a:bodyPr vert="horz" wrap="square" lIns="180000" tIns="180000" rIns="0" bIns="0" rtlCol="0">
            <a:noAutofit/>
          </a:bodyPr>
          <a:lstStyle>
            <a:lvl1pPr marL="0" indent="0">
              <a:buFont typeface="Arial" panose="020B0604020202020204" pitchFamily="34" charset="0"/>
              <a:buNone/>
              <a:defRPr lang="en-US" sz="1400">
                <a:solidFill>
                  <a:schemeClr val="tx1"/>
                </a:solidFill>
              </a:defRPr>
            </a:lvl1pPr>
          </a:lstStyle>
          <a:p>
            <a:pPr marL="180000" marR="0" lvl="0" indent="-180000" fontAlgn="auto">
              <a:buSzTx/>
            </a:pPr>
            <a:r>
              <a:rPr lang="en-GB" noProof="0"/>
              <a:t>Place image here</a:t>
            </a:r>
          </a:p>
        </p:txBody>
      </p:sp>
      <p:sp>
        <p:nvSpPr>
          <p:cNvPr id="17" name="Freeform: Shape 12">
            <a:extLst>
              <a:ext uri="{FF2B5EF4-FFF2-40B4-BE49-F238E27FC236}">
                <a16:creationId xmlns:a16="http://schemas.microsoft.com/office/drawing/2014/main" id="{74604B99-21FE-4769-975D-CC1FE50842CB}"/>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
        <p:nvSpPr>
          <p:cNvPr id="18" name="Footer Placeholder 18">
            <a:extLst>
              <a:ext uri="{FF2B5EF4-FFF2-40B4-BE49-F238E27FC236}">
                <a16:creationId xmlns:a16="http://schemas.microsoft.com/office/drawing/2014/main" id="{2B6E92AA-D522-4D28-ADCB-BB6CDFE563BC}"/>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19" name="Date Placeholder 3">
            <a:extLst>
              <a:ext uri="{FF2B5EF4-FFF2-40B4-BE49-F238E27FC236}">
                <a16:creationId xmlns:a16="http://schemas.microsoft.com/office/drawing/2014/main" id="{55DBB1AE-5BE8-480A-A321-DDAE2695FE6B}"/>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13/12/2021</a:t>
            </a:fld>
            <a:endParaRPr lang="en-GB" noProof="0"/>
          </a:p>
        </p:txBody>
      </p:sp>
      <p:sp>
        <p:nvSpPr>
          <p:cNvPr id="12" name="Slide Number Placeholder 5">
            <a:extLst>
              <a:ext uri="{FF2B5EF4-FFF2-40B4-BE49-F238E27FC236}">
                <a16:creationId xmlns:a16="http://schemas.microsoft.com/office/drawing/2014/main" id="{AC8F6D9E-5FF0-4223-A6A5-D7A84C972701}"/>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a:t>
            </a:fld>
            <a:r>
              <a:rPr lang="en-GB" noProof="0"/>
              <a:t> |</a:t>
            </a:r>
          </a:p>
        </p:txBody>
      </p:sp>
    </p:spTree>
    <p:extLst>
      <p:ext uri="{BB962C8B-B14F-4D97-AF65-F5344CB8AC3E}">
        <p14:creationId xmlns:p14="http://schemas.microsoft.com/office/powerpoint/2010/main" val="515730022"/>
      </p:ext>
    </p:extLst>
  </p:cSld>
  <p:clrMapOvr>
    <a:masterClrMapping/>
  </p:clrMapOvr>
  <p:transition>
    <p:fade/>
  </p:transition>
  <p:extLst>
    <p:ext uri="{DCECCB84-F9BA-43D5-87BE-67443E8EF086}">
      <p15:sldGuideLst xmlns:p15="http://schemas.microsoft.com/office/powerpoint/2012/main">
        <p15:guide id="1" orient="horz" pos="1230">
          <p15:clr>
            <a:srgbClr val="5ACBF0"/>
          </p15:clr>
        </p15:guide>
        <p15:guide id="2" pos="529">
          <p15:clr>
            <a:srgbClr val="5ACBF0"/>
          </p15:clr>
        </p15:guide>
        <p15:guide id="3" orient="horz" pos="187">
          <p15:clr>
            <a:srgbClr val="5ACBF0"/>
          </p15:clr>
        </p15:guide>
        <p15:guide id="4" orient="horz" pos="754">
          <p15:clr>
            <a:srgbClr val="5ACBF0"/>
          </p15:clr>
        </p15:guide>
        <p15:guide id="5" orient="horz" pos="3589">
          <p15:clr>
            <a:srgbClr val="5ACBF0"/>
          </p15:clr>
        </p15:guide>
        <p15:guide id="6" pos="6652">
          <p15:clr>
            <a:srgbClr val="5ACBF0"/>
          </p15:clr>
        </p15:guide>
        <p15:guide id="7" pos="4226">
          <p15:clr>
            <a:srgbClr val="5ACBF0"/>
          </p15:clr>
        </p15:guide>
        <p15:guide id="8" pos="447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Y - CONTENT &amp; IMAGE LEFT">
    <p:spTree>
      <p:nvGrpSpPr>
        <p:cNvPr id="1" name=""/>
        <p:cNvGrpSpPr/>
        <p:nvPr/>
      </p:nvGrpSpPr>
      <p:grpSpPr>
        <a:xfrm>
          <a:off x="0" y="0"/>
          <a:ext cx="0" cy="0"/>
          <a:chOff x="0" y="0"/>
          <a:chExt cx="0" cy="0"/>
        </a:xfrm>
      </p:grpSpPr>
      <p:sp>
        <p:nvSpPr>
          <p:cNvPr id="11" name="Freeform: Shape 18">
            <a:extLst>
              <a:ext uri="{FF2B5EF4-FFF2-40B4-BE49-F238E27FC236}">
                <a16:creationId xmlns:a16="http://schemas.microsoft.com/office/drawing/2014/main" id="{E673154C-35D0-4D85-807D-5335BF05D7E6}"/>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chemeClr val="bg2"/>
          </a:solidFill>
          <a:ln w="6350" cap="flat">
            <a:noFill/>
            <a:prstDash val="solid"/>
            <a:miter/>
          </a:ln>
        </p:spPr>
        <p:txBody>
          <a:bodyPr rtlCol="0" anchor="ctr"/>
          <a:lstStyle/>
          <a:p>
            <a:endParaRPr lang="en-GB" noProof="0"/>
          </a:p>
        </p:txBody>
      </p:sp>
      <p:sp>
        <p:nvSpPr>
          <p:cNvPr id="2" name="Title 1">
            <a:extLst>
              <a:ext uri="{FF2B5EF4-FFF2-40B4-BE49-F238E27FC236}">
                <a16:creationId xmlns:a16="http://schemas.microsoft.com/office/drawing/2014/main" id="{1C4A7F35-6A97-4028-8EF9-68CFB76D63A3}"/>
              </a:ext>
            </a:extLst>
          </p:cNvPr>
          <p:cNvSpPr>
            <a:spLocks noGrp="1"/>
          </p:cNvSpPr>
          <p:nvPr>
            <p:ph type="ctrTitle" hasCustomPrompt="1"/>
          </p:nvPr>
        </p:nvSpPr>
        <p:spPr>
          <a:xfrm>
            <a:off x="839788" y="305627"/>
            <a:ext cx="9468000" cy="504000"/>
          </a:xfrm>
        </p:spPr>
        <p:txBody>
          <a:bodyPr anchor="ctr">
            <a:noAutofit/>
          </a:bodyPr>
          <a:lstStyle>
            <a:lvl1pPr algn="l">
              <a:defRPr sz="3000">
                <a:solidFill>
                  <a:schemeClr val="tx2"/>
                </a:solidFill>
              </a:defRPr>
            </a:lvl1pPr>
          </a:lstStyle>
          <a:p>
            <a:r>
              <a:rPr lang="en-GB" noProof="0"/>
              <a:t>Title</a:t>
            </a:r>
          </a:p>
        </p:txBody>
      </p:sp>
      <p:sp>
        <p:nvSpPr>
          <p:cNvPr id="3" name="Subtitle 2">
            <a:extLst>
              <a:ext uri="{FF2B5EF4-FFF2-40B4-BE49-F238E27FC236}">
                <a16:creationId xmlns:a16="http://schemas.microsoft.com/office/drawing/2014/main" id="{AB1451C1-7215-47FD-8966-7ED6B03FC86E}"/>
              </a:ext>
            </a:extLst>
          </p:cNvPr>
          <p:cNvSpPr>
            <a:spLocks noGrp="1"/>
          </p:cNvSpPr>
          <p:nvPr>
            <p:ph type="subTitle" idx="1" hasCustomPrompt="1"/>
          </p:nvPr>
        </p:nvSpPr>
        <p:spPr>
          <a:xfrm>
            <a:off x="838800" y="828000"/>
            <a:ext cx="9468000" cy="349200"/>
          </a:xfrm>
          <a:prstGeom prst="rect">
            <a:avLst/>
          </a:prstGeom>
        </p:spPr>
        <p:txBody>
          <a:bodyPr>
            <a:normAutofit/>
          </a:bodyPr>
          <a:lstStyle>
            <a:lvl1pPr marL="180975" indent="-180975" algn="l">
              <a:buClr>
                <a:schemeClr val="tx1"/>
              </a:buClr>
              <a:buFont typeface="Arial" panose="020B0604020202020204" pitchFamily="34" charset="0"/>
              <a:buChar char="−"/>
              <a:defRPr lang="sv-SE" sz="160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Subtitle</a:t>
            </a:r>
          </a:p>
        </p:txBody>
      </p:sp>
      <p:sp>
        <p:nvSpPr>
          <p:cNvPr id="10" name="Text Placeholder 9">
            <a:extLst>
              <a:ext uri="{FF2B5EF4-FFF2-40B4-BE49-F238E27FC236}">
                <a16:creationId xmlns:a16="http://schemas.microsoft.com/office/drawing/2014/main" id="{7FC50CDC-A5B2-4312-AB60-CD899003C63C}"/>
              </a:ext>
            </a:extLst>
          </p:cNvPr>
          <p:cNvSpPr>
            <a:spLocks noGrp="1"/>
          </p:cNvSpPr>
          <p:nvPr>
            <p:ph type="body" sz="quarter" idx="12" hasCustomPrompt="1"/>
          </p:nvPr>
        </p:nvSpPr>
        <p:spPr>
          <a:xfrm>
            <a:off x="7104063" y="1951200"/>
            <a:ext cx="4716000" cy="3744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3" name="Graphic 12">
            <a:extLst>
              <a:ext uri="{FF2B5EF4-FFF2-40B4-BE49-F238E27FC236}">
                <a16:creationId xmlns:a16="http://schemas.microsoft.com/office/drawing/2014/main" id="{11E77527-738F-4EA2-B255-EFE9847A510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15" name="Picture Placeholder 27">
            <a:extLst>
              <a:ext uri="{FF2B5EF4-FFF2-40B4-BE49-F238E27FC236}">
                <a16:creationId xmlns:a16="http://schemas.microsoft.com/office/drawing/2014/main" id="{D0FAE1E5-8AA5-426E-8A1A-03F6D7E26C7D}"/>
              </a:ext>
            </a:extLst>
          </p:cNvPr>
          <p:cNvSpPr>
            <a:spLocks noGrp="1"/>
          </p:cNvSpPr>
          <p:nvPr>
            <p:ph type="pic" sz="quarter" idx="37" hasCustomPrompt="1"/>
          </p:nvPr>
        </p:nvSpPr>
        <p:spPr>
          <a:xfrm>
            <a:off x="0" y="1216026"/>
            <a:ext cx="6708775" cy="4803775"/>
          </a:xfrm>
          <a:custGeom>
            <a:avLst/>
            <a:gdLst>
              <a:gd name="connsiteX0" fmla="*/ 317500 w 6696393"/>
              <a:gd name="connsiteY0" fmla="*/ 0 h 4803775"/>
              <a:gd name="connsiteX1" fmla="*/ 6696393 w 6696393"/>
              <a:gd name="connsiteY1" fmla="*/ 0 h 4803775"/>
              <a:gd name="connsiteX2" fmla="*/ 6696393 w 6696393"/>
              <a:gd name="connsiteY2" fmla="*/ 4168775 h 4803775"/>
              <a:gd name="connsiteX3" fmla="*/ 6378893 w 6696393"/>
              <a:gd name="connsiteY3" fmla="*/ 4486275 h 4803775"/>
              <a:gd name="connsiteX4" fmla="*/ 317500 w 6696393"/>
              <a:gd name="connsiteY4" fmla="*/ 4486275 h 4803775"/>
              <a:gd name="connsiteX5" fmla="*/ 0 w 6696393"/>
              <a:gd name="connsiteY5" fmla="*/ 4803775 h 4803775"/>
              <a:gd name="connsiteX6" fmla="*/ 0 w 6696393"/>
              <a:gd name="connsiteY6" fmla="*/ 317500 h 4803775"/>
              <a:gd name="connsiteX7" fmla="*/ 317500 w 6696393"/>
              <a:gd name="connsiteY7" fmla="*/ 0 h 480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6393" h="4803775">
                <a:moveTo>
                  <a:pt x="317500" y="0"/>
                </a:moveTo>
                <a:lnTo>
                  <a:pt x="6696393" y="0"/>
                </a:lnTo>
                <a:lnTo>
                  <a:pt x="6696393" y="4168775"/>
                </a:lnTo>
                <a:cubicBezTo>
                  <a:pt x="6696393" y="4344126"/>
                  <a:pt x="6554243" y="4486275"/>
                  <a:pt x="6378893" y="4486275"/>
                </a:cubicBezTo>
                <a:lnTo>
                  <a:pt x="317500" y="4486275"/>
                </a:lnTo>
                <a:cubicBezTo>
                  <a:pt x="142150" y="4486275"/>
                  <a:pt x="0" y="4628425"/>
                  <a:pt x="0" y="4803775"/>
                </a:cubicBezTo>
                <a:lnTo>
                  <a:pt x="0" y="317500"/>
                </a:lnTo>
                <a:cubicBezTo>
                  <a:pt x="0" y="142150"/>
                  <a:pt x="142150" y="0"/>
                  <a:pt x="317500" y="0"/>
                </a:cubicBezTo>
                <a:close/>
              </a:path>
            </a:pathLst>
          </a:custGeom>
          <a:solidFill>
            <a:schemeClr val="accent5">
              <a:lumMod val="20000"/>
              <a:lumOff val="80000"/>
            </a:schemeClr>
          </a:solidFill>
        </p:spPr>
        <p:txBody>
          <a:bodyPr vert="horz" wrap="square" lIns="180000" tIns="180000" rIns="0" bIns="0" rtlCol="0">
            <a:noAutofit/>
          </a:bodyPr>
          <a:lstStyle>
            <a:lvl1pPr marL="0" indent="0">
              <a:buFont typeface="Arial" panose="020B0604020202020204" pitchFamily="34" charset="0"/>
              <a:buNone/>
              <a:defRPr lang="en-US" sz="1400">
                <a:solidFill>
                  <a:schemeClr val="tx1"/>
                </a:solidFill>
              </a:defRPr>
            </a:lvl1pPr>
          </a:lstStyle>
          <a:p>
            <a:pPr marL="180000" marR="0" lvl="0" indent="-180000" fontAlgn="auto">
              <a:buSzTx/>
            </a:pPr>
            <a:r>
              <a:rPr lang="en-GB" noProof="0"/>
              <a:t>Place image here</a:t>
            </a:r>
          </a:p>
        </p:txBody>
      </p:sp>
      <p:sp>
        <p:nvSpPr>
          <p:cNvPr id="16" name="Freeform: Shape 12">
            <a:extLst>
              <a:ext uri="{FF2B5EF4-FFF2-40B4-BE49-F238E27FC236}">
                <a16:creationId xmlns:a16="http://schemas.microsoft.com/office/drawing/2014/main" id="{B5047DB6-39C0-438C-ADE6-4530F9CE9E43}"/>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
        <p:nvSpPr>
          <p:cNvPr id="17" name="Footer Placeholder 18">
            <a:extLst>
              <a:ext uri="{FF2B5EF4-FFF2-40B4-BE49-F238E27FC236}">
                <a16:creationId xmlns:a16="http://schemas.microsoft.com/office/drawing/2014/main" id="{72FE78E2-F4DF-4376-99DC-552EC900C737}"/>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18" name="Date Placeholder 3">
            <a:extLst>
              <a:ext uri="{FF2B5EF4-FFF2-40B4-BE49-F238E27FC236}">
                <a16:creationId xmlns:a16="http://schemas.microsoft.com/office/drawing/2014/main" id="{D6D5F994-3A5C-4402-B783-D49533180C99}"/>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13/12/2021</a:t>
            </a:fld>
            <a:endParaRPr lang="en-GB" noProof="0"/>
          </a:p>
        </p:txBody>
      </p:sp>
      <p:sp>
        <p:nvSpPr>
          <p:cNvPr id="12" name="Slide Number Placeholder 5">
            <a:extLst>
              <a:ext uri="{FF2B5EF4-FFF2-40B4-BE49-F238E27FC236}">
                <a16:creationId xmlns:a16="http://schemas.microsoft.com/office/drawing/2014/main" id="{975F9C4F-7E58-4544-AC2E-79005DA40FAF}"/>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a:t>
            </a:fld>
            <a:r>
              <a:rPr lang="en-GB" noProof="0"/>
              <a:t> |</a:t>
            </a:r>
          </a:p>
        </p:txBody>
      </p:sp>
    </p:spTree>
    <p:extLst>
      <p:ext uri="{BB962C8B-B14F-4D97-AF65-F5344CB8AC3E}">
        <p14:creationId xmlns:p14="http://schemas.microsoft.com/office/powerpoint/2010/main" val="270828268"/>
      </p:ext>
    </p:extLst>
  </p:cSld>
  <p:clrMapOvr>
    <a:masterClrMapping/>
  </p:clrMapOvr>
  <p:transition>
    <p:fade/>
  </p:transition>
  <p:extLst>
    <p:ext uri="{DCECCB84-F9BA-43D5-87BE-67443E8EF086}">
      <p15:sldGuideLst xmlns:p15="http://schemas.microsoft.com/office/powerpoint/2012/main">
        <p15:guide id="1" orient="horz" pos="1230">
          <p15:clr>
            <a:srgbClr val="5ACBF0"/>
          </p15:clr>
        </p15:guide>
        <p15:guide id="2" pos="529">
          <p15:clr>
            <a:srgbClr val="5ACBF0"/>
          </p15:clr>
        </p15:guide>
        <p15:guide id="3" orient="horz" pos="187">
          <p15:clr>
            <a:srgbClr val="5ACBF0"/>
          </p15:clr>
        </p15:guide>
        <p15:guide id="4" orient="horz" pos="754">
          <p15:clr>
            <a:srgbClr val="5ACBF0"/>
          </p15:clr>
        </p15:guide>
        <p15:guide id="5" orient="horz" pos="3589">
          <p15:clr>
            <a:srgbClr val="5ACBF0"/>
          </p15:clr>
        </p15:guide>
        <p15:guide id="6" pos="6652">
          <p15:clr>
            <a:srgbClr val="5ACBF0"/>
          </p15:clr>
        </p15:guide>
        <p15:guide id="7" pos="4226">
          <p15:clr>
            <a:srgbClr val="5ACBF0"/>
          </p15:clr>
        </p15:guide>
        <p15:guide id="8" pos="447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 CONTENT &amp; IMAGE RIGHT2">
    <p:spTree>
      <p:nvGrpSpPr>
        <p:cNvPr id="1" name=""/>
        <p:cNvGrpSpPr/>
        <p:nvPr/>
      </p:nvGrpSpPr>
      <p:grpSpPr>
        <a:xfrm>
          <a:off x="0" y="0"/>
          <a:ext cx="0" cy="0"/>
          <a:chOff x="0" y="0"/>
          <a:chExt cx="0" cy="0"/>
        </a:xfrm>
      </p:grpSpPr>
      <p:sp>
        <p:nvSpPr>
          <p:cNvPr id="11" name="Freeform: Shape 18">
            <a:extLst>
              <a:ext uri="{FF2B5EF4-FFF2-40B4-BE49-F238E27FC236}">
                <a16:creationId xmlns:a16="http://schemas.microsoft.com/office/drawing/2014/main" id="{E673154C-35D0-4D85-807D-5335BF05D7E6}"/>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rgbClr val="11387F"/>
          </a:solidFill>
          <a:ln w="6350" cap="flat">
            <a:noFill/>
            <a:prstDash val="solid"/>
            <a:miter/>
          </a:ln>
        </p:spPr>
        <p:txBody>
          <a:bodyPr rtlCol="0" anchor="ctr"/>
          <a:lstStyle/>
          <a:p>
            <a:endParaRPr lang="en-GB" noProof="0"/>
          </a:p>
        </p:txBody>
      </p:sp>
      <p:sp>
        <p:nvSpPr>
          <p:cNvPr id="2" name="Title 1">
            <a:extLst>
              <a:ext uri="{FF2B5EF4-FFF2-40B4-BE49-F238E27FC236}">
                <a16:creationId xmlns:a16="http://schemas.microsoft.com/office/drawing/2014/main" id="{1C4A7F35-6A97-4028-8EF9-68CFB76D63A3}"/>
              </a:ext>
            </a:extLst>
          </p:cNvPr>
          <p:cNvSpPr>
            <a:spLocks noGrp="1"/>
          </p:cNvSpPr>
          <p:nvPr>
            <p:ph type="ctrTitle" hasCustomPrompt="1"/>
          </p:nvPr>
        </p:nvSpPr>
        <p:spPr bwMode="white">
          <a:xfrm>
            <a:off x="839788" y="305627"/>
            <a:ext cx="9468000" cy="504000"/>
          </a:xfrm>
        </p:spPr>
        <p:txBody>
          <a:bodyPr anchor="ctr">
            <a:noAutofit/>
          </a:bodyPr>
          <a:lstStyle>
            <a:lvl1pPr algn="l">
              <a:defRPr sz="3000">
                <a:solidFill>
                  <a:schemeClr val="bg1"/>
                </a:solidFill>
              </a:defRPr>
            </a:lvl1pPr>
          </a:lstStyle>
          <a:p>
            <a:r>
              <a:rPr lang="en-GB" noProof="0"/>
              <a:t>Title</a:t>
            </a:r>
          </a:p>
        </p:txBody>
      </p:sp>
      <p:sp>
        <p:nvSpPr>
          <p:cNvPr id="3" name="Subtitle 2">
            <a:extLst>
              <a:ext uri="{FF2B5EF4-FFF2-40B4-BE49-F238E27FC236}">
                <a16:creationId xmlns:a16="http://schemas.microsoft.com/office/drawing/2014/main" id="{AB1451C1-7215-47FD-8966-7ED6B03FC86E}"/>
              </a:ext>
            </a:extLst>
          </p:cNvPr>
          <p:cNvSpPr>
            <a:spLocks noGrp="1"/>
          </p:cNvSpPr>
          <p:nvPr>
            <p:ph type="subTitle" idx="1" hasCustomPrompt="1"/>
          </p:nvPr>
        </p:nvSpPr>
        <p:spPr bwMode="white">
          <a:xfrm>
            <a:off x="838800" y="828000"/>
            <a:ext cx="9468000" cy="349200"/>
          </a:xfrm>
          <a:prstGeom prst="rect">
            <a:avLst/>
          </a:prstGeom>
        </p:spPr>
        <p:txBody>
          <a:bodyPr>
            <a:normAutofit/>
          </a:bodyPr>
          <a:lstStyle>
            <a:lvl1pPr marL="180975" indent="-180975" algn="l">
              <a:buClr>
                <a:schemeClr val="accent6"/>
              </a:buClr>
              <a:buFont typeface="Arial" panose="020B0604020202020204" pitchFamily="34" charset="0"/>
              <a:buChar char="−"/>
              <a:defRPr lang="sv-SE" sz="1600" kern="1200" dirty="0">
                <a:solidFill>
                  <a:schemeClr val="accent6"/>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Subtitle</a:t>
            </a:r>
          </a:p>
        </p:txBody>
      </p:sp>
      <p:sp>
        <p:nvSpPr>
          <p:cNvPr id="10" name="Text Placeholder 9">
            <a:extLst>
              <a:ext uri="{FF2B5EF4-FFF2-40B4-BE49-F238E27FC236}">
                <a16:creationId xmlns:a16="http://schemas.microsoft.com/office/drawing/2014/main" id="{7FC50CDC-A5B2-4312-AB60-CD899003C63C}"/>
              </a:ext>
            </a:extLst>
          </p:cNvPr>
          <p:cNvSpPr>
            <a:spLocks noGrp="1"/>
          </p:cNvSpPr>
          <p:nvPr>
            <p:ph type="body" sz="quarter" idx="12" hasCustomPrompt="1"/>
          </p:nvPr>
        </p:nvSpPr>
        <p:spPr>
          <a:xfrm>
            <a:off x="839787" y="1951200"/>
            <a:ext cx="5868000" cy="3744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3" name="Graphic 12">
            <a:extLst>
              <a:ext uri="{FF2B5EF4-FFF2-40B4-BE49-F238E27FC236}">
                <a16:creationId xmlns:a16="http://schemas.microsoft.com/office/drawing/2014/main" id="{11E77527-738F-4EA2-B255-EFE9847A510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15" name="Picture Placeholder 32">
            <a:extLst>
              <a:ext uri="{FF2B5EF4-FFF2-40B4-BE49-F238E27FC236}">
                <a16:creationId xmlns:a16="http://schemas.microsoft.com/office/drawing/2014/main" id="{C0FC5142-3662-4DFA-B413-B1726A44534B}"/>
              </a:ext>
            </a:extLst>
          </p:cNvPr>
          <p:cNvSpPr>
            <a:spLocks noGrp="1"/>
          </p:cNvSpPr>
          <p:nvPr>
            <p:ph type="pic" sz="quarter" idx="43" hasCustomPrompt="1"/>
          </p:nvPr>
        </p:nvSpPr>
        <p:spPr>
          <a:xfrm>
            <a:off x="7104064" y="1952625"/>
            <a:ext cx="5087938" cy="3744913"/>
          </a:xfrm>
          <a:custGeom>
            <a:avLst/>
            <a:gdLst>
              <a:gd name="connsiteX0" fmla="*/ 0 w 5075865"/>
              <a:gd name="connsiteY0" fmla="*/ 0 h 3737230"/>
              <a:gd name="connsiteX1" fmla="*/ 5075865 w 5075865"/>
              <a:gd name="connsiteY1" fmla="*/ 0 h 3737230"/>
              <a:gd name="connsiteX2" fmla="*/ 5075865 w 5075865"/>
              <a:gd name="connsiteY2" fmla="*/ 3737230 h 3737230"/>
              <a:gd name="connsiteX3" fmla="*/ 317500 w 5075865"/>
              <a:gd name="connsiteY3" fmla="*/ 3737230 h 3737230"/>
              <a:gd name="connsiteX4" fmla="*/ 0 w 5075865"/>
              <a:gd name="connsiteY4" fmla="*/ 3419730 h 3737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5865" h="3737230">
                <a:moveTo>
                  <a:pt x="0" y="0"/>
                </a:moveTo>
                <a:lnTo>
                  <a:pt x="5075865" y="0"/>
                </a:lnTo>
                <a:lnTo>
                  <a:pt x="5075865" y="3737230"/>
                </a:lnTo>
                <a:lnTo>
                  <a:pt x="317500" y="3737230"/>
                </a:lnTo>
                <a:cubicBezTo>
                  <a:pt x="142149" y="3737230"/>
                  <a:pt x="0" y="3595081"/>
                  <a:pt x="0" y="3419730"/>
                </a:cubicBezTo>
                <a:close/>
              </a:path>
            </a:pathLst>
          </a:custGeom>
          <a:solidFill>
            <a:schemeClr val="accent5">
              <a:lumMod val="20000"/>
              <a:lumOff val="80000"/>
            </a:schemeClr>
          </a:solidFill>
        </p:spPr>
        <p:txBody>
          <a:bodyPr vert="horz" wrap="square" lIns="180000" tIns="180000" rIns="0" bIns="0" rtlCol="0">
            <a:noAutofit/>
          </a:bodyPr>
          <a:lstStyle>
            <a:lvl1pPr marL="0" indent="0">
              <a:buNone/>
              <a:defRPr lang="en-GB" sz="1400">
                <a:solidFill>
                  <a:schemeClr val="tx1"/>
                </a:solidFill>
              </a:defRPr>
            </a:lvl1pPr>
          </a:lstStyle>
          <a:p>
            <a:pPr marL="180000" marR="0" lvl="0" indent="-180000" fontAlgn="auto">
              <a:buSzTx/>
            </a:pPr>
            <a:r>
              <a:rPr lang="en-GB" noProof="0"/>
              <a:t>Place image here</a:t>
            </a:r>
          </a:p>
        </p:txBody>
      </p:sp>
      <p:sp>
        <p:nvSpPr>
          <p:cNvPr id="17" name="Freeform: Shape 12">
            <a:extLst>
              <a:ext uri="{FF2B5EF4-FFF2-40B4-BE49-F238E27FC236}">
                <a16:creationId xmlns:a16="http://schemas.microsoft.com/office/drawing/2014/main" id="{A1563F64-7EF9-4583-B400-FB6A358F62BF}"/>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
        <p:nvSpPr>
          <p:cNvPr id="18" name="Footer Placeholder 18">
            <a:extLst>
              <a:ext uri="{FF2B5EF4-FFF2-40B4-BE49-F238E27FC236}">
                <a16:creationId xmlns:a16="http://schemas.microsoft.com/office/drawing/2014/main" id="{B5BA645F-D060-4AF5-8EF6-E5CB81F4E7FE}"/>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19" name="Date Placeholder 3">
            <a:extLst>
              <a:ext uri="{FF2B5EF4-FFF2-40B4-BE49-F238E27FC236}">
                <a16:creationId xmlns:a16="http://schemas.microsoft.com/office/drawing/2014/main" id="{8EEC970C-22FE-4E76-928D-82026C552F60}"/>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13/12/2021</a:t>
            </a:fld>
            <a:endParaRPr lang="en-GB" noProof="0"/>
          </a:p>
        </p:txBody>
      </p:sp>
      <p:sp>
        <p:nvSpPr>
          <p:cNvPr id="12" name="Slide Number Placeholder 5">
            <a:extLst>
              <a:ext uri="{FF2B5EF4-FFF2-40B4-BE49-F238E27FC236}">
                <a16:creationId xmlns:a16="http://schemas.microsoft.com/office/drawing/2014/main" id="{79C423C5-5F8D-4503-BF8A-977CCEF303F5}"/>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a:t>
            </a:fld>
            <a:r>
              <a:rPr lang="en-GB" noProof="0"/>
              <a:t> |</a:t>
            </a:r>
          </a:p>
        </p:txBody>
      </p:sp>
    </p:spTree>
    <p:extLst>
      <p:ext uri="{BB962C8B-B14F-4D97-AF65-F5344CB8AC3E}">
        <p14:creationId xmlns:p14="http://schemas.microsoft.com/office/powerpoint/2010/main" val="1626486871"/>
      </p:ext>
    </p:extLst>
  </p:cSld>
  <p:clrMapOvr>
    <a:masterClrMapping/>
  </p:clrMapOvr>
  <p:transition>
    <p:fade/>
  </p:transition>
  <p:extLst>
    <p:ext uri="{DCECCB84-F9BA-43D5-87BE-67443E8EF086}">
      <p15:sldGuideLst xmlns:p15="http://schemas.microsoft.com/office/powerpoint/2012/main">
        <p15:guide id="1" orient="horz" pos="1230">
          <p15:clr>
            <a:srgbClr val="5ACBF0"/>
          </p15:clr>
        </p15:guide>
        <p15:guide id="2" pos="529">
          <p15:clr>
            <a:srgbClr val="5ACBF0"/>
          </p15:clr>
        </p15:guide>
        <p15:guide id="3" orient="horz" pos="187">
          <p15:clr>
            <a:srgbClr val="5ACBF0"/>
          </p15:clr>
        </p15:guide>
        <p15:guide id="4" orient="horz" pos="754">
          <p15:clr>
            <a:srgbClr val="5ACBF0"/>
          </p15:clr>
        </p15:guide>
        <p15:guide id="5" orient="horz" pos="3589">
          <p15:clr>
            <a:srgbClr val="5ACBF0"/>
          </p15:clr>
        </p15:guide>
        <p15:guide id="6" pos="6652">
          <p15:clr>
            <a:srgbClr val="5ACBF0"/>
          </p15:clr>
        </p15:guide>
        <p15:guide id="7" pos="4226">
          <p15:clr>
            <a:srgbClr val="5ACBF0"/>
          </p15:clr>
        </p15:guide>
        <p15:guide id="8" pos="4475">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Y - CONTENT &amp; IMAGE RIGHT2">
    <p:spTree>
      <p:nvGrpSpPr>
        <p:cNvPr id="1" name=""/>
        <p:cNvGrpSpPr/>
        <p:nvPr/>
      </p:nvGrpSpPr>
      <p:grpSpPr>
        <a:xfrm>
          <a:off x="0" y="0"/>
          <a:ext cx="0" cy="0"/>
          <a:chOff x="0" y="0"/>
          <a:chExt cx="0" cy="0"/>
        </a:xfrm>
      </p:grpSpPr>
      <p:sp>
        <p:nvSpPr>
          <p:cNvPr id="11" name="Freeform: Shape 18">
            <a:extLst>
              <a:ext uri="{FF2B5EF4-FFF2-40B4-BE49-F238E27FC236}">
                <a16:creationId xmlns:a16="http://schemas.microsoft.com/office/drawing/2014/main" id="{E673154C-35D0-4D85-807D-5335BF05D7E6}"/>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chemeClr val="bg2"/>
          </a:solidFill>
          <a:ln w="6350" cap="flat">
            <a:noFill/>
            <a:prstDash val="solid"/>
            <a:miter/>
          </a:ln>
        </p:spPr>
        <p:txBody>
          <a:bodyPr rtlCol="0" anchor="ctr"/>
          <a:lstStyle/>
          <a:p>
            <a:endParaRPr lang="en-GB" noProof="0">
              <a:solidFill>
                <a:schemeClr val="tx1"/>
              </a:solidFill>
            </a:endParaRPr>
          </a:p>
        </p:txBody>
      </p:sp>
      <p:sp>
        <p:nvSpPr>
          <p:cNvPr id="2" name="Title 1">
            <a:extLst>
              <a:ext uri="{FF2B5EF4-FFF2-40B4-BE49-F238E27FC236}">
                <a16:creationId xmlns:a16="http://schemas.microsoft.com/office/drawing/2014/main" id="{1C4A7F35-6A97-4028-8EF9-68CFB76D63A3}"/>
              </a:ext>
            </a:extLst>
          </p:cNvPr>
          <p:cNvSpPr>
            <a:spLocks noGrp="1"/>
          </p:cNvSpPr>
          <p:nvPr>
            <p:ph type="ctrTitle" hasCustomPrompt="1"/>
          </p:nvPr>
        </p:nvSpPr>
        <p:spPr>
          <a:xfrm>
            <a:off x="839788" y="305627"/>
            <a:ext cx="9468000" cy="504000"/>
          </a:xfrm>
        </p:spPr>
        <p:txBody>
          <a:bodyPr anchor="ctr">
            <a:noAutofit/>
          </a:bodyPr>
          <a:lstStyle>
            <a:lvl1pPr algn="l">
              <a:defRPr sz="3000">
                <a:solidFill>
                  <a:schemeClr val="tx2"/>
                </a:solidFill>
              </a:defRPr>
            </a:lvl1pPr>
          </a:lstStyle>
          <a:p>
            <a:r>
              <a:rPr lang="en-GB" noProof="0"/>
              <a:t>Title</a:t>
            </a:r>
          </a:p>
        </p:txBody>
      </p:sp>
      <p:sp>
        <p:nvSpPr>
          <p:cNvPr id="3" name="Subtitle 2">
            <a:extLst>
              <a:ext uri="{FF2B5EF4-FFF2-40B4-BE49-F238E27FC236}">
                <a16:creationId xmlns:a16="http://schemas.microsoft.com/office/drawing/2014/main" id="{AB1451C1-7215-47FD-8966-7ED6B03FC86E}"/>
              </a:ext>
            </a:extLst>
          </p:cNvPr>
          <p:cNvSpPr>
            <a:spLocks noGrp="1"/>
          </p:cNvSpPr>
          <p:nvPr>
            <p:ph type="subTitle" idx="1" hasCustomPrompt="1"/>
          </p:nvPr>
        </p:nvSpPr>
        <p:spPr>
          <a:xfrm>
            <a:off x="838800" y="828000"/>
            <a:ext cx="9468000" cy="349200"/>
          </a:xfrm>
          <a:prstGeom prst="rect">
            <a:avLst/>
          </a:prstGeom>
        </p:spPr>
        <p:txBody>
          <a:bodyPr>
            <a:normAutofit/>
          </a:bodyPr>
          <a:lstStyle>
            <a:lvl1pPr marL="180975" indent="-180975" algn="l">
              <a:buClr>
                <a:schemeClr val="tx1"/>
              </a:buClr>
              <a:buFont typeface="Arial" panose="020B0604020202020204" pitchFamily="34" charset="0"/>
              <a:buChar char="−"/>
              <a:defRPr lang="sv-SE" sz="160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Subtitle</a:t>
            </a:r>
          </a:p>
        </p:txBody>
      </p:sp>
      <p:sp>
        <p:nvSpPr>
          <p:cNvPr id="10" name="Text Placeholder 9">
            <a:extLst>
              <a:ext uri="{FF2B5EF4-FFF2-40B4-BE49-F238E27FC236}">
                <a16:creationId xmlns:a16="http://schemas.microsoft.com/office/drawing/2014/main" id="{7FC50CDC-A5B2-4312-AB60-CD899003C63C}"/>
              </a:ext>
            </a:extLst>
          </p:cNvPr>
          <p:cNvSpPr>
            <a:spLocks noGrp="1"/>
          </p:cNvSpPr>
          <p:nvPr>
            <p:ph type="body" sz="quarter" idx="12" hasCustomPrompt="1"/>
          </p:nvPr>
        </p:nvSpPr>
        <p:spPr>
          <a:xfrm>
            <a:off x="839787" y="1951200"/>
            <a:ext cx="5868000" cy="3744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3" name="Graphic 12">
            <a:extLst>
              <a:ext uri="{FF2B5EF4-FFF2-40B4-BE49-F238E27FC236}">
                <a16:creationId xmlns:a16="http://schemas.microsoft.com/office/drawing/2014/main" id="{11E77527-738F-4EA2-B255-EFE9847A510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15" name="Picture Placeholder 32">
            <a:extLst>
              <a:ext uri="{FF2B5EF4-FFF2-40B4-BE49-F238E27FC236}">
                <a16:creationId xmlns:a16="http://schemas.microsoft.com/office/drawing/2014/main" id="{C0FC5142-3662-4DFA-B413-B1726A44534B}"/>
              </a:ext>
            </a:extLst>
          </p:cNvPr>
          <p:cNvSpPr>
            <a:spLocks noGrp="1"/>
          </p:cNvSpPr>
          <p:nvPr>
            <p:ph type="pic" sz="quarter" idx="43" hasCustomPrompt="1"/>
          </p:nvPr>
        </p:nvSpPr>
        <p:spPr>
          <a:xfrm>
            <a:off x="7104064" y="1952625"/>
            <a:ext cx="5087938" cy="3744913"/>
          </a:xfrm>
          <a:custGeom>
            <a:avLst/>
            <a:gdLst>
              <a:gd name="connsiteX0" fmla="*/ 0 w 5075865"/>
              <a:gd name="connsiteY0" fmla="*/ 0 h 3737230"/>
              <a:gd name="connsiteX1" fmla="*/ 5075865 w 5075865"/>
              <a:gd name="connsiteY1" fmla="*/ 0 h 3737230"/>
              <a:gd name="connsiteX2" fmla="*/ 5075865 w 5075865"/>
              <a:gd name="connsiteY2" fmla="*/ 3737230 h 3737230"/>
              <a:gd name="connsiteX3" fmla="*/ 317500 w 5075865"/>
              <a:gd name="connsiteY3" fmla="*/ 3737230 h 3737230"/>
              <a:gd name="connsiteX4" fmla="*/ 0 w 5075865"/>
              <a:gd name="connsiteY4" fmla="*/ 3419730 h 3737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5865" h="3737230">
                <a:moveTo>
                  <a:pt x="0" y="0"/>
                </a:moveTo>
                <a:lnTo>
                  <a:pt x="5075865" y="0"/>
                </a:lnTo>
                <a:lnTo>
                  <a:pt x="5075865" y="3737230"/>
                </a:lnTo>
                <a:lnTo>
                  <a:pt x="317500" y="3737230"/>
                </a:lnTo>
                <a:cubicBezTo>
                  <a:pt x="142149" y="3737230"/>
                  <a:pt x="0" y="3595081"/>
                  <a:pt x="0" y="3419730"/>
                </a:cubicBezTo>
                <a:close/>
              </a:path>
            </a:pathLst>
          </a:custGeom>
          <a:solidFill>
            <a:schemeClr val="accent5">
              <a:lumMod val="20000"/>
              <a:lumOff val="80000"/>
            </a:schemeClr>
          </a:solidFill>
        </p:spPr>
        <p:txBody>
          <a:bodyPr vert="horz" wrap="square" lIns="180000" tIns="180000" rIns="0" bIns="0" rtlCol="0">
            <a:noAutofit/>
          </a:bodyPr>
          <a:lstStyle>
            <a:lvl1pPr marL="0" indent="0">
              <a:buNone/>
              <a:defRPr lang="en-GB" sz="1400">
                <a:solidFill>
                  <a:schemeClr val="tx1"/>
                </a:solidFill>
              </a:defRPr>
            </a:lvl1pPr>
          </a:lstStyle>
          <a:p>
            <a:pPr marL="180000" marR="0" lvl="0" indent="-180000" fontAlgn="auto">
              <a:buSzTx/>
            </a:pPr>
            <a:r>
              <a:rPr lang="en-GB" noProof="0"/>
              <a:t>Place image here</a:t>
            </a:r>
          </a:p>
        </p:txBody>
      </p:sp>
      <p:sp>
        <p:nvSpPr>
          <p:cNvPr id="16" name="Freeform: Shape 12">
            <a:extLst>
              <a:ext uri="{FF2B5EF4-FFF2-40B4-BE49-F238E27FC236}">
                <a16:creationId xmlns:a16="http://schemas.microsoft.com/office/drawing/2014/main" id="{BB75B046-663A-4EEC-A278-CE10668A7DC2}"/>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
        <p:nvSpPr>
          <p:cNvPr id="17" name="Footer Placeholder 18">
            <a:extLst>
              <a:ext uri="{FF2B5EF4-FFF2-40B4-BE49-F238E27FC236}">
                <a16:creationId xmlns:a16="http://schemas.microsoft.com/office/drawing/2014/main" id="{45E14028-57E3-4F5E-A4B4-2CC23BB7795F}"/>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18" name="Date Placeholder 3">
            <a:extLst>
              <a:ext uri="{FF2B5EF4-FFF2-40B4-BE49-F238E27FC236}">
                <a16:creationId xmlns:a16="http://schemas.microsoft.com/office/drawing/2014/main" id="{A6892DF1-972D-4A8C-AD4D-E395FB597C81}"/>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13/12/2021</a:t>
            </a:fld>
            <a:endParaRPr lang="en-GB" noProof="0"/>
          </a:p>
        </p:txBody>
      </p:sp>
      <p:sp>
        <p:nvSpPr>
          <p:cNvPr id="12" name="Slide Number Placeholder 5">
            <a:extLst>
              <a:ext uri="{FF2B5EF4-FFF2-40B4-BE49-F238E27FC236}">
                <a16:creationId xmlns:a16="http://schemas.microsoft.com/office/drawing/2014/main" id="{2FBA3809-5801-4055-A145-D95250324A0B}"/>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a:t>
            </a:fld>
            <a:r>
              <a:rPr lang="en-GB" noProof="0"/>
              <a:t> |</a:t>
            </a:r>
          </a:p>
        </p:txBody>
      </p:sp>
    </p:spTree>
    <p:extLst>
      <p:ext uri="{BB962C8B-B14F-4D97-AF65-F5344CB8AC3E}">
        <p14:creationId xmlns:p14="http://schemas.microsoft.com/office/powerpoint/2010/main" val="1172749553"/>
      </p:ext>
    </p:extLst>
  </p:cSld>
  <p:clrMapOvr>
    <a:masterClrMapping/>
  </p:clrMapOvr>
  <p:transition>
    <p:fade/>
  </p:transition>
  <p:extLst>
    <p:ext uri="{DCECCB84-F9BA-43D5-87BE-67443E8EF086}">
      <p15:sldGuideLst xmlns:p15="http://schemas.microsoft.com/office/powerpoint/2012/main">
        <p15:guide id="1" orient="horz" pos="1230">
          <p15:clr>
            <a:srgbClr val="5ACBF0"/>
          </p15:clr>
        </p15:guide>
        <p15:guide id="2" pos="529">
          <p15:clr>
            <a:srgbClr val="5ACBF0"/>
          </p15:clr>
        </p15:guide>
        <p15:guide id="3" orient="horz" pos="187">
          <p15:clr>
            <a:srgbClr val="5ACBF0"/>
          </p15:clr>
        </p15:guide>
        <p15:guide id="4" orient="horz" pos="754">
          <p15:clr>
            <a:srgbClr val="5ACBF0"/>
          </p15:clr>
        </p15:guide>
        <p15:guide id="5" orient="horz" pos="3589">
          <p15:clr>
            <a:srgbClr val="5ACBF0"/>
          </p15:clr>
        </p15:guide>
        <p15:guide id="6" pos="6652">
          <p15:clr>
            <a:srgbClr val="5ACBF0"/>
          </p15:clr>
        </p15:guide>
        <p15:guide id="7" pos="4226">
          <p15:clr>
            <a:srgbClr val="5ACBF0"/>
          </p15:clr>
        </p15:guide>
        <p15:guide id="8" pos="4475">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COVER-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BC98EF-25D7-4924-A523-C9B5FE3D45ED}"/>
              </a:ext>
            </a:extLst>
          </p:cNvPr>
          <p:cNvSpPr/>
          <p:nvPr userDrawn="1"/>
        </p:nvSpPr>
        <p:spPr>
          <a:xfrm>
            <a:off x="1"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14FEC91-4B2E-46E5-A24F-830BE67757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00398" y="2144504"/>
            <a:ext cx="7991204" cy="2568992"/>
          </a:xfrm>
          <a:prstGeom prst="rect">
            <a:avLst/>
          </a:prstGeom>
        </p:spPr>
      </p:pic>
    </p:spTree>
    <p:extLst>
      <p:ext uri="{BB962C8B-B14F-4D97-AF65-F5344CB8AC3E}">
        <p14:creationId xmlns:p14="http://schemas.microsoft.com/office/powerpoint/2010/main" val="372968418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 CONTENT &amp; 3 IMAGES LEFT">
    <p:spTree>
      <p:nvGrpSpPr>
        <p:cNvPr id="1" name=""/>
        <p:cNvGrpSpPr/>
        <p:nvPr/>
      </p:nvGrpSpPr>
      <p:grpSpPr>
        <a:xfrm>
          <a:off x="0" y="0"/>
          <a:ext cx="0" cy="0"/>
          <a:chOff x="0" y="0"/>
          <a:chExt cx="0" cy="0"/>
        </a:xfrm>
      </p:grpSpPr>
      <p:sp>
        <p:nvSpPr>
          <p:cNvPr id="11" name="Freeform: Shape 18">
            <a:extLst>
              <a:ext uri="{FF2B5EF4-FFF2-40B4-BE49-F238E27FC236}">
                <a16:creationId xmlns:a16="http://schemas.microsoft.com/office/drawing/2014/main" id="{E673154C-35D0-4D85-807D-5335BF05D7E6}"/>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rgbClr val="11387F"/>
          </a:solidFill>
          <a:ln w="6350" cap="flat">
            <a:noFill/>
            <a:prstDash val="solid"/>
            <a:miter/>
          </a:ln>
        </p:spPr>
        <p:txBody>
          <a:bodyPr rtlCol="0" anchor="ctr"/>
          <a:lstStyle/>
          <a:p>
            <a:endParaRPr lang="en-GB" noProof="0"/>
          </a:p>
        </p:txBody>
      </p:sp>
      <p:sp>
        <p:nvSpPr>
          <p:cNvPr id="2" name="Title 1">
            <a:extLst>
              <a:ext uri="{FF2B5EF4-FFF2-40B4-BE49-F238E27FC236}">
                <a16:creationId xmlns:a16="http://schemas.microsoft.com/office/drawing/2014/main" id="{1C4A7F35-6A97-4028-8EF9-68CFB76D63A3}"/>
              </a:ext>
            </a:extLst>
          </p:cNvPr>
          <p:cNvSpPr>
            <a:spLocks noGrp="1"/>
          </p:cNvSpPr>
          <p:nvPr>
            <p:ph type="ctrTitle" hasCustomPrompt="1"/>
          </p:nvPr>
        </p:nvSpPr>
        <p:spPr bwMode="white">
          <a:xfrm>
            <a:off x="839788" y="305627"/>
            <a:ext cx="9468000" cy="504000"/>
          </a:xfrm>
        </p:spPr>
        <p:txBody>
          <a:bodyPr anchor="ctr">
            <a:noAutofit/>
          </a:bodyPr>
          <a:lstStyle>
            <a:lvl1pPr algn="l">
              <a:defRPr sz="3000">
                <a:solidFill>
                  <a:schemeClr val="bg1"/>
                </a:solidFill>
              </a:defRPr>
            </a:lvl1pPr>
          </a:lstStyle>
          <a:p>
            <a:r>
              <a:rPr lang="en-GB" noProof="0"/>
              <a:t>Title</a:t>
            </a:r>
          </a:p>
        </p:txBody>
      </p:sp>
      <p:sp>
        <p:nvSpPr>
          <p:cNvPr id="3" name="Subtitle 2">
            <a:extLst>
              <a:ext uri="{FF2B5EF4-FFF2-40B4-BE49-F238E27FC236}">
                <a16:creationId xmlns:a16="http://schemas.microsoft.com/office/drawing/2014/main" id="{AB1451C1-7215-47FD-8966-7ED6B03FC86E}"/>
              </a:ext>
            </a:extLst>
          </p:cNvPr>
          <p:cNvSpPr>
            <a:spLocks noGrp="1"/>
          </p:cNvSpPr>
          <p:nvPr>
            <p:ph type="subTitle" idx="1" hasCustomPrompt="1"/>
          </p:nvPr>
        </p:nvSpPr>
        <p:spPr bwMode="white">
          <a:xfrm>
            <a:off x="838800" y="828000"/>
            <a:ext cx="9468000" cy="349200"/>
          </a:xfrm>
          <a:prstGeom prst="rect">
            <a:avLst/>
          </a:prstGeom>
        </p:spPr>
        <p:txBody>
          <a:bodyPr>
            <a:normAutofit/>
          </a:bodyPr>
          <a:lstStyle>
            <a:lvl1pPr marL="180975" indent="-180975" algn="l">
              <a:buClr>
                <a:schemeClr val="accent6"/>
              </a:buClr>
              <a:buFont typeface="Arial" panose="020B0604020202020204" pitchFamily="34" charset="0"/>
              <a:buChar char="−"/>
              <a:defRPr lang="sv-SE" sz="1600" kern="1200" dirty="0">
                <a:solidFill>
                  <a:schemeClr val="accent6"/>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Subtitle</a:t>
            </a:r>
          </a:p>
        </p:txBody>
      </p:sp>
      <p:sp>
        <p:nvSpPr>
          <p:cNvPr id="10" name="Text Placeholder 9">
            <a:extLst>
              <a:ext uri="{FF2B5EF4-FFF2-40B4-BE49-F238E27FC236}">
                <a16:creationId xmlns:a16="http://schemas.microsoft.com/office/drawing/2014/main" id="{7FC50CDC-A5B2-4312-AB60-CD899003C63C}"/>
              </a:ext>
            </a:extLst>
          </p:cNvPr>
          <p:cNvSpPr>
            <a:spLocks noGrp="1"/>
          </p:cNvSpPr>
          <p:nvPr>
            <p:ph type="body" sz="quarter" idx="12" hasCustomPrompt="1"/>
          </p:nvPr>
        </p:nvSpPr>
        <p:spPr>
          <a:xfrm>
            <a:off x="7104063" y="1951200"/>
            <a:ext cx="4716000" cy="3744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3" name="Graphic 12">
            <a:extLst>
              <a:ext uri="{FF2B5EF4-FFF2-40B4-BE49-F238E27FC236}">
                <a16:creationId xmlns:a16="http://schemas.microsoft.com/office/drawing/2014/main" id="{11E77527-738F-4EA2-B255-EFE9847A510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12" name="Freeform: Shape 28">
            <a:extLst>
              <a:ext uri="{FF2B5EF4-FFF2-40B4-BE49-F238E27FC236}">
                <a16:creationId xmlns:a16="http://schemas.microsoft.com/office/drawing/2014/main" id="{E02CAEF5-D54D-45F7-817E-4EFF2C78C1E6}"/>
              </a:ext>
            </a:extLst>
          </p:cNvPr>
          <p:cNvSpPr>
            <a:spLocks noGrp="1"/>
          </p:cNvSpPr>
          <p:nvPr>
            <p:ph type="pic" sz="quarter" idx="37" hasCustomPrompt="1"/>
          </p:nvPr>
        </p:nvSpPr>
        <p:spPr>
          <a:xfrm>
            <a:off x="3863276" y="3879850"/>
            <a:ext cx="2845499" cy="1817688"/>
          </a:xfrm>
          <a:custGeom>
            <a:avLst/>
            <a:gdLst>
              <a:gd name="connsiteX0" fmla="*/ 0 w 2845499"/>
              <a:gd name="connsiteY0" fmla="*/ 0 h 1817688"/>
              <a:gd name="connsiteX1" fmla="*/ 2845499 w 2845499"/>
              <a:gd name="connsiteY1" fmla="*/ 0 h 1817688"/>
              <a:gd name="connsiteX2" fmla="*/ 2845499 w 2845499"/>
              <a:gd name="connsiteY2" fmla="*/ 1500188 h 1817688"/>
              <a:gd name="connsiteX3" fmla="*/ 2527999 w 2845499"/>
              <a:gd name="connsiteY3" fmla="*/ 1817688 h 1817688"/>
              <a:gd name="connsiteX4" fmla="*/ 0 w 2845499"/>
              <a:gd name="connsiteY4" fmla="*/ 1817688 h 181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499" h="1817688">
                <a:moveTo>
                  <a:pt x="0" y="0"/>
                </a:moveTo>
                <a:lnTo>
                  <a:pt x="2845499" y="0"/>
                </a:lnTo>
                <a:lnTo>
                  <a:pt x="2845499" y="1500188"/>
                </a:lnTo>
                <a:cubicBezTo>
                  <a:pt x="2845499" y="1675538"/>
                  <a:pt x="2703349" y="1817688"/>
                  <a:pt x="2527999" y="1817688"/>
                </a:cubicBezTo>
                <a:lnTo>
                  <a:pt x="0" y="1817688"/>
                </a:lnTo>
                <a:close/>
              </a:path>
            </a:pathLst>
          </a:custGeom>
          <a:solidFill>
            <a:schemeClr val="accent5">
              <a:lumMod val="20000"/>
              <a:lumOff val="80000"/>
            </a:schemeClr>
          </a:solidFill>
        </p:spPr>
        <p:txBody>
          <a:bodyPr vert="horz" wrap="square" lIns="180000" tIns="180000" rIns="0" bIns="0" rtlCol="0">
            <a:noAutofit/>
          </a:bodyPr>
          <a:lstStyle>
            <a:lvl1pPr marL="0" indent="0">
              <a:buFont typeface="Arial" panose="020B0604020202020204" pitchFamily="34" charset="0"/>
              <a:buNone/>
              <a:defRPr lang="en-US" sz="1400" dirty="0">
                <a:solidFill>
                  <a:schemeClr val="tx1"/>
                </a:solidFill>
              </a:defRPr>
            </a:lvl1pPr>
          </a:lstStyle>
          <a:p>
            <a:pPr marL="180000" marR="0" lvl="0" indent="-180000" fontAlgn="auto">
              <a:buSzTx/>
            </a:pPr>
            <a:r>
              <a:rPr lang="en-GB" noProof="0"/>
              <a:t>Place image here</a:t>
            </a:r>
          </a:p>
        </p:txBody>
      </p:sp>
      <p:sp>
        <p:nvSpPr>
          <p:cNvPr id="16" name="Freeform: Shape 33">
            <a:extLst>
              <a:ext uri="{FF2B5EF4-FFF2-40B4-BE49-F238E27FC236}">
                <a16:creationId xmlns:a16="http://schemas.microsoft.com/office/drawing/2014/main" id="{9DB3D598-AF27-4254-922B-2CF392AE0049}"/>
              </a:ext>
            </a:extLst>
          </p:cNvPr>
          <p:cNvSpPr>
            <a:spLocks noGrp="1"/>
          </p:cNvSpPr>
          <p:nvPr>
            <p:ph type="pic" sz="quarter" idx="20" hasCustomPrompt="1"/>
          </p:nvPr>
        </p:nvSpPr>
        <p:spPr>
          <a:xfrm>
            <a:off x="839785" y="1952625"/>
            <a:ext cx="2897644" cy="3744913"/>
          </a:xfrm>
          <a:custGeom>
            <a:avLst/>
            <a:gdLst>
              <a:gd name="connsiteX0" fmla="*/ 0 w 2845498"/>
              <a:gd name="connsiteY0" fmla="*/ 0 h 3797491"/>
              <a:gd name="connsiteX1" fmla="*/ 2845498 w 2845498"/>
              <a:gd name="connsiteY1" fmla="*/ 0 h 3797491"/>
              <a:gd name="connsiteX2" fmla="*/ 2845498 w 2845498"/>
              <a:gd name="connsiteY2" fmla="*/ 3797491 h 3797491"/>
              <a:gd name="connsiteX3" fmla="*/ 0 w 2845498"/>
              <a:gd name="connsiteY3" fmla="*/ 3797491 h 3797491"/>
            </a:gdLst>
            <a:ahLst/>
            <a:cxnLst>
              <a:cxn ang="0">
                <a:pos x="connsiteX0" y="connsiteY0"/>
              </a:cxn>
              <a:cxn ang="0">
                <a:pos x="connsiteX1" y="connsiteY1"/>
              </a:cxn>
              <a:cxn ang="0">
                <a:pos x="connsiteX2" y="connsiteY2"/>
              </a:cxn>
              <a:cxn ang="0">
                <a:pos x="connsiteX3" y="connsiteY3"/>
              </a:cxn>
            </a:cxnLst>
            <a:rect l="l" t="t" r="r" b="b"/>
            <a:pathLst>
              <a:path w="2845498" h="3797491">
                <a:moveTo>
                  <a:pt x="0" y="0"/>
                </a:moveTo>
                <a:lnTo>
                  <a:pt x="2845498" y="0"/>
                </a:lnTo>
                <a:lnTo>
                  <a:pt x="2845498" y="3797491"/>
                </a:lnTo>
                <a:lnTo>
                  <a:pt x="0" y="3797491"/>
                </a:lnTo>
                <a:close/>
              </a:path>
            </a:pathLst>
          </a:custGeom>
          <a:solidFill>
            <a:schemeClr val="accent5">
              <a:lumMod val="20000"/>
              <a:lumOff val="80000"/>
            </a:schemeClr>
          </a:solidFill>
        </p:spPr>
        <p:txBody>
          <a:bodyPr wrap="square" lIns="180000" tIns="180000">
            <a:noAutofit/>
          </a:bodyPr>
          <a:lstStyle>
            <a:lvl1pPr marL="0" marR="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lang="en-US" sz="1400" kern="1200" dirty="0">
                <a:solidFill>
                  <a:schemeClr val="tx1"/>
                </a:solidFill>
                <a:latin typeface="+mn-lt"/>
                <a:ea typeface="+mn-ea"/>
                <a:cs typeface="+mn-cs"/>
              </a:defRPr>
            </a:lvl1pPr>
          </a:lstStyle>
          <a:p>
            <a:pPr marL="285750" marR="0" lvl="0" indent="-285750" algn="l" defTabSz="914400" rtl="0" eaLnBrk="1" fontAlgn="auto" latinLnBrk="0" hangingPunct="1">
              <a:lnSpc>
                <a:spcPct val="100000"/>
              </a:lnSpc>
              <a:spcBef>
                <a:spcPts val="0"/>
              </a:spcBef>
              <a:spcAft>
                <a:spcPts val="600"/>
              </a:spcAft>
              <a:buClr>
                <a:schemeClr val="tx1"/>
              </a:buClr>
              <a:buSzTx/>
              <a:tabLst/>
              <a:defRPr/>
            </a:pPr>
            <a:r>
              <a:rPr lang="en-GB" noProof="0"/>
              <a:t>Place image here</a:t>
            </a:r>
          </a:p>
        </p:txBody>
      </p:sp>
      <p:sp>
        <p:nvSpPr>
          <p:cNvPr id="17" name="Freeform: Shape 32">
            <a:extLst>
              <a:ext uri="{FF2B5EF4-FFF2-40B4-BE49-F238E27FC236}">
                <a16:creationId xmlns:a16="http://schemas.microsoft.com/office/drawing/2014/main" id="{192B90C2-21D5-46BF-BB05-0E1FE5970AA7}"/>
              </a:ext>
            </a:extLst>
          </p:cNvPr>
          <p:cNvSpPr>
            <a:spLocks noGrp="1"/>
          </p:cNvSpPr>
          <p:nvPr>
            <p:ph type="pic" sz="quarter" idx="21" hasCustomPrompt="1"/>
          </p:nvPr>
        </p:nvSpPr>
        <p:spPr>
          <a:xfrm>
            <a:off x="3863276" y="1952625"/>
            <a:ext cx="2845499" cy="1817687"/>
          </a:xfrm>
          <a:custGeom>
            <a:avLst/>
            <a:gdLst>
              <a:gd name="connsiteX0" fmla="*/ 0 w 2845499"/>
              <a:gd name="connsiteY0" fmla="*/ 0 h 1817687"/>
              <a:gd name="connsiteX1" fmla="*/ 2845499 w 2845499"/>
              <a:gd name="connsiteY1" fmla="*/ 0 h 1817687"/>
              <a:gd name="connsiteX2" fmla="*/ 2845499 w 2845499"/>
              <a:gd name="connsiteY2" fmla="*/ 1817687 h 1817687"/>
              <a:gd name="connsiteX3" fmla="*/ 0 w 2845499"/>
              <a:gd name="connsiteY3" fmla="*/ 1817687 h 1817687"/>
            </a:gdLst>
            <a:ahLst/>
            <a:cxnLst>
              <a:cxn ang="0">
                <a:pos x="connsiteX0" y="connsiteY0"/>
              </a:cxn>
              <a:cxn ang="0">
                <a:pos x="connsiteX1" y="connsiteY1"/>
              </a:cxn>
              <a:cxn ang="0">
                <a:pos x="connsiteX2" y="connsiteY2"/>
              </a:cxn>
              <a:cxn ang="0">
                <a:pos x="connsiteX3" y="connsiteY3"/>
              </a:cxn>
            </a:cxnLst>
            <a:rect l="l" t="t" r="r" b="b"/>
            <a:pathLst>
              <a:path w="2845499" h="1817687">
                <a:moveTo>
                  <a:pt x="0" y="0"/>
                </a:moveTo>
                <a:lnTo>
                  <a:pt x="2845499" y="0"/>
                </a:lnTo>
                <a:lnTo>
                  <a:pt x="2845499" y="1817687"/>
                </a:lnTo>
                <a:lnTo>
                  <a:pt x="0" y="1817687"/>
                </a:lnTo>
                <a:close/>
              </a:path>
            </a:pathLst>
          </a:custGeom>
          <a:solidFill>
            <a:schemeClr val="accent5">
              <a:lumMod val="20000"/>
              <a:lumOff val="80000"/>
            </a:schemeClr>
          </a:solidFill>
        </p:spPr>
        <p:txBody>
          <a:bodyPr wrap="square" lIns="180000" tIns="180000">
            <a:noAutofit/>
          </a:bodyPr>
          <a:lstStyle>
            <a:lvl1pPr marL="0" marR="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lang="en-US" sz="1400" kern="1200" dirty="0">
                <a:solidFill>
                  <a:schemeClr val="tx1"/>
                </a:solidFill>
                <a:latin typeface="+mn-lt"/>
                <a:ea typeface="+mn-ea"/>
                <a:cs typeface="+mn-cs"/>
              </a:defRPr>
            </a:lvl1pPr>
          </a:lstStyle>
          <a:p>
            <a:pPr marL="285750" marR="0" lvl="0" indent="-285750" algn="l" defTabSz="914400" rtl="0" eaLnBrk="1" fontAlgn="auto" latinLnBrk="0" hangingPunct="1">
              <a:lnSpc>
                <a:spcPct val="100000"/>
              </a:lnSpc>
              <a:spcBef>
                <a:spcPts val="0"/>
              </a:spcBef>
              <a:spcAft>
                <a:spcPts val="600"/>
              </a:spcAft>
              <a:buClr>
                <a:schemeClr val="tx1"/>
              </a:buClr>
              <a:buSzTx/>
              <a:tabLst/>
              <a:defRPr/>
            </a:pPr>
            <a:r>
              <a:rPr lang="en-GB" noProof="0"/>
              <a:t>Place image here</a:t>
            </a:r>
          </a:p>
        </p:txBody>
      </p:sp>
      <p:sp>
        <p:nvSpPr>
          <p:cNvPr id="19" name="Freeform: Shape 12">
            <a:extLst>
              <a:ext uri="{FF2B5EF4-FFF2-40B4-BE49-F238E27FC236}">
                <a16:creationId xmlns:a16="http://schemas.microsoft.com/office/drawing/2014/main" id="{F291CBD8-B193-439F-A067-381A50F098FA}"/>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
        <p:nvSpPr>
          <p:cNvPr id="20" name="Footer Placeholder 18">
            <a:extLst>
              <a:ext uri="{FF2B5EF4-FFF2-40B4-BE49-F238E27FC236}">
                <a16:creationId xmlns:a16="http://schemas.microsoft.com/office/drawing/2014/main" id="{8BEA4F06-1E02-4A9D-96D6-749E2788CEB9}"/>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21" name="Date Placeholder 3">
            <a:extLst>
              <a:ext uri="{FF2B5EF4-FFF2-40B4-BE49-F238E27FC236}">
                <a16:creationId xmlns:a16="http://schemas.microsoft.com/office/drawing/2014/main" id="{622A65C6-EB77-45F4-96E9-10271FC40717}"/>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13/12/2021</a:t>
            </a:fld>
            <a:endParaRPr lang="en-GB" noProof="0"/>
          </a:p>
        </p:txBody>
      </p:sp>
      <p:sp>
        <p:nvSpPr>
          <p:cNvPr id="14" name="Slide Number Placeholder 5">
            <a:extLst>
              <a:ext uri="{FF2B5EF4-FFF2-40B4-BE49-F238E27FC236}">
                <a16:creationId xmlns:a16="http://schemas.microsoft.com/office/drawing/2014/main" id="{210517F9-569E-4528-9418-6E7EC81B5E34}"/>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a:t>
            </a:fld>
            <a:r>
              <a:rPr lang="en-GB" noProof="0"/>
              <a:t> |</a:t>
            </a:r>
          </a:p>
        </p:txBody>
      </p:sp>
    </p:spTree>
    <p:extLst>
      <p:ext uri="{BB962C8B-B14F-4D97-AF65-F5344CB8AC3E}">
        <p14:creationId xmlns:p14="http://schemas.microsoft.com/office/powerpoint/2010/main" val="3227154129"/>
      </p:ext>
    </p:extLst>
  </p:cSld>
  <p:clrMapOvr>
    <a:masterClrMapping/>
  </p:clrMapOvr>
  <p:transition>
    <p:fade/>
  </p:transition>
  <p:extLst>
    <p:ext uri="{DCECCB84-F9BA-43D5-87BE-67443E8EF086}">
      <p15:sldGuideLst xmlns:p15="http://schemas.microsoft.com/office/powerpoint/2012/main">
        <p15:guide id="1" orient="horz" pos="1230">
          <p15:clr>
            <a:srgbClr val="5ACBF0"/>
          </p15:clr>
        </p15:guide>
        <p15:guide id="2" pos="529">
          <p15:clr>
            <a:srgbClr val="5ACBF0"/>
          </p15:clr>
        </p15:guide>
        <p15:guide id="3" orient="horz" pos="187">
          <p15:clr>
            <a:srgbClr val="5ACBF0"/>
          </p15:clr>
        </p15:guide>
        <p15:guide id="4" orient="horz" pos="754">
          <p15:clr>
            <a:srgbClr val="5ACBF0"/>
          </p15:clr>
        </p15:guide>
        <p15:guide id="5" orient="horz" pos="3589">
          <p15:clr>
            <a:srgbClr val="5ACBF0"/>
          </p15:clr>
        </p15:guide>
        <p15:guide id="6" pos="6652">
          <p15:clr>
            <a:srgbClr val="5ACBF0"/>
          </p15:clr>
        </p15:guide>
        <p15:guide id="7" pos="4226">
          <p15:clr>
            <a:srgbClr val="5ACBF0"/>
          </p15:clr>
        </p15:guide>
        <p15:guide id="8" pos="4475">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EY - CONTENT &amp; 3 IMAGES LEFT">
    <p:spTree>
      <p:nvGrpSpPr>
        <p:cNvPr id="1" name=""/>
        <p:cNvGrpSpPr/>
        <p:nvPr/>
      </p:nvGrpSpPr>
      <p:grpSpPr>
        <a:xfrm>
          <a:off x="0" y="0"/>
          <a:ext cx="0" cy="0"/>
          <a:chOff x="0" y="0"/>
          <a:chExt cx="0" cy="0"/>
        </a:xfrm>
      </p:grpSpPr>
      <p:sp>
        <p:nvSpPr>
          <p:cNvPr id="11" name="Freeform: Shape 18">
            <a:extLst>
              <a:ext uri="{FF2B5EF4-FFF2-40B4-BE49-F238E27FC236}">
                <a16:creationId xmlns:a16="http://schemas.microsoft.com/office/drawing/2014/main" id="{E673154C-35D0-4D85-807D-5335BF05D7E6}"/>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chemeClr val="bg2"/>
          </a:solidFill>
          <a:ln w="6350" cap="flat">
            <a:noFill/>
            <a:prstDash val="solid"/>
            <a:miter/>
          </a:ln>
        </p:spPr>
        <p:txBody>
          <a:bodyPr rtlCol="0" anchor="ctr"/>
          <a:lstStyle/>
          <a:p>
            <a:endParaRPr lang="en-GB" noProof="0"/>
          </a:p>
        </p:txBody>
      </p:sp>
      <p:sp>
        <p:nvSpPr>
          <p:cNvPr id="2" name="Title 1">
            <a:extLst>
              <a:ext uri="{FF2B5EF4-FFF2-40B4-BE49-F238E27FC236}">
                <a16:creationId xmlns:a16="http://schemas.microsoft.com/office/drawing/2014/main" id="{1C4A7F35-6A97-4028-8EF9-68CFB76D63A3}"/>
              </a:ext>
            </a:extLst>
          </p:cNvPr>
          <p:cNvSpPr>
            <a:spLocks noGrp="1"/>
          </p:cNvSpPr>
          <p:nvPr>
            <p:ph type="ctrTitle" hasCustomPrompt="1"/>
          </p:nvPr>
        </p:nvSpPr>
        <p:spPr>
          <a:xfrm>
            <a:off x="839788" y="305627"/>
            <a:ext cx="9468000" cy="504000"/>
          </a:xfrm>
        </p:spPr>
        <p:txBody>
          <a:bodyPr anchor="ctr">
            <a:noAutofit/>
          </a:bodyPr>
          <a:lstStyle>
            <a:lvl1pPr algn="l">
              <a:defRPr sz="3000">
                <a:solidFill>
                  <a:schemeClr val="tx2"/>
                </a:solidFill>
              </a:defRPr>
            </a:lvl1pPr>
          </a:lstStyle>
          <a:p>
            <a:r>
              <a:rPr lang="en-GB" noProof="0"/>
              <a:t>Title</a:t>
            </a:r>
          </a:p>
        </p:txBody>
      </p:sp>
      <p:sp>
        <p:nvSpPr>
          <p:cNvPr id="3" name="Subtitle 2">
            <a:extLst>
              <a:ext uri="{FF2B5EF4-FFF2-40B4-BE49-F238E27FC236}">
                <a16:creationId xmlns:a16="http://schemas.microsoft.com/office/drawing/2014/main" id="{AB1451C1-7215-47FD-8966-7ED6B03FC86E}"/>
              </a:ext>
            </a:extLst>
          </p:cNvPr>
          <p:cNvSpPr>
            <a:spLocks noGrp="1"/>
          </p:cNvSpPr>
          <p:nvPr>
            <p:ph type="subTitle" idx="1" hasCustomPrompt="1"/>
          </p:nvPr>
        </p:nvSpPr>
        <p:spPr>
          <a:xfrm>
            <a:off x="838800" y="828000"/>
            <a:ext cx="9468000" cy="349200"/>
          </a:xfrm>
          <a:prstGeom prst="rect">
            <a:avLst/>
          </a:prstGeom>
        </p:spPr>
        <p:txBody>
          <a:bodyPr>
            <a:normAutofit/>
          </a:bodyPr>
          <a:lstStyle>
            <a:lvl1pPr marL="180975" indent="-180975" algn="l">
              <a:buClr>
                <a:schemeClr val="tx1"/>
              </a:buClr>
              <a:buFont typeface="Arial" panose="020B0604020202020204" pitchFamily="34" charset="0"/>
              <a:buChar char="−"/>
              <a:defRPr lang="sv-SE" sz="160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Subtitle</a:t>
            </a:r>
          </a:p>
        </p:txBody>
      </p:sp>
      <p:sp>
        <p:nvSpPr>
          <p:cNvPr id="10" name="Text Placeholder 9">
            <a:extLst>
              <a:ext uri="{FF2B5EF4-FFF2-40B4-BE49-F238E27FC236}">
                <a16:creationId xmlns:a16="http://schemas.microsoft.com/office/drawing/2014/main" id="{7FC50CDC-A5B2-4312-AB60-CD899003C63C}"/>
              </a:ext>
            </a:extLst>
          </p:cNvPr>
          <p:cNvSpPr>
            <a:spLocks noGrp="1"/>
          </p:cNvSpPr>
          <p:nvPr>
            <p:ph type="body" sz="quarter" idx="12" hasCustomPrompt="1"/>
          </p:nvPr>
        </p:nvSpPr>
        <p:spPr>
          <a:xfrm>
            <a:off x="7104063" y="1951200"/>
            <a:ext cx="4716000" cy="3744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3" name="Graphic 12">
            <a:extLst>
              <a:ext uri="{FF2B5EF4-FFF2-40B4-BE49-F238E27FC236}">
                <a16:creationId xmlns:a16="http://schemas.microsoft.com/office/drawing/2014/main" id="{11E77527-738F-4EA2-B255-EFE9847A510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12" name="Freeform: Shape 28">
            <a:extLst>
              <a:ext uri="{FF2B5EF4-FFF2-40B4-BE49-F238E27FC236}">
                <a16:creationId xmlns:a16="http://schemas.microsoft.com/office/drawing/2014/main" id="{E02CAEF5-D54D-45F7-817E-4EFF2C78C1E6}"/>
              </a:ext>
            </a:extLst>
          </p:cNvPr>
          <p:cNvSpPr>
            <a:spLocks noGrp="1"/>
          </p:cNvSpPr>
          <p:nvPr>
            <p:ph type="pic" sz="quarter" idx="37" hasCustomPrompt="1"/>
          </p:nvPr>
        </p:nvSpPr>
        <p:spPr>
          <a:xfrm>
            <a:off x="3863276" y="3879850"/>
            <a:ext cx="2845499" cy="1817688"/>
          </a:xfrm>
          <a:custGeom>
            <a:avLst/>
            <a:gdLst>
              <a:gd name="connsiteX0" fmla="*/ 0 w 2845499"/>
              <a:gd name="connsiteY0" fmla="*/ 0 h 1817688"/>
              <a:gd name="connsiteX1" fmla="*/ 2845499 w 2845499"/>
              <a:gd name="connsiteY1" fmla="*/ 0 h 1817688"/>
              <a:gd name="connsiteX2" fmla="*/ 2845499 w 2845499"/>
              <a:gd name="connsiteY2" fmla="*/ 1500188 h 1817688"/>
              <a:gd name="connsiteX3" fmla="*/ 2527999 w 2845499"/>
              <a:gd name="connsiteY3" fmla="*/ 1817688 h 1817688"/>
              <a:gd name="connsiteX4" fmla="*/ 0 w 2845499"/>
              <a:gd name="connsiteY4" fmla="*/ 1817688 h 181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499" h="1817688">
                <a:moveTo>
                  <a:pt x="0" y="0"/>
                </a:moveTo>
                <a:lnTo>
                  <a:pt x="2845499" y="0"/>
                </a:lnTo>
                <a:lnTo>
                  <a:pt x="2845499" y="1500188"/>
                </a:lnTo>
                <a:cubicBezTo>
                  <a:pt x="2845499" y="1675538"/>
                  <a:pt x="2703349" y="1817688"/>
                  <a:pt x="2527999" y="1817688"/>
                </a:cubicBezTo>
                <a:lnTo>
                  <a:pt x="0" y="1817688"/>
                </a:lnTo>
                <a:close/>
              </a:path>
            </a:pathLst>
          </a:custGeom>
          <a:solidFill>
            <a:schemeClr val="accent5">
              <a:lumMod val="20000"/>
              <a:lumOff val="80000"/>
            </a:schemeClr>
          </a:solidFill>
        </p:spPr>
        <p:txBody>
          <a:bodyPr vert="horz" wrap="square" lIns="180000" tIns="180000" rIns="0" bIns="0" rtlCol="0">
            <a:noAutofit/>
          </a:bodyPr>
          <a:lstStyle>
            <a:lvl1pPr marL="0" indent="0">
              <a:buFont typeface="Arial" panose="020B0604020202020204" pitchFamily="34" charset="0"/>
              <a:buNone/>
              <a:defRPr lang="en-US" sz="1400" dirty="0">
                <a:solidFill>
                  <a:schemeClr val="tx1"/>
                </a:solidFill>
              </a:defRPr>
            </a:lvl1pPr>
          </a:lstStyle>
          <a:p>
            <a:pPr marL="180000" marR="0" lvl="0" indent="-180000" fontAlgn="auto">
              <a:buSzTx/>
            </a:pPr>
            <a:r>
              <a:rPr lang="en-GB" noProof="0"/>
              <a:t>Place image here</a:t>
            </a:r>
          </a:p>
        </p:txBody>
      </p:sp>
      <p:sp>
        <p:nvSpPr>
          <p:cNvPr id="16" name="Freeform: Shape 33">
            <a:extLst>
              <a:ext uri="{FF2B5EF4-FFF2-40B4-BE49-F238E27FC236}">
                <a16:creationId xmlns:a16="http://schemas.microsoft.com/office/drawing/2014/main" id="{9DB3D598-AF27-4254-922B-2CF392AE0049}"/>
              </a:ext>
            </a:extLst>
          </p:cNvPr>
          <p:cNvSpPr>
            <a:spLocks noGrp="1"/>
          </p:cNvSpPr>
          <p:nvPr>
            <p:ph type="pic" sz="quarter" idx="20" hasCustomPrompt="1"/>
          </p:nvPr>
        </p:nvSpPr>
        <p:spPr>
          <a:xfrm>
            <a:off x="839785" y="1952625"/>
            <a:ext cx="2897644" cy="3744913"/>
          </a:xfrm>
          <a:custGeom>
            <a:avLst/>
            <a:gdLst>
              <a:gd name="connsiteX0" fmla="*/ 0 w 2845498"/>
              <a:gd name="connsiteY0" fmla="*/ 0 h 3797491"/>
              <a:gd name="connsiteX1" fmla="*/ 2845498 w 2845498"/>
              <a:gd name="connsiteY1" fmla="*/ 0 h 3797491"/>
              <a:gd name="connsiteX2" fmla="*/ 2845498 w 2845498"/>
              <a:gd name="connsiteY2" fmla="*/ 3797491 h 3797491"/>
              <a:gd name="connsiteX3" fmla="*/ 0 w 2845498"/>
              <a:gd name="connsiteY3" fmla="*/ 3797491 h 3797491"/>
            </a:gdLst>
            <a:ahLst/>
            <a:cxnLst>
              <a:cxn ang="0">
                <a:pos x="connsiteX0" y="connsiteY0"/>
              </a:cxn>
              <a:cxn ang="0">
                <a:pos x="connsiteX1" y="connsiteY1"/>
              </a:cxn>
              <a:cxn ang="0">
                <a:pos x="connsiteX2" y="connsiteY2"/>
              </a:cxn>
              <a:cxn ang="0">
                <a:pos x="connsiteX3" y="connsiteY3"/>
              </a:cxn>
            </a:cxnLst>
            <a:rect l="l" t="t" r="r" b="b"/>
            <a:pathLst>
              <a:path w="2845498" h="3797491">
                <a:moveTo>
                  <a:pt x="0" y="0"/>
                </a:moveTo>
                <a:lnTo>
                  <a:pt x="2845498" y="0"/>
                </a:lnTo>
                <a:lnTo>
                  <a:pt x="2845498" y="3797491"/>
                </a:lnTo>
                <a:lnTo>
                  <a:pt x="0" y="3797491"/>
                </a:lnTo>
                <a:close/>
              </a:path>
            </a:pathLst>
          </a:custGeom>
          <a:solidFill>
            <a:schemeClr val="accent5">
              <a:lumMod val="20000"/>
              <a:lumOff val="80000"/>
            </a:schemeClr>
          </a:solidFill>
        </p:spPr>
        <p:txBody>
          <a:bodyPr wrap="square" lIns="180000" tIns="180000">
            <a:noAutofit/>
          </a:bodyPr>
          <a:lstStyle>
            <a:lvl1pPr marL="0" marR="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lang="en-US" sz="1400" kern="1200" dirty="0">
                <a:solidFill>
                  <a:schemeClr val="tx1"/>
                </a:solidFill>
                <a:latin typeface="+mn-lt"/>
                <a:ea typeface="+mn-ea"/>
                <a:cs typeface="+mn-cs"/>
              </a:defRPr>
            </a:lvl1pPr>
          </a:lstStyle>
          <a:p>
            <a:pPr marL="285750" marR="0" lvl="0" indent="-285750" algn="l" defTabSz="914400" rtl="0" eaLnBrk="1" fontAlgn="auto" latinLnBrk="0" hangingPunct="1">
              <a:lnSpc>
                <a:spcPct val="100000"/>
              </a:lnSpc>
              <a:spcBef>
                <a:spcPts val="0"/>
              </a:spcBef>
              <a:spcAft>
                <a:spcPts val="600"/>
              </a:spcAft>
              <a:buClr>
                <a:schemeClr val="tx1"/>
              </a:buClr>
              <a:buSzTx/>
              <a:tabLst/>
              <a:defRPr/>
            </a:pPr>
            <a:r>
              <a:rPr lang="en-GB" noProof="0"/>
              <a:t>Place image here</a:t>
            </a:r>
          </a:p>
        </p:txBody>
      </p:sp>
      <p:sp>
        <p:nvSpPr>
          <p:cNvPr id="17" name="Freeform: Shape 32">
            <a:extLst>
              <a:ext uri="{FF2B5EF4-FFF2-40B4-BE49-F238E27FC236}">
                <a16:creationId xmlns:a16="http://schemas.microsoft.com/office/drawing/2014/main" id="{192B90C2-21D5-46BF-BB05-0E1FE5970AA7}"/>
              </a:ext>
            </a:extLst>
          </p:cNvPr>
          <p:cNvSpPr>
            <a:spLocks noGrp="1"/>
          </p:cNvSpPr>
          <p:nvPr>
            <p:ph type="pic" sz="quarter" idx="21" hasCustomPrompt="1"/>
          </p:nvPr>
        </p:nvSpPr>
        <p:spPr>
          <a:xfrm>
            <a:off x="3863276" y="1952625"/>
            <a:ext cx="2845499" cy="1817687"/>
          </a:xfrm>
          <a:custGeom>
            <a:avLst/>
            <a:gdLst>
              <a:gd name="connsiteX0" fmla="*/ 0 w 2845499"/>
              <a:gd name="connsiteY0" fmla="*/ 0 h 1817687"/>
              <a:gd name="connsiteX1" fmla="*/ 2845499 w 2845499"/>
              <a:gd name="connsiteY1" fmla="*/ 0 h 1817687"/>
              <a:gd name="connsiteX2" fmla="*/ 2845499 w 2845499"/>
              <a:gd name="connsiteY2" fmla="*/ 1817687 h 1817687"/>
              <a:gd name="connsiteX3" fmla="*/ 0 w 2845499"/>
              <a:gd name="connsiteY3" fmla="*/ 1817687 h 1817687"/>
            </a:gdLst>
            <a:ahLst/>
            <a:cxnLst>
              <a:cxn ang="0">
                <a:pos x="connsiteX0" y="connsiteY0"/>
              </a:cxn>
              <a:cxn ang="0">
                <a:pos x="connsiteX1" y="connsiteY1"/>
              </a:cxn>
              <a:cxn ang="0">
                <a:pos x="connsiteX2" y="connsiteY2"/>
              </a:cxn>
              <a:cxn ang="0">
                <a:pos x="connsiteX3" y="connsiteY3"/>
              </a:cxn>
            </a:cxnLst>
            <a:rect l="l" t="t" r="r" b="b"/>
            <a:pathLst>
              <a:path w="2845499" h="1817687">
                <a:moveTo>
                  <a:pt x="0" y="0"/>
                </a:moveTo>
                <a:lnTo>
                  <a:pt x="2845499" y="0"/>
                </a:lnTo>
                <a:lnTo>
                  <a:pt x="2845499" y="1817687"/>
                </a:lnTo>
                <a:lnTo>
                  <a:pt x="0" y="1817687"/>
                </a:lnTo>
                <a:close/>
              </a:path>
            </a:pathLst>
          </a:custGeom>
          <a:solidFill>
            <a:schemeClr val="accent5">
              <a:lumMod val="20000"/>
              <a:lumOff val="80000"/>
            </a:schemeClr>
          </a:solidFill>
        </p:spPr>
        <p:txBody>
          <a:bodyPr wrap="square" lIns="180000" tIns="180000">
            <a:noAutofit/>
          </a:bodyPr>
          <a:lstStyle>
            <a:lvl1pPr marL="0" marR="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lang="en-US" sz="1400" kern="1200" dirty="0">
                <a:solidFill>
                  <a:schemeClr val="tx1"/>
                </a:solidFill>
                <a:latin typeface="+mn-lt"/>
                <a:ea typeface="+mn-ea"/>
                <a:cs typeface="+mn-cs"/>
              </a:defRPr>
            </a:lvl1pPr>
          </a:lstStyle>
          <a:p>
            <a:pPr marL="285750" marR="0" lvl="0" indent="-285750" algn="l" defTabSz="914400" rtl="0" eaLnBrk="1" fontAlgn="auto" latinLnBrk="0" hangingPunct="1">
              <a:lnSpc>
                <a:spcPct val="100000"/>
              </a:lnSpc>
              <a:spcBef>
                <a:spcPts val="0"/>
              </a:spcBef>
              <a:spcAft>
                <a:spcPts val="600"/>
              </a:spcAft>
              <a:buClr>
                <a:schemeClr val="tx1"/>
              </a:buClr>
              <a:buSzTx/>
              <a:tabLst/>
              <a:defRPr/>
            </a:pPr>
            <a:r>
              <a:rPr lang="en-GB" noProof="0"/>
              <a:t>Place image here</a:t>
            </a:r>
          </a:p>
        </p:txBody>
      </p:sp>
      <p:sp>
        <p:nvSpPr>
          <p:cNvPr id="18" name="Freeform: Shape 12">
            <a:extLst>
              <a:ext uri="{FF2B5EF4-FFF2-40B4-BE49-F238E27FC236}">
                <a16:creationId xmlns:a16="http://schemas.microsoft.com/office/drawing/2014/main" id="{465F5E24-C6F4-4D76-8D74-B1C2B0215C4B}"/>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
        <p:nvSpPr>
          <p:cNvPr id="19" name="Footer Placeholder 18">
            <a:extLst>
              <a:ext uri="{FF2B5EF4-FFF2-40B4-BE49-F238E27FC236}">
                <a16:creationId xmlns:a16="http://schemas.microsoft.com/office/drawing/2014/main" id="{5CFC7DF3-BADF-49A7-B1E3-EAE756968F68}"/>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20" name="Date Placeholder 3">
            <a:extLst>
              <a:ext uri="{FF2B5EF4-FFF2-40B4-BE49-F238E27FC236}">
                <a16:creationId xmlns:a16="http://schemas.microsoft.com/office/drawing/2014/main" id="{84BA5082-77D6-4FC4-BE09-27A7E9729102}"/>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13/12/2021</a:t>
            </a:fld>
            <a:endParaRPr lang="en-GB" noProof="0"/>
          </a:p>
        </p:txBody>
      </p:sp>
      <p:sp>
        <p:nvSpPr>
          <p:cNvPr id="14" name="Slide Number Placeholder 5">
            <a:extLst>
              <a:ext uri="{FF2B5EF4-FFF2-40B4-BE49-F238E27FC236}">
                <a16:creationId xmlns:a16="http://schemas.microsoft.com/office/drawing/2014/main" id="{3EE11782-D78D-4A38-9403-63761C69A01B}"/>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a:t>
            </a:fld>
            <a:r>
              <a:rPr lang="en-GB" noProof="0"/>
              <a:t> |</a:t>
            </a:r>
          </a:p>
        </p:txBody>
      </p:sp>
    </p:spTree>
    <p:extLst>
      <p:ext uri="{BB962C8B-B14F-4D97-AF65-F5344CB8AC3E}">
        <p14:creationId xmlns:p14="http://schemas.microsoft.com/office/powerpoint/2010/main" val="2681249357"/>
      </p:ext>
    </p:extLst>
  </p:cSld>
  <p:clrMapOvr>
    <a:masterClrMapping/>
  </p:clrMapOvr>
  <p:transition>
    <p:fade/>
  </p:transition>
  <p:extLst>
    <p:ext uri="{DCECCB84-F9BA-43D5-87BE-67443E8EF086}">
      <p15:sldGuideLst xmlns:p15="http://schemas.microsoft.com/office/powerpoint/2012/main">
        <p15:guide id="1" orient="horz" pos="1230">
          <p15:clr>
            <a:srgbClr val="5ACBF0"/>
          </p15:clr>
        </p15:guide>
        <p15:guide id="2" pos="529">
          <p15:clr>
            <a:srgbClr val="5ACBF0"/>
          </p15:clr>
        </p15:guide>
        <p15:guide id="3" orient="horz" pos="187">
          <p15:clr>
            <a:srgbClr val="5ACBF0"/>
          </p15:clr>
        </p15:guide>
        <p15:guide id="4" orient="horz" pos="754">
          <p15:clr>
            <a:srgbClr val="5ACBF0"/>
          </p15:clr>
        </p15:guide>
        <p15:guide id="5" orient="horz" pos="3589">
          <p15:clr>
            <a:srgbClr val="5ACBF0"/>
          </p15:clr>
        </p15:guide>
        <p15:guide id="6" pos="6652">
          <p15:clr>
            <a:srgbClr val="5ACBF0"/>
          </p15:clr>
        </p15:guide>
        <p15:guide id="7" pos="4226">
          <p15:clr>
            <a:srgbClr val="5ACBF0"/>
          </p15:clr>
        </p15:guide>
        <p15:guide id="8" pos="4475">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 CONTENT &amp; CHART">
    <p:spTree>
      <p:nvGrpSpPr>
        <p:cNvPr id="1" name=""/>
        <p:cNvGrpSpPr/>
        <p:nvPr/>
      </p:nvGrpSpPr>
      <p:grpSpPr>
        <a:xfrm>
          <a:off x="0" y="0"/>
          <a:ext cx="0" cy="0"/>
          <a:chOff x="0" y="0"/>
          <a:chExt cx="0" cy="0"/>
        </a:xfrm>
      </p:grpSpPr>
      <p:sp>
        <p:nvSpPr>
          <p:cNvPr id="11" name="Freeform: Shape 18">
            <a:extLst>
              <a:ext uri="{FF2B5EF4-FFF2-40B4-BE49-F238E27FC236}">
                <a16:creationId xmlns:a16="http://schemas.microsoft.com/office/drawing/2014/main" id="{E673154C-35D0-4D85-807D-5335BF05D7E6}"/>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rgbClr val="11387F"/>
          </a:solidFill>
          <a:ln w="6350" cap="flat">
            <a:noFill/>
            <a:prstDash val="solid"/>
            <a:miter/>
          </a:ln>
        </p:spPr>
        <p:txBody>
          <a:bodyPr rtlCol="0" anchor="ctr"/>
          <a:lstStyle/>
          <a:p>
            <a:endParaRPr lang="en-GB" noProof="0"/>
          </a:p>
        </p:txBody>
      </p:sp>
      <p:sp>
        <p:nvSpPr>
          <p:cNvPr id="2" name="Title 1">
            <a:extLst>
              <a:ext uri="{FF2B5EF4-FFF2-40B4-BE49-F238E27FC236}">
                <a16:creationId xmlns:a16="http://schemas.microsoft.com/office/drawing/2014/main" id="{1C4A7F35-6A97-4028-8EF9-68CFB76D63A3}"/>
              </a:ext>
            </a:extLst>
          </p:cNvPr>
          <p:cNvSpPr>
            <a:spLocks noGrp="1"/>
          </p:cNvSpPr>
          <p:nvPr>
            <p:ph type="ctrTitle" hasCustomPrompt="1"/>
          </p:nvPr>
        </p:nvSpPr>
        <p:spPr bwMode="white">
          <a:xfrm>
            <a:off x="839788" y="305627"/>
            <a:ext cx="9468000" cy="504000"/>
          </a:xfrm>
        </p:spPr>
        <p:txBody>
          <a:bodyPr anchor="ctr">
            <a:noAutofit/>
          </a:bodyPr>
          <a:lstStyle>
            <a:lvl1pPr algn="l">
              <a:defRPr sz="3000">
                <a:solidFill>
                  <a:schemeClr val="bg1"/>
                </a:solidFill>
              </a:defRPr>
            </a:lvl1pPr>
          </a:lstStyle>
          <a:p>
            <a:r>
              <a:rPr lang="en-GB" noProof="0"/>
              <a:t>Title</a:t>
            </a:r>
          </a:p>
        </p:txBody>
      </p:sp>
      <p:sp>
        <p:nvSpPr>
          <p:cNvPr id="3" name="Subtitle 2">
            <a:extLst>
              <a:ext uri="{FF2B5EF4-FFF2-40B4-BE49-F238E27FC236}">
                <a16:creationId xmlns:a16="http://schemas.microsoft.com/office/drawing/2014/main" id="{AB1451C1-7215-47FD-8966-7ED6B03FC86E}"/>
              </a:ext>
            </a:extLst>
          </p:cNvPr>
          <p:cNvSpPr>
            <a:spLocks noGrp="1"/>
          </p:cNvSpPr>
          <p:nvPr>
            <p:ph type="subTitle" idx="1" hasCustomPrompt="1"/>
          </p:nvPr>
        </p:nvSpPr>
        <p:spPr bwMode="white">
          <a:xfrm>
            <a:off x="838800" y="828000"/>
            <a:ext cx="9468000" cy="349200"/>
          </a:xfrm>
          <a:prstGeom prst="rect">
            <a:avLst/>
          </a:prstGeom>
        </p:spPr>
        <p:txBody>
          <a:bodyPr>
            <a:normAutofit/>
          </a:bodyPr>
          <a:lstStyle>
            <a:lvl1pPr marL="180975" indent="-180975" algn="l">
              <a:buClr>
                <a:schemeClr val="accent6"/>
              </a:buClr>
              <a:buFont typeface="Arial" panose="020B0604020202020204" pitchFamily="34" charset="0"/>
              <a:buChar char="−"/>
              <a:defRPr lang="sv-SE" sz="1600" kern="1200" dirty="0">
                <a:solidFill>
                  <a:schemeClr val="accent6"/>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Subtitle</a:t>
            </a:r>
          </a:p>
        </p:txBody>
      </p:sp>
      <p:sp>
        <p:nvSpPr>
          <p:cNvPr id="10" name="Text Placeholder 9">
            <a:extLst>
              <a:ext uri="{FF2B5EF4-FFF2-40B4-BE49-F238E27FC236}">
                <a16:creationId xmlns:a16="http://schemas.microsoft.com/office/drawing/2014/main" id="{7FC50CDC-A5B2-4312-AB60-CD899003C63C}"/>
              </a:ext>
            </a:extLst>
          </p:cNvPr>
          <p:cNvSpPr>
            <a:spLocks noGrp="1"/>
          </p:cNvSpPr>
          <p:nvPr>
            <p:ph type="body" sz="quarter" idx="12" hasCustomPrompt="1"/>
          </p:nvPr>
        </p:nvSpPr>
        <p:spPr>
          <a:xfrm>
            <a:off x="839787" y="1951200"/>
            <a:ext cx="5868000" cy="3744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3" name="Graphic 12">
            <a:extLst>
              <a:ext uri="{FF2B5EF4-FFF2-40B4-BE49-F238E27FC236}">
                <a16:creationId xmlns:a16="http://schemas.microsoft.com/office/drawing/2014/main" id="{11E77527-738F-4EA2-B255-EFE9847A510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15" name="Chart Placeholder 5">
            <a:extLst>
              <a:ext uri="{FF2B5EF4-FFF2-40B4-BE49-F238E27FC236}">
                <a16:creationId xmlns:a16="http://schemas.microsoft.com/office/drawing/2014/main" id="{556E4ABB-B52E-49EA-9298-5B5BA643EFA0}"/>
              </a:ext>
            </a:extLst>
          </p:cNvPr>
          <p:cNvSpPr>
            <a:spLocks noGrp="1"/>
          </p:cNvSpPr>
          <p:nvPr>
            <p:ph type="chart" sz="quarter" idx="20" hasCustomPrompt="1"/>
          </p:nvPr>
        </p:nvSpPr>
        <p:spPr>
          <a:xfrm>
            <a:off x="7104064" y="1952625"/>
            <a:ext cx="4716461" cy="3744913"/>
          </a:xfrm>
          <a:prstGeom prst="rect">
            <a:avLst/>
          </a:prstGeom>
        </p:spPr>
        <p:txBody>
          <a:bodyPr lIns="180000" tIns="180000"/>
          <a:lstStyle>
            <a:lvl1pPr marL="0" indent="0">
              <a:buFont typeface="Arial" panose="020B0604020202020204" pitchFamily="34" charset="0"/>
              <a:buNone/>
              <a:defRPr lang="en-US" sz="1400" kern="1200" dirty="0">
                <a:solidFill>
                  <a:schemeClr val="tx1"/>
                </a:solidFill>
                <a:latin typeface="+mn-lt"/>
                <a:ea typeface="+mn-ea"/>
                <a:cs typeface="+mn-cs"/>
              </a:defRPr>
            </a:lvl1pPr>
          </a:lstStyle>
          <a:p>
            <a:pPr marL="285750" lvl="0" indent="-285750" algn="l" defTabSz="914400" rtl="0" eaLnBrk="1" latinLnBrk="0" hangingPunct="1">
              <a:lnSpc>
                <a:spcPct val="100000"/>
              </a:lnSpc>
              <a:spcBef>
                <a:spcPts val="0"/>
              </a:spcBef>
              <a:spcAft>
                <a:spcPts val="600"/>
              </a:spcAft>
              <a:buClr>
                <a:schemeClr val="tx1"/>
              </a:buClr>
              <a:tabLst/>
            </a:pPr>
            <a:r>
              <a:rPr lang="en-GB" noProof="0"/>
              <a:t>Insert chart here</a:t>
            </a:r>
          </a:p>
        </p:txBody>
      </p:sp>
      <p:sp>
        <p:nvSpPr>
          <p:cNvPr id="17" name="Freeform: Shape 12">
            <a:extLst>
              <a:ext uri="{FF2B5EF4-FFF2-40B4-BE49-F238E27FC236}">
                <a16:creationId xmlns:a16="http://schemas.microsoft.com/office/drawing/2014/main" id="{D5DD6FC4-C271-4EB5-9A43-EC653EF9AB04}"/>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
        <p:nvSpPr>
          <p:cNvPr id="18" name="Footer Placeholder 18">
            <a:extLst>
              <a:ext uri="{FF2B5EF4-FFF2-40B4-BE49-F238E27FC236}">
                <a16:creationId xmlns:a16="http://schemas.microsoft.com/office/drawing/2014/main" id="{966B773E-1B9C-4347-8A57-B05E69017ADA}"/>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19" name="Date Placeholder 3">
            <a:extLst>
              <a:ext uri="{FF2B5EF4-FFF2-40B4-BE49-F238E27FC236}">
                <a16:creationId xmlns:a16="http://schemas.microsoft.com/office/drawing/2014/main" id="{91616FD2-B633-432F-B8BC-08CF9CB80EAE}"/>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13/12/2021</a:t>
            </a:fld>
            <a:endParaRPr lang="en-GB" noProof="0"/>
          </a:p>
        </p:txBody>
      </p:sp>
      <p:sp>
        <p:nvSpPr>
          <p:cNvPr id="12" name="Slide Number Placeholder 5">
            <a:extLst>
              <a:ext uri="{FF2B5EF4-FFF2-40B4-BE49-F238E27FC236}">
                <a16:creationId xmlns:a16="http://schemas.microsoft.com/office/drawing/2014/main" id="{0D4A963A-CCBD-4A29-91DD-37A39989BE80}"/>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a:t>
            </a:fld>
            <a:r>
              <a:rPr lang="en-GB" noProof="0"/>
              <a:t> |</a:t>
            </a:r>
          </a:p>
        </p:txBody>
      </p:sp>
    </p:spTree>
    <p:extLst>
      <p:ext uri="{BB962C8B-B14F-4D97-AF65-F5344CB8AC3E}">
        <p14:creationId xmlns:p14="http://schemas.microsoft.com/office/powerpoint/2010/main" val="4114187674"/>
      </p:ext>
    </p:extLst>
  </p:cSld>
  <p:clrMapOvr>
    <a:masterClrMapping/>
  </p:clrMapOvr>
  <p:transition>
    <p:fade/>
  </p:transition>
  <p:extLst>
    <p:ext uri="{DCECCB84-F9BA-43D5-87BE-67443E8EF086}">
      <p15:sldGuideLst xmlns:p15="http://schemas.microsoft.com/office/powerpoint/2012/main">
        <p15:guide id="1" orient="horz" pos="1230">
          <p15:clr>
            <a:srgbClr val="5ACBF0"/>
          </p15:clr>
        </p15:guide>
        <p15:guide id="2" pos="529">
          <p15:clr>
            <a:srgbClr val="5ACBF0"/>
          </p15:clr>
        </p15:guide>
        <p15:guide id="3" orient="horz" pos="187">
          <p15:clr>
            <a:srgbClr val="5ACBF0"/>
          </p15:clr>
        </p15:guide>
        <p15:guide id="4" orient="horz" pos="754">
          <p15:clr>
            <a:srgbClr val="5ACBF0"/>
          </p15:clr>
        </p15:guide>
        <p15:guide id="5" orient="horz" pos="3589">
          <p15:clr>
            <a:srgbClr val="5ACBF0"/>
          </p15:clr>
        </p15:guide>
        <p15:guide id="6" pos="7446" userDrawn="1">
          <p15:clr>
            <a:srgbClr val="5ACBF0"/>
          </p15:clr>
        </p15:guide>
        <p15:guide id="7" pos="4226">
          <p15:clr>
            <a:srgbClr val="5ACBF0"/>
          </p15:clr>
        </p15:guide>
        <p15:guide id="8" pos="447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Y - CONTENT &amp; CHART">
    <p:spTree>
      <p:nvGrpSpPr>
        <p:cNvPr id="1" name=""/>
        <p:cNvGrpSpPr/>
        <p:nvPr/>
      </p:nvGrpSpPr>
      <p:grpSpPr>
        <a:xfrm>
          <a:off x="0" y="0"/>
          <a:ext cx="0" cy="0"/>
          <a:chOff x="0" y="0"/>
          <a:chExt cx="0" cy="0"/>
        </a:xfrm>
      </p:grpSpPr>
      <p:sp>
        <p:nvSpPr>
          <p:cNvPr id="12" name="Freeform: Shape 12">
            <a:extLst>
              <a:ext uri="{FF2B5EF4-FFF2-40B4-BE49-F238E27FC236}">
                <a16:creationId xmlns:a16="http://schemas.microsoft.com/office/drawing/2014/main" id="{34E68B03-3189-4CD8-9237-2850BA7205F8}"/>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
        <p:nvSpPr>
          <p:cNvPr id="11" name="Freeform: Shape 18">
            <a:extLst>
              <a:ext uri="{FF2B5EF4-FFF2-40B4-BE49-F238E27FC236}">
                <a16:creationId xmlns:a16="http://schemas.microsoft.com/office/drawing/2014/main" id="{E673154C-35D0-4D85-807D-5335BF05D7E6}"/>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chemeClr val="bg2"/>
          </a:solidFill>
          <a:ln w="6350" cap="flat">
            <a:noFill/>
            <a:prstDash val="solid"/>
            <a:miter/>
          </a:ln>
        </p:spPr>
        <p:txBody>
          <a:bodyPr rtlCol="0" anchor="ctr"/>
          <a:lstStyle/>
          <a:p>
            <a:endParaRPr lang="en-GB" noProof="0"/>
          </a:p>
        </p:txBody>
      </p:sp>
      <p:sp>
        <p:nvSpPr>
          <p:cNvPr id="2" name="Title 1">
            <a:extLst>
              <a:ext uri="{FF2B5EF4-FFF2-40B4-BE49-F238E27FC236}">
                <a16:creationId xmlns:a16="http://schemas.microsoft.com/office/drawing/2014/main" id="{1C4A7F35-6A97-4028-8EF9-68CFB76D63A3}"/>
              </a:ext>
            </a:extLst>
          </p:cNvPr>
          <p:cNvSpPr>
            <a:spLocks noGrp="1"/>
          </p:cNvSpPr>
          <p:nvPr>
            <p:ph type="ctrTitle" hasCustomPrompt="1"/>
          </p:nvPr>
        </p:nvSpPr>
        <p:spPr>
          <a:xfrm>
            <a:off x="839788" y="305627"/>
            <a:ext cx="9468000" cy="504000"/>
          </a:xfrm>
        </p:spPr>
        <p:txBody>
          <a:bodyPr anchor="ctr">
            <a:noAutofit/>
          </a:bodyPr>
          <a:lstStyle>
            <a:lvl1pPr algn="l">
              <a:defRPr sz="3000">
                <a:solidFill>
                  <a:schemeClr val="tx2"/>
                </a:solidFill>
              </a:defRPr>
            </a:lvl1pPr>
          </a:lstStyle>
          <a:p>
            <a:r>
              <a:rPr lang="en-GB" noProof="0"/>
              <a:t>Title</a:t>
            </a:r>
          </a:p>
        </p:txBody>
      </p:sp>
      <p:sp>
        <p:nvSpPr>
          <p:cNvPr id="3" name="Subtitle 2">
            <a:extLst>
              <a:ext uri="{FF2B5EF4-FFF2-40B4-BE49-F238E27FC236}">
                <a16:creationId xmlns:a16="http://schemas.microsoft.com/office/drawing/2014/main" id="{AB1451C1-7215-47FD-8966-7ED6B03FC86E}"/>
              </a:ext>
            </a:extLst>
          </p:cNvPr>
          <p:cNvSpPr>
            <a:spLocks noGrp="1"/>
          </p:cNvSpPr>
          <p:nvPr>
            <p:ph type="subTitle" idx="1" hasCustomPrompt="1"/>
          </p:nvPr>
        </p:nvSpPr>
        <p:spPr>
          <a:xfrm>
            <a:off x="838800" y="828000"/>
            <a:ext cx="9468000" cy="349200"/>
          </a:xfrm>
          <a:prstGeom prst="rect">
            <a:avLst/>
          </a:prstGeom>
        </p:spPr>
        <p:txBody>
          <a:bodyPr>
            <a:normAutofit/>
          </a:bodyPr>
          <a:lstStyle>
            <a:lvl1pPr marL="180975" indent="-180975" algn="l">
              <a:buClr>
                <a:schemeClr val="tx1"/>
              </a:buClr>
              <a:buFont typeface="Arial" panose="020B0604020202020204" pitchFamily="34" charset="0"/>
              <a:buChar char="−"/>
              <a:defRPr lang="sv-SE" sz="160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Subtitle</a:t>
            </a:r>
          </a:p>
        </p:txBody>
      </p:sp>
      <p:sp>
        <p:nvSpPr>
          <p:cNvPr id="10" name="Text Placeholder 9">
            <a:extLst>
              <a:ext uri="{FF2B5EF4-FFF2-40B4-BE49-F238E27FC236}">
                <a16:creationId xmlns:a16="http://schemas.microsoft.com/office/drawing/2014/main" id="{7FC50CDC-A5B2-4312-AB60-CD899003C63C}"/>
              </a:ext>
            </a:extLst>
          </p:cNvPr>
          <p:cNvSpPr>
            <a:spLocks noGrp="1"/>
          </p:cNvSpPr>
          <p:nvPr>
            <p:ph type="body" sz="quarter" idx="12" hasCustomPrompt="1"/>
          </p:nvPr>
        </p:nvSpPr>
        <p:spPr>
          <a:xfrm>
            <a:off x="839787" y="1951200"/>
            <a:ext cx="5868000" cy="3744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3" name="Graphic 12">
            <a:extLst>
              <a:ext uri="{FF2B5EF4-FFF2-40B4-BE49-F238E27FC236}">
                <a16:creationId xmlns:a16="http://schemas.microsoft.com/office/drawing/2014/main" id="{11E77527-738F-4EA2-B255-EFE9847A510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15" name="Chart Placeholder 5">
            <a:extLst>
              <a:ext uri="{FF2B5EF4-FFF2-40B4-BE49-F238E27FC236}">
                <a16:creationId xmlns:a16="http://schemas.microsoft.com/office/drawing/2014/main" id="{556E4ABB-B52E-49EA-9298-5B5BA643EFA0}"/>
              </a:ext>
            </a:extLst>
          </p:cNvPr>
          <p:cNvSpPr>
            <a:spLocks noGrp="1"/>
          </p:cNvSpPr>
          <p:nvPr>
            <p:ph type="chart" sz="quarter" idx="20" hasCustomPrompt="1"/>
          </p:nvPr>
        </p:nvSpPr>
        <p:spPr>
          <a:xfrm>
            <a:off x="7104064" y="1952625"/>
            <a:ext cx="4716461" cy="3744913"/>
          </a:xfrm>
          <a:prstGeom prst="rect">
            <a:avLst/>
          </a:prstGeom>
        </p:spPr>
        <p:txBody>
          <a:bodyPr lIns="180000" tIns="180000"/>
          <a:lstStyle>
            <a:lvl1pPr marL="0" indent="0">
              <a:buFont typeface="Arial" panose="020B0604020202020204" pitchFamily="34" charset="0"/>
              <a:buNone/>
              <a:defRPr lang="en-US" sz="1400" kern="1200" dirty="0">
                <a:solidFill>
                  <a:schemeClr val="tx1"/>
                </a:solidFill>
                <a:latin typeface="+mn-lt"/>
                <a:ea typeface="+mn-ea"/>
                <a:cs typeface="+mn-cs"/>
              </a:defRPr>
            </a:lvl1pPr>
          </a:lstStyle>
          <a:p>
            <a:pPr marL="285750" lvl="0" indent="-285750" algn="l" defTabSz="914400" rtl="0" eaLnBrk="1" latinLnBrk="0" hangingPunct="1">
              <a:lnSpc>
                <a:spcPct val="100000"/>
              </a:lnSpc>
              <a:spcBef>
                <a:spcPts val="0"/>
              </a:spcBef>
              <a:spcAft>
                <a:spcPts val="600"/>
              </a:spcAft>
              <a:buClr>
                <a:schemeClr val="tx1"/>
              </a:buClr>
              <a:tabLst/>
            </a:pPr>
            <a:r>
              <a:rPr lang="en-GB" noProof="0"/>
              <a:t>Insert chart here</a:t>
            </a:r>
          </a:p>
        </p:txBody>
      </p:sp>
      <p:sp>
        <p:nvSpPr>
          <p:cNvPr id="16" name="Footer Placeholder 18">
            <a:extLst>
              <a:ext uri="{FF2B5EF4-FFF2-40B4-BE49-F238E27FC236}">
                <a16:creationId xmlns:a16="http://schemas.microsoft.com/office/drawing/2014/main" id="{950C108A-245C-4E81-8F01-332A96B0A709}"/>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17" name="Date Placeholder 3">
            <a:extLst>
              <a:ext uri="{FF2B5EF4-FFF2-40B4-BE49-F238E27FC236}">
                <a16:creationId xmlns:a16="http://schemas.microsoft.com/office/drawing/2014/main" id="{E707B2D0-B3E5-4F1E-8A00-999621F8490F}"/>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13/12/2021</a:t>
            </a:fld>
            <a:endParaRPr lang="en-GB" noProof="0"/>
          </a:p>
        </p:txBody>
      </p:sp>
      <p:sp>
        <p:nvSpPr>
          <p:cNvPr id="14" name="Slide Number Placeholder 5">
            <a:extLst>
              <a:ext uri="{FF2B5EF4-FFF2-40B4-BE49-F238E27FC236}">
                <a16:creationId xmlns:a16="http://schemas.microsoft.com/office/drawing/2014/main" id="{90EA1E55-DA9F-40AF-9BD2-92229345BAC3}"/>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a:t>
            </a:fld>
            <a:r>
              <a:rPr lang="en-GB" noProof="0"/>
              <a:t> |</a:t>
            </a:r>
          </a:p>
        </p:txBody>
      </p:sp>
    </p:spTree>
    <p:extLst>
      <p:ext uri="{BB962C8B-B14F-4D97-AF65-F5344CB8AC3E}">
        <p14:creationId xmlns:p14="http://schemas.microsoft.com/office/powerpoint/2010/main" val="552245696"/>
      </p:ext>
    </p:extLst>
  </p:cSld>
  <p:clrMapOvr>
    <a:masterClrMapping/>
  </p:clrMapOvr>
  <p:transition>
    <p:fade/>
  </p:transition>
  <p:extLst>
    <p:ext uri="{DCECCB84-F9BA-43D5-87BE-67443E8EF086}">
      <p15:sldGuideLst xmlns:p15="http://schemas.microsoft.com/office/powerpoint/2012/main">
        <p15:guide id="1" orient="horz" pos="1230">
          <p15:clr>
            <a:srgbClr val="5ACBF0"/>
          </p15:clr>
        </p15:guide>
        <p15:guide id="2" pos="529">
          <p15:clr>
            <a:srgbClr val="5ACBF0"/>
          </p15:clr>
        </p15:guide>
        <p15:guide id="3" orient="horz" pos="187">
          <p15:clr>
            <a:srgbClr val="5ACBF0"/>
          </p15:clr>
        </p15:guide>
        <p15:guide id="4" orient="horz" pos="754">
          <p15:clr>
            <a:srgbClr val="5ACBF0"/>
          </p15:clr>
        </p15:guide>
        <p15:guide id="5" orient="horz" pos="3589">
          <p15:clr>
            <a:srgbClr val="5ACBF0"/>
          </p15:clr>
        </p15:guide>
        <p15:guide id="6" pos="7446">
          <p15:clr>
            <a:srgbClr val="5ACBF0"/>
          </p15:clr>
        </p15:guide>
        <p15:guide id="7" pos="4226">
          <p15:clr>
            <a:srgbClr val="5ACBF0"/>
          </p15:clr>
        </p15:guide>
        <p15:guide id="8" pos="4475">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A - BLU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D3319B4-9FC4-4B82-B0B1-EB840464802E}"/>
              </a:ext>
            </a:extLst>
          </p:cNvPr>
          <p:cNvSpPr/>
          <p:nvPr/>
        </p:nvSpPr>
        <p:spPr bwMode="gray">
          <a:xfrm>
            <a:off x="0" y="0"/>
            <a:ext cx="10572750" cy="5149850"/>
          </a:xfrm>
          <a:custGeom>
            <a:avLst/>
            <a:gdLst>
              <a:gd name="connsiteX0" fmla="*/ 0 w 10572750"/>
              <a:gd name="connsiteY0" fmla="*/ 0 h 5149850"/>
              <a:gd name="connsiteX1" fmla="*/ 0 w 10572750"/>
              <a:gd name="connsiteY1" fmla="*/ 5153978 h 5149850"/>
              <a:gd name="connsiteX2" fmla="*/ 317500 w 10572750"/>
              <a:gd name="connsiteY2" fmla="*/ 4836478 h 5149850"/>
              <a:gd name="connsiteX3" fmla="*/ 10255250 w 10572750"/>
              <a:gd name="connsiteY3" fmla="*/ 4836478 h 5149850"/>
              <a:gd name="connsiteX4" fmla="*/ 10572750 w 10572750"/>
              <a:gd name="connsiteY4" fmla="*/ 4518978 h 5149850"/>
              <a:gd name="connsiteX5" fmla="*/ 10572750 w 10572750"/>
              <a:gd name="connsiteY5" fmla="*/ 0 h 51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5149850">
                <a:moveTo>
                  <a:pt x="0" y="0"/>
                </a:moveTo>
                <a:lnTo>
                  <a:pt x="0" y="5153978"/>
                </a:lnTo>
                <a:cubicBezTo>
                  <a:pt x="0" y="4978627"/>
                  <a:pt x="142150" y="4836478"/>
                  <a:pt x="317500" y="4836478"/>
                </a:cubicBezTo>
                <a:lnTo>
                  <a:pt x="10255250" y="4836478"/>
                </a:lnTo>
                <a:cubicBezTo>
                  <a:pt x="10430601" y="4836478"/>
                  <a:pt x="10572750" y="4694328"/>
                  <a:pt x="10572750" y="4518978"/>
                </a:cubicBezTo>
                <a:lnTo>
                  <a:pt x="10572750" y="0"/>
                </a:lnTo>
                <a:close/>
              </a:path>
            </a:pathLst>
          </a:custGeom>
          <a:solidFill>
            <a:schemeClr val="accent5"/>
          </a:solidFill>
          <a:ln w="6350" cap="flat">
            <a:noFill/>
            <a:prstDash val="solid"/>
            <a:miter/>
          </a:ln>
        </p:spPr>
        <p:txBody>
          <a:bodyPr rtlCol="0" anchor="ctr"/>
          <a:lstStyle/>
          <a:p>
            <a:endParaRPr lang="en-GB" noProof="0"/>
          </a:p>
        </p:txBody>
      </p:sp>
      <p:sp>
        <p:nvSpPr>
          <p:cNvPr id="16" name="Title 14">
            <a:extLst>
              <a:ext uri="{FF2B5EF4-FFF2-40B4-BE49-F238E27FC236}">
                <a16:creationId xmlns:a16="http://schemas.microsoft.com/office/drawing/2014/main" id="{6B3366CA-5E52-8648-8642-B1AE8C30F203}"/>
              </a:ext>
            </a:extLst>
          </p:cNvPr>
          <p:cNvSpPr>
            <a:spLocks noGrp="1"/>
          </p:cNvSpPr>
          <p:nvPr userDrawn="1">
            <p:ph type="title" hasCustomPrompt="1"/>
          </p:nvPr>
        </p:nvSpPr>
        <p:spPr bwMode="white">
          <a:xfrm>
            <a:off x="839788" y="1341437"/>
            <a:ext cx="9166146" cy="3253711"/>
          </a:xfrm>
        </p:spPr>
        <p:txBody>
          <a:bodyPr anchor="t" anchorCtr="0"/>
          <a:lstStyle>
            <a:lvl1pPr>
              <a:defRPr sz="4200">
                <a:solidFill>
                  <a:schemeClr val="bg1"/>
                </a:solidFill>
              </a:defRPr>
            </a:lvl1pPr>
          </a:lstStyle>
          <a:p>
            <a:r>
              <a:rPr lang="en-GB" noProof="0"/>
              <a:t>Statement or Quote</a:t>
            </a:r>
          </a:p>
        </p:txBody>
      </p:sp>
      <p:pic>
        <p:nvPicPr>
          <p:cNvPr id="11" name="Graphic 10">
            <a:extLst>
              <a:ext uri="{FF2B5EF4-FFF2-40B4-BE49-F238E27FC236}">
                <a16:creationId xmlns:a16="http://schemas.microsoft.com/office/drawing/2014/main" id="{C8A02578-9005-4153-A303-088A06C2A55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4" name="Date Placeholder 3">
            <a:extLst>
              <a:ext uri="{FF2B5EF4-FFF2-40B4-BE49-F238E27FC236}">
                <a16:creationId xmlns:a16="http://schemas.microsoft.com/office/drawing/2014/main" id="{B150FFBA-36E7-45BF-82DD-59CF519E5C69}"/>
              </a:ext>
            </a:extLst>
          </p:cNvPr>
          <p:cNvSpPr>
            <a:spLocks noGrp="1"/>
          </p:cNvSpPr>
          <p:nvPr userDrawn="1">
            <p:ph type="dt" sz="half" idx="10"/>
          </p:nvPr>
        </p:nvSpPr>
        <p:spPr/>
        <p:txBody>
          <a:bodyPr/>
          <a:lstStyle/>
          <a:p>
            <a:fld id="{0B3E580E-432C-456B-84AB-F48289A7C95E}" type="datetime1">
              <a:rPr lang="en-GB" noProof="0" smtClean="0"/>
              <a:t>13/12/2021</a:t>
            </a:fld>
            <a:endParaRPr lang="en-GB" noProof="0"/>
          </a:p>
        </p:txBody>
      </p:sp>
      <p:sp>
        <p:nvSpPr>
          <p:cNvPr id="6" name="Footer Placeholder 5">
            <a:extLst>
              <a:ext uri="{FF2B5EF4-FFF2-40B4-BE49-F238E27FC236}">
                <a16:creationId xmlns:a16="http://schemas.microsoft.com/office/drawing/2014/main" id="{195715C5-980C-456E-B759-BA1751561AC1}"/>
              </a:ext>
            </a:extLst>
          </p:cNvPr>
          <p:cNvSpPr>
            <a:spLocks noGrp="1"/>
          </p:cNvSpPr>
          <p:nvPr userDrawn="1">
            <p:ph type="ftr" sz="quarter" idx="11"/>
          </p:nvPr>
        </p:nvSpPr>
        <p:spPr/>
        <p:txBody>
          <a:bodyPr/>
          <a:lstStyle/>
          <a:p>
            <a:r>
              <a:rPr lang="en-GB" noProof="0"/>
              <a:t>| © Alfa Laval</a:t>
            </a:r>
          </a:p>
        </p:txBody>
      </p:sp>
      <p:sp>
        <p:nvSpPr>
          <p:cNvPr id="7" name="Slide Number Placeholder 6">
            <a:extLst>
              <a:ext uri="{FF2B5EF4-FFF2-40B4-BE49-F238E27FC236}">
                <a16:creationId xmlns:a16="http://schemas.microsoft.com/office/drawing/2014/main" id="{B535259F-446D-43CC-AC9E-AFA7C62E786E}"/>
              </a:ext>
            </a:extLst>
          </p:cNvPr>
          <p:cNvSpPr>
            <a:spLocks noGrp="1"/>
          </p:cNvSpPr>
          <p:nvPr userDrawn="1">
            <p:ph type="sldNum" sz="quarter" idx="12"/>
          </p:nvPr>
        </p:nvSpPr>
        <p:spPr/>
        <p:txBody>
          <a:bodyPr/>
          <a:lstStyle/>
          <a:p>
            <a:fld id="{E1781896-7108-754B-A195-4B41D5296C65}" type="slidenum">
              <a:rPr lang="en-GB" noProof="0" smtClean="0"/>
              <a:pPr/>
              <a:t>‹#›</a:t>
            </a:fld>
            <a:r>
              <a:rPr lang="en-GB" noProof="0"/>
              <a:t> |</a:t>
            </a:r>
          </a:p>
        </p:txBody>
      </p:sp>
      <p:sp>
        <p:nvSpPr>
          <p:cNvPr id="9" name="Freeform: Shape 12">
            <a:extLst>
              <a:ext uri="{FF2B5EF4-FFF2-40B4-BE49-F238E27FC236}">
                <a16:creationId xmlns:a16="http://schemas.microsoft.com/office/drawing/2014/main" id="{7C8D91CD-77D7-414C-81A0-2599304A0280}"/>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Tree>
    <p:extLst>
      <p:ext uri="{BB962C8B-B14F-4D97-AF65-F5344CB8AC3E}">
        <p14:creationId xmlns:p14="http://schemas.microsoft.com/office/powerpoint/2010/main" val="3867328712"/>
      </p:ext>
    </p:extLst>
  </p:cSld>
  <p:clrMapOvr>
    <a:masterClrMapping/>
  </p:clrMapOvr>
  <p:transition>
    <p:fade/>
  </p:transition>
  <p:extLst>
    <p:ext uri="{DCECCB84-F9BA-43D5-87BE-67443E8EF086}">
      <p15:sldGuideLst xmlns:p15="http://schemas.microsoft.com/office/powerpoint/2012/main">
        <p15:guide id="1" pos="6312" userDrawn="1">
          <p15:clr>
            <a:srgbClr val="5ACBF0"/>
          </p15:clr>
        </p15:guide>
        <p15:guide id="2" pos="529" userDrawn="1">
          <p15:clr>
            <a:srgbClr val="5ACBF0"/>
          </p15:clr>
        </p15:guide>
        <p15:guide id="3" orient="horz" pos="2898" userDrawn="1">
          <p15:clr>
            <a:srgbClr val="5ACBF0"/>
          </p15:clr>
        </p15:guide>
        <p15:guide id="4" orient="horz" pos="844"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A - GREY">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654E48-8BCA-4B08-B26E-C680389A04B8}"/>
              </a:ext>
            </a:extLst>
          </p:cNvPr>
          <p:cNvSpPr/>
          <p:nvPr userDrawn="1"/>
        </p:nvSpPr>
        <p:spPr bwMode="gray">
          <a:xfrm>
            <a:off x="0" y="0"/>
            <a:ext cx="10572750" cy="5149850"/>
          </a:xfrm>
          <a:custGeom>
            <a:avLst/>
            <a:gdLst>
              <a:gd name="connsiteX0" fmla="*/ 0 w 10572750"/>
              <a:gd name="connsiteY0" fmla="*/ 0 h 5149850"/>
              <a:gd name="connsiteX1" fmla="*/ 0 w 10572750"/>
              <a:gd name="connsiteY1" fmla="*/ 5153978 h 5149850"/>
              <a:gd name="connsiteX2" fmla="*/ 317500 w 10572750"/>
              <a:gd name="connsiteY2" fmla="*/ 4836478 h 5149850"/>
              <a:gd name="connsiteX3" fmla="*/ 10255250 w 10572750"/>
              <a:gd name="connsiteY3" fmla="*/ 4836478 h 5149850"/>
              <a:gd name="connsiteX4" fmla="*/ 10572750 w 10572750"/>
              <a:gd name="connsiteY4" fmla="*/ 4518978 h 5149850"/>
              <a:gd name="connsiteX5" fmla="*/ 10572750 w 10572750"/>
              <a:gd name="connsiteY5" fmla="*/ 0 h 51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5149850">
                <a:moveTo>
                  <a:pt x="0" y="0"/>
                </a:moveTo>
                <a:lnTo>
                  <a:pt x="0" y="5153978"/>
                </a:lnTo>
                <a:cubicBezTo>
                  <a:pt x="0" y="4978627"/>
                  <a:pt x="142150" y="4836478"/>
                  <a:pt x="317500" y="4836478"/>
                </a:cubicBezTo>
                <a:lnTo>
                  <a:pt x="10255250" y="4836478"/>
                </a:lnTo>
                <a:cubicBezTo>
                  <a:pt x="10430601" y="4836478"/>
                  <a:pt x="10572750" y="4694328"/>
                  <a:pt x="10572750" y="4518978"/>
                </a:cubicBezTo>
                <a:lnTo>
                  <a:pt x="10572750" y="0"/>
                </a:lnTo>
                <a:close/>
              </a:path>
            </a:pathLst>
          </a:custGeom>
          <a:solidFill>
            <a:schemeClr val="bg2"/>
          </a:solidFill>
          <a:ln w="6350" cap="flat">
            <a:noFill/>
            <a:prstDash val="solid"/>
            <a:miter/>
          </a:ln>
        </p:spPr>
        <p:txBody>
          <a:bodyPr rtlCol="0" anchor="ctr"/>
          <a:lstStyle/>
          <a:p>
            <a:endParaRPr lang="en-GB" b="1" noProof="0"/>
          </a:p>
        </p:txBody>
      </p:sp>
      <p:sp>
        <p:nvSpPr>
          <p:cNvPr id="16" name="Title 14">
            <a:extLst>
              <a:ext uri="{FF2B5EF4-FFF2-40B4-BE49-F238E27FC236}">
                <a16:creationId xmlns:a16="http://schemas.microsoft.com/office/drawing/2014/main" id="{6B3366CA-5E52-8648-8642-B1AE8C30F203}"/>
              </a:ext>
            </a:extLst>
          </p:cNvPr>
          <p:cNvSpPr>
            <a:spLocks noGrp="1"/>
          </p:cNvSpPr>
          <p:nvPr>
            <p:ph type="title" hasCustomPrompt="1"/>
          </p:nvPr>
        </p:nvSpPr>
        <p:spPr>
          <a:xfrm>
            <a:off x="839788" y="1341437"/>
            <a:ext cx="9166146" cy="3253711"/>
          </a:xfrm>
        </p:spPr>
        <p:txBody>
          <a:bodyPr anchor="t" anchorCtr="0"/>
          <a:lstStyle>
            <a:lvl1pPr>
              <a:defRPr sz="4200"/>
            </a:lvl1pPr>
          </a:lstStyle>
          <a:p>
            <a:r>
              <a:rPr lang="en-GB" noProof="0"/>
              <a:t>Statement or Quote</a:t>
            </a:r>
          </a:p>
        </p:txBody>
      </p:sp>
      <p:pic>
        <p:nvPicPr>
          <p:cNvPr id="11" name="Graphic 10">
            <a:extLst>
              <a:ext uri="{FF2B5EF4-FFF2-40B4-BE49-F238E27FC236}">
                <a16:creationId xmlns:a16="http://schemas.microsoft.com/office/drawing/2014/main" id="{C3CC594B-D3E7-4B19-963C-1894C20E9B2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3" name="Date Placeholder 2">
            <a:extLst>
              <a:ext uri="{FF2B5EF4-FFF2-40B4-BE49-F238E27FC236}">
                <a16:creationId xmlns:a16="http://schemas.microsoft.com/office/drawing/2014/main" id="{7C813FA1-6EB8-44A2-8782-6428FAD7246C}"/>
              </a:ext>
            </a:extLst>
          </p:cNvPr>
          <p:cNvSpPr>
            <a:spLocks noGrp="1"/>
          </p:cNvSpPr>
          <p:nvPr>
            <p:ph type="dt" sz="half" idx="10"/>
          </p:nvPr>
        </p:nvSpPr>
        <p:spPr/>
        <p:txBody>
          <a:bodyPr/>
          <a:lstStyle/>
          <a:p>
            <a:fld id="{A4DCAED8-B121-423C-91E1-B50F994C291D}" type="datetime1">
              <a:rPr lang="en-GB" noProof="0" smtClean="0"/>
              <a:t>13/12/2021</a:t>
            </a:fld>
            <a:endParaRPr lang="en-GB" noProof="0"/>
          </a:p>
        </p:txBody>
      </p:sp>
      <p:sp>
        <p:nvSpPr>
          <p:cNvPr id="4" name="Footer Placeholder 3">
            <a:extLst>
              <a:ext uri="{FF2B5EF4-FFF2-40B4-BE49-F238E27FC236}">
                <a16:creationId xmlns:a16="http://schemas.microsoft.com/office/drawing/2014/main" id="{CEC14760-FF6F-4814-AAFF-661DB9F2C0A4}"/>
              </a:ext>
            </a:extLst>
          </p:cNvPr>
          <p:cNvSpPr>
            <a:spLocks noGrp="1"/>
          </p:cNvSpPr>
          <p:nvPr>
            <p:ph type="ftr" sz="quarter" idx="11"/>
          </p:nvPr>
        </p:nvSpPr>
        <p:spPr/>
        <p:txBody>
          <a:bodyPr/>
          <a:lstStyle/>
          <a:p>
            <a:r>
              <a:rPr lang="en-GB" noProof="0"/>
              <a:t>| © Alfa Laval</a:t>
            </a:r>
          </a:p>
        </p:txBody>
      </p:sp>
      <p:sp>
        <p:nvSpPr>
          <p:cNvPr id="5" name="Slide Number Placeholder 4">
            <a:extLst>
              <a:ext uri="{FF2B5EF4-FFF2-40B4-BE49-F238E27FC236}">
                <a16:creationId xmlns:a16="http://schemas.microsoft.com/office/drawing/2014/main" id="{D84DC2A4-2DF8-4682-8F61-5A21528E31FB}"/>
              </a:ext>
            </a:extLst>
          </p:cNvPr>
          <p:cNvSpPr>
            <a:spLocks noGrp="1"/>
          </p:cNvSpPr>
          <p:nvPr>
            <p:ph type="sldNum" sz="quarter" idx="12"/>
          </p:nvPr>
        </p:nvSpPr>
        <p:spPr/>
        <p:txBody>
          <a:bodyPr/>
          <a:lstStyle/>
          <a:p>
            <a:fld id="{E1781896-7108-754B-A195-4B41D5296C65}" type="slidenum">
              <a:rPr lang="en-GB" noProof="0" smtClean="0"/>
              <a:pPr/>
              <a:t>‹#›</a:t>
            </a:fld>
            <a:r>
              <a:rPr lang="en-GB" noProof="0"/>
              <a:t> |</a:t>
            </a:r>
          </a:p>
        </p:txBody>
      </p:sp>
      <p:sp>
        <p:nvSpPr>
          <p:cNvPr id="9" name="Freeform: Shape 12">
            <a:extLst>
              <a:ext uri="{FF2B5EF4-FFF2-40B4-BE49-F238E27FC236}">
                <a16:creationId xmlns:a16="http://schemas.microsoft.com/office/drawing/2014/main" id="{3CFD44F4-D27F-BF49-8709-8EE1C227D3EA}"/>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Tree>
    <p:extLst>
      <p:ext uri="{BB962C8B-B14F-4D97-AF65-F5344CB8AC3E}">
        <p14:creationId xmlns:p14="http://schemas.microsoft.com/office/powerpoint/2010/main" val="3138083713"/>
      </p:ext>
    </p:extLst>
  </p:cSld>
  <p:clrMapOvr>
    <a:masterClrMapping/>
  </p:clrMapOvr>
  <p:transition>
    <p:fade/>
  </p:transition>
  <p:extLst>
    <p:ext uri="{DCECCB84-F9BA-43D5-87BE-67443E8EF086}">
      <p15:sldGuideLst xmlns:p15="http://schemas.microsoft.com/office/powerpoint/2012/main">
        <p15:guide id="1" orient="horz" pos="2898" userDrawn="1">
          <p15:clr>
            <a:srgbClr val="000000"/>
          </p15:clr>
        </p15:guide>
        <p15:guide id="2" pos="529" userDrawn="1">
          <p15:clr>
            <a:srgbClr val="000000"/>
          </p15:clr>
        </p15:guide>
        <p15:guide id="3" orient="horz" pos="844" userDrawn="1">
          <p15:clr>
            <a:srgbClr val="000000"/>
          </p15:clr>
        </p15:guide>
        <p15:guide id="4" pos="6312" userDrawn="1">
          <p15:clr>
            <a:srgbClr val="00000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A - EARTH">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BD277B12-604E-432B-AF41-9F78649593B1}"/>
              </a:ext>
            </a:extLst>
          </p:cNvPr>
          <p:cNvSpPr/>
          <p:nvPr userDrawn="1"/>
        </p:nvSpPr>
        <p:spPr bwMode="gray">
          <a:xfrm>
            <a:off x="0" y="0"/>
            <a:ext cx="10572750" cy="5149850"/>
          </a:xfrm>
          <a:custGeom>
            <a:avLst/>
            <a:gdLst>
              <a:gd name="connsiteX0" fmla="*/ 0 w 10572750"/>
              <a:gd name="connsiteY0" fmla="*/ 0 h 5149850"/>
              <a:gd name="connsiteX1" fmla="*/ 0 w 10572750"/>
              <a:gd name="connsiteY1" fmla="*/ 5153978 h 5149850"/>
              <a:gd name="connsiteX2" fmla="*/ 317500 w 10572750"/>
              <a:gd name="connsiteY2" fmla="*/ 4836478 h 5149850"/>
              <a:gd name="connsiteX3" fmla="*/ 10255250 w 10572750"/>
              <a:gd name="connsiteY3" fmla="*/ 4836478 h 5149850"/>
              <a:gd name="connsiteX4" fmla="*/ 10572750 w 10572750"/>
              <a:gd name="connsiteY4" fmla="*/ 4518978 h 5149850"/>
              <a:gd name="connsiteX5" fmla="*/ 10572750 w 10572750"/>
              <a:gd name="connsiteY5" fmla="*/ 0 h 51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5149850">
                <a:moveTo>
                  <a:pt x="0" y="0"/>
                </a:moveTo>
                <a:lnTo>
                  <a:pt x="0" y="5153978"/>
                </a:lnTo>
                <a:cubicBezTo>
                  <a:pt x="0" y="4978627"/>
                  <a:pt x="142150" y="4836478"/>
                  <a:pt x="317500" y="4836478"/>
                </a:cubicBezTo>
                <a:lnTo>
                  <a:pt x="10255250" y="4836478"/>
                </a:lnTo>
                <a:cubicBezTo>
                  <a:pt x="10430601" y="4836478"/>
                  <a:pt x="10572750" y="4694328"/>
                  <a:pt x="10572750" y="4518978"/>
                </a:cubicBezTo>
                <a:lnTo>
                  <a:pt x="10572750" y="0"/>
                </a:lnTo>
                <a:close/>
              </a:path>
            </a:pathLst>
          </a:custGeom>
          <a:solidFill>
            <a:schemeClr val="accent1"/>
          </a:solidFill>
          <a:ln w="6350" cap="flat">
            <a:noFill/>
            <a:prstDash val="solid"/>
            <a:miter/>
          </a:ln>
        </p:spPr>
        <p:txBody>
          <a:bodyPr rtlCol="0" anchor="ctr"/>
          <a:lstStyle/>
          <a:p>
            <a:endParaRPr lang="en-GB" noProof="0"/>
          </a:p>
        </p:txBody>
      </p:sp>
      <p:sp>
        <p:nvSpPr>
          <p:cNvPr id="16" name="Title 14">
            <a:extLst>
              <a:ext uri="{FF2B5EF4-FFF2-40B4-BE49-F238E27FC236}">
                <a16:creationId xmlns:a16="http://schemas.microsoft.com/office/drawing/2014/main" id="{6B3366CA-5E52-8648-8642-B1AE8C30F203}"/>
              </a:ext>
            </a:extLst>
          </p:cNvPr>
          <p:cNvSpPr>
            <a:spLocks noGrp="1"/>
          </p:cNvSpPr>
          <p:nvPr>
            <p:ph type="title" hasCustomPrompt="1"/>
          </p:nvPr>
        </p:nvSpPr>
        <p:spPr bwMode="white">
          <a:xfrm>
            <a:off x="839788" y="1341437"/>
            <a:ext cx="9166146" cy="3253711"/>
          </a:xfrm>
        </p:spPr>
        <p:txBody>
          <a:bodyPr anchor="t" anchorCtr="0"/>
          <a:lstStyle>
            <a:lvl1pPr>
              <a:defRPr sz="4200"/>
            </a:lvl1pPr>
          </a:lstStyle>
          <a:p>
            <a:r>
              <a:rPr lang="en-GB" noProof="0"/>
              <a:t>Statement or Quote</a:t>
            </a:r>
          </a:p>
        </p:txBody>
      </p:sp>
      <p:pic>
        <p:nvPicPr>
          <p:cNvPr id="11" name="Graphic 10">
            <a:extLst>
              <a:ext uri="{FF2B5EF4-FFF2-40B4-BE49-F238E27FC236}">
                <a16:creationId xmlns:a16="http://schemas.microsoft.com/office/drawing/2014/main" id="{5954E7B9-DF80-433B-84B1-E2D4FE0DED3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4" name="Date Placeholder 3">
            <a:extLst>
              <a:ext uri="{FF2B5EF4-FFF2-40B4-BE49-F238E27FC236}">
                <a16:creationId xmlns:a16="http://schemas.microsoft.com/office/drawing/2014/main" id="{9966E3B6-CD62-45A3-A41B-F4B7AC867458}"/>
              </a:ext>
            </a:extLst>
          </p:cNvPr>
          <p:cNvSpPr>
            <a:spLocks noGrp="1"/>
          </p:cNvSpPr>
          <p:nvPr>
            <p:ph type="dt" sz="half" idx="10"/>
          </p:nvPr>
        </p:nvSpPr>
        <p:spPr/>
        <p:txBody>
          <a:bodyPr/>
          <a:lstStyle/>
          <a:p>
            <a:fld id="{22D56D24-330C-4AF0-9F30-50600484FDE2}" type="datetime1">
              <a:rPr lang="en-GB" noProof="0" smtClean="0"/>
              <a:t>13/12/2021</a:t>
            </a:fld>
            <a:endParaRPr lang="en-GB" noProof="0"/>
          </a:p>
        </p:txBody>
      </p:sp>
      <p:sp>
        <p:nvSpPr>
          <p:cNvPr id="6" name="Footer Placeholder 5">
            <a:extLst>
              <a:ext uri="{FF2B5EF4-FFF2-40B4-BE49-F238E27FC236}">
                <a16:creationId xmlns:a16="http://schemas.microsoft.com/office/drawing/2014/main" id="{6A0A1FBD-FD23-479B-8514-84200608201D}"/>
              </a:ext>
            </a:extLst>
          </p:cNvPr>
          <p:cNvSpPr>
            <a:spLocks noGrp="1"/>
          </p:cNvSpPr>
          <p:nvPr>
            <p:ph type="ftr" sz="quarter" idx="11"/>
          </p:nvPr>
        </p:nvSpPr>
        <p:spPr/>
        <p:txBody>
          <a:bodyPr/>
          <a:lstStyle/>
          <a:p>
            <a:r>
              <a:rPr lang="en-GB" noProof="0"/>
              <a:t>| © Alfa Laval</a:t>
            </a:r>
          </a:p>
        </p:txBody>
      </p:sp>
      <p:sp>
        <p:nvSpPr>
          <p:cNvPr id="7" name="Slide Number Placeholder 6">
            <a:extLst>
              <a:ext uri="{FF2B5EF4-FFF2-40B4-BE49-F238E27FC236}">
                <a16:creationId xmlns:a16="http://schemas.microsoft.com/office/drawing/2014/main" id="{B57101DC-D3FD-4CA4-AD84-8D644BBEE8E6}"/>
              </a:ext>
            </a:extLst>
          </p:cNvPr>
          <p:cNvSpPr>
            <a:spLocks noGrp="1"/>
          </p:cNvSpPr>
          <p:nvPr>
            <p:ph type="sldNum" sz="quarter" idx="12"/>
          </p:nvPr>
        </p:nvSpPr>
        <p:spPr/>
        <p:txBody>
          <a:bodyPr/>
          <a:lstStyle/>
          <a:p>
            <a:fld id="{E1781896-7108-754B-A195-4B41D5296C65}" type="slidenum">
              <a:rPr lang="en-GB" noProof="0" smtClean="0"/>
              <a:pPr/>
              <a:t>‹#›</a:t>
            </a:fld>
            <a:r>
              <a:rPr lang="en-GB" noProof="0"/>
              <a:t> |</a:t>
            </a:r>
          </a:p>
        </p:txBody>
      </p:sp>
      <p:sp>
        <p:nvSpPr>
          <p:cNvPr id="9" name="Freeform: Shape 12">
            <a:extLst>
              <a:ext uri="{FF2B5EF4-FFF2-40B4-BE49-F238E27FC236}">
                <a16:creationId xmlns:a16="http://schemas.microsoft.com/office/drawing/2014/main" id="{2BD1052F-66A8-1C40-B9A1-667B4816D04C}"/>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Tree>
    <p:extLst>
      <p:ext uri="{BB962C8B-B14F-4D97-AF65-F5344CB8AC3E}">
        <p14:creationId xmlns:p14="http://schemas.microsoft.com/office/powerpoint/2010/main" val="4241354885"/>
      </p:ext>
    </p:extLst>
  </p:cSld>
  <p:clrMapOvr>
    <a:masterClrMapping/>
  </p:clrMapOvr>
  <p:transition>
    <p:fade/>
  </p:transition>
  <p:extLst>
    <p:ext uri="{DCECCB84-F9BA-43D5-87BE-67443E8EF086}">
      <p15:sldGuideLst xmlns:p15="http://schemas.microsoft.com/office/powerpoint/2012/main">
        <p15:guide id="1" pos="529" userDrawn="1">
          <p15:clr>
            <a:srgbClr val="000000"/>
          </p15:clr>
        </p15:guide>
        <p15:guide id="2" pos="6312" userDrawn="1">
          <p15:clr>
            <a:srgbClr val="000000"/>
          </p15:clr>
        </p15:guide>
        <p15:guide id="3" orient="horz" pos="2898" userDrawn="1">
          <p15:clr>
            <a:srgbClr val="000000"/>
          </p15:clr>
        </p15:guide>
        <p15:guide id="4" orient="horz" pos="844" userDrawn="1">
          <p15:clr>
            <a:srgbClr val="00000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A - SU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26232836-CA39-4775-82EF-7C75F43B670D}"/>
              </a:ext>
            </a:extLst>
          </p:cNvPr>
          <p:cNvSpPr/>
          <p:nvPr userDrawn="1"/>
        </p:nvSpPr>
        <p:spPr bwMode="gray">
          <a:xfrm>
            <a:off x="0" y="0"/>
            <a:ext cx="10572750" cy="5149850"/>
          </a:xfrm>
          <a:custGeom>
            <a:avLst/>
            <a:gdLst>
              <a:gd name="connsiteX0" fmla="*/ 0 w 10572750"/>
              <a:gd name="connsiteY0" fmla="*/ 0 h 5149850"/>
              <a:gd name="connsiteX1" fmla="*/ 0 w 10572750"/>
              <a:gd name="connsiteY1" fmla="*/ 5153978 h 5149850"/>
              <a:gd name="connsiteX2" fmla="*/ 317500 w 10572750"/>
              <a:gd name="connsiteY2" fmla="*/ 4836478 h 5149850"/>
              <a:gd name="connsiteX3" fmla="*/ 10255250 w 10572750"/>
              <a:gd name="connsiteY3" fmla="*/ 4836478 h 5149850"/>
              <a:gd name="connsiteX4" fmla="*/ 10572750 w 10572750"/>
              <a:gd name="connsiteY4" fmla="*/ 4518978 h 5149850"/>
              <a:gd name="connsiteX5" fmla="*/ 10572750 w 10572750"/>
              <a:gd name="connsiteY5" fmla="*/ 0 h 51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5149850">
                <a:moveTo>
                  <a:pt x="0" y="0"/>
                </a:moveTo>
                <a:lnTo>
                  <a:pt x="0" y="5153978"/>
                </a:lnTo>
                <a:cubicBezTo>
                  <a:pt x="0" y="4978627"/>
                  <a:pt x="142150" y="4836478"/>
                  <a:pt x="317500" y="4836478"/>
                </a:cubicBezTo>
                <a:lnTo>
                  <a:pt x="10255250" y="4836478"/>
                </a:lnTo>
                <a:cubicBezTo>
                  <a:pt x="10430601" y="4836478"/>
                  <a:pt x="10572750" y="4694328"/>
                  <a:pt x="10572750" y="4518978"/>
                </a:cubicBezTo>
                <a:lnTo>
                  <a:pt x="10572750" y="0"/>
                </a:lnTo>
                <a:close/>
              </a:path>
            </a:pathLst>
          </a:custGeom>
          <a:solidFill>
            <a:schemeClr val="accent2"/>
          </a:solidFill>
          <a:ln w="6350" cap="flat">
            <a:noFill/>
            <a:prstDash val="solid"/>
            <a:miter/>
          </a:ln>
        </p:spPr>
        <p:txBody>
          <a:bodyPr rtlCol="0" anchor="ctr"/>
          <a:lstStyle/>
          <a:p>
            <a:endParaRPr lang="en-GB" noProof="0"/>
          </a:p>
        </p:txBody>
      </p:sp>
      <p:sp>
        <p:nvSpPr>
          <p:cNvPr id="16" name="Title 14">
            <a:extLst>
              <a:ext uri="{FF2B5EF4-FFF2-40B4-BE49-F238E27FC236}">
                <a16:creationId xmlns:a16="http://schemas.microsoft.com/office/drawing/2014/main" id="{6B3366CA-5E52-8648-8642-B1AE8C30F203}"/>
              </a:ext>
            </a:extLst>
          </p:cNvPr>
          <p:cNvSpPr>
            <a:spLocks noGrp="1"/>
          </p:cNvSpPr>
          <p:nvPr>
            <p:ph type="title" hasCustomPrompt="1"/>
          </p:nvPr>
        </p:nvSpPr>
        <p:spPr>
          <a:xfrm>
            <a:off x="839788" y="1341437"/>
            <a:ext cx="9166146" cy="3253711"/>
          </a:xfrm>
        </p:spPr>
        <p:txBody>
          <a:bodyPr anchor="t" anchorCtr="0"/>
          <a:lstStyle>
            <a:lvl1pPr>
              <a:defRPr sz="4200"/>
            </a:lvl1pPr>
          </a:lstStyle>
          <a:p>
            <a:r>
              <a:rPr lang="en-GB" noProof="0"/>
              <a:t>Statement or Quote</a:t>
            </a:r>
          </a:p>
        </p:txBody>
      </p:sp>
      <p:pic>
        <p:nvPicPr>
          <p:cNvPr id="11" name="Graphic 10">
            <a:extLst>
              <a:ext uri="{FF2B5EF4-FFF2-40B4-BE49-F238E27FC236}">
                <a16:creationId xmlns:a16="http://schemas.microsoft.com/office/drawing/2014/main" id="{FB32DEF5-A1AC-4D23-B00C-3164BDB9AB1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4" name="Date Placeholder 3">
            <a:extLst>
              <a:ext uri="{FF2B5EF4-FFF2-40B4-BE49-F238E27FC236}">
                <a16:creationId xmlns:a16="http://schemas.microsoft.com/office/drawing/2014/main" id="{B0E67A5B-C5F5-4047-8C8C-9D823AD13AEA}"/>
              </a:ext>
            </a:extLst>
          </p:cNvPr>
          <p:cNvSpPr>
            <a:spLocks noGrp="1"/>
          </p:cNvSpPr>
          <p:nvPr>
            <p:ph type="dt" sz="half" idx="10"/>
          </p:nvPr>
        </p:nvSpPr>
        <p:spPr/>
        <p:txBody>
          <a:bodyPr/>
          <a:lstStyle/>
          <a:p>
            <a:fld id="{03FC91B6-8194-4FBA-A727-90E34E6A9959}" type="datetime1">
              <a:rPr lang="en-GB" noProof="0" smtClean="0"/>
              <a:t>13/12/2021</a:t>
            </a:fld>
            <a:endParaRPr lang="en-GB" noProof="0"/>
          </a:p>
        </p:txBody>
      </p:sp>
      <p:sp>
        <p:nvSpPr>
          <p:cNvPr id="6" name="Footer Placeholder 5">
            <a:extLst>
              <a:ext uri="{FF2B5EF4-FFF2-40B4-BE49-F238E27FC236}">
                <a16:creationId xmlns:a16="http://schemas.microsoft.com/office/drawing/2014/main" id="{F8608C48-0177-428C-8492-22CD5156201B}"/>
              </a:ext>
            </a:extLst>
          </p:cNvPr>
          <p:cNvSpPr>
            <a:spLocks noGrp="1"/>
          </p:cNvSpPr>
          <p:nvPr>
            <p:ph type="ftr" sz="quarter" idx="11"/>
          </p:nvPr>
        </p:nvSpPr>
        <p:spPr/>
        <p:txBody>
          <a:bodyPr/>
          <a:lstStyle/>
          <a:p>
            <a:r>
              <a:rPr lang="en-GB" noProof="0"/>
              <a:t>| © Alfa Laval</a:t>
            </a:r>
          </a:p>
        </p:txBody>
      </p:sp>
      <p:sp>
        <p:nvSpPr>
          <p:cNvPr id="7" name="Slide Number Placeholder 6">
            <a:extLst>
              <a:ext uri="{FF2B5EF4-FFF2-40B4-BE49-F238E27FC236}">
                <a16:creationId xmlns:a16="http://schemas.microsoft.com/office/drawing/2014/main" id="{CAC7AB05-7982-4E89-9BFB-B9A267B1AE78}"/>
              </a:ext>
            </a:extLst>
          </p:cNvPr>
          <p:cNvSpPr>
            <a:spLocks noGrp="1"/>
          </p:cNvSpPr>
          <p:nvPr>
            <p:ph type="sldNum" sz="quarter" idx="12"/>
          </p:nvPr>
        </p:nvSpPr>
        <p:spPr/>
        <p:txBody>
          <a:bodyPr/>
          <a:lstStyle/>
          <a:p>
            <a:fld id="{E1781896-7108-754B-A195-4B41D5296C65}" type="slidenum">
              <a:rPr lang="en-GB" noProof="0" smtClean="0"/>
              <a:pPr/>
              <a:t>‹#›</a:t>
            </a:fld>
            <a:r>
              <a:rPr lang="en-GB" noProof="0"/>
              <a:t> |</a:t>
            </a:r>
          </a:p>
        </p:txBody>
      </p:sp>
      <p:sp>
        <p:nvSpPr>
          <p:cNvPr id="9" name="Freeform: Shape 12">
            <a:extLst>
              <a:ext uri="{FF2B5EF4-FFF2-40B4-BE49-F238E27FC236}">
                <a16:creationId xmlns:a16="http://schemas.microsoft.com/office/drawing/2014/main" id="{0B0BB775-6E6E-7243-9726-EA6074B77D3F}"/>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Tree>
    <p:extLst>
      <p:ext uri="{BB962C8B-B14F-4D97-AF65-F5344CB8AC3E}">
        <p14:creationId xmlns:p14="http://schemas.microsoft.com/office/powerpoint/2010/main" val="3430494883"/>
      </p:ext>
    </p:extLst>
  </p:cSld>
  <p:clrMapOvr>
    <a:masterClrMapping/>
  </p:clrMapOvr>
  <p:transition>
    <p:fade/>
  </p:transition>
  <p:extLst>
    <p:ext uri="{DCECCB84-F9BA-43D5-87BE-67443E8EF086}">
      <p15:sldGuideLst xmlns:p15="http://schemas.microsoft.com/office/powerpoint/2012/main">
        <p15:guide id="1" pos="529" userDrawn="1">
          <p15:clr>
            <a:srgbClr val="000000"/>
          </p15:clr>
        </p15:guide>
        <p15:guide id="2" pos="6312" userDrawn="1">
          <p15:clr>
            <a:srgbClr val="000000"/>
          </p15:clr>
        </p15:guide>
        <p15:guide id="3" orient="horz" pos="2898" userDrawn="1">
          <p15:clr>
            <a:srgbClr val="000000"/>
          </p15:clr>
        </p15:guide>
        <p15:guide id="4" orient="horz" pos="844" userDrawn="1">
          <p15:clr>
            <a:srgbClr val="00000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A - WAT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C9493AE-0684-4C3F-9664-7A947D4E73F0}"/>
              </a:ext>
            </a:extLst>
          </p:cNvPr>
          <p:cNvSpPr/>
          <p:nvPr userDrawn="1"/>
        </p:nvSpPr>
        <p:spPr bwMode="gray">
          <a:xfrm>
            <a:off x="0" y="0"/>
            <a:ext cx="10572750" cy="5149850"/>
          </a:xfrm>
          <a:custGeom>
            <a:avLst/>
            <a:gdLst>
              <a:gd name="connsiteX0" fmla="*/ 0 w 10572750"/>
              <a:gd name="connsiteY0" fmla="*/ 0 h 5149850"/>
              <a:gd name="connsiteX1" fmla="*/ 0 w 10572750"/>
              <a:gd name="connsiteY1" fmla="*/ 5153978 h 5149850"/>
              <a:gd name="connsiteX2" fmla="*/ 317500 w 10572750"/>
              <a:gd name="connsiteY2" fmla="*/ 4836478 h 5149850"/>
              <a:gd name="connsiteX3" fmla="*/ 10255250 w 10572750"/>
              <a:gd name="connsiteY3" fmla="*/ 4836478 h 5149850"/>
              <a:gd name="connsiteX4" fmla="*/ 10572750 w 10572750"/>
              <a:gd name="connsiteY4" fmla="*/ 4518978 h 5149850"/>
              <a:gd name="connsiteX5" fmla="*/ 10572750 w 10572750"/>
              <a:gd name="connsiteY5" fmla="*/ 0 h 51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5149850">
                <a:moveTo>
                  <a:pt x="0" y="0"/>
                </a:moveTo>
                <a:lnTo>
                  <a:pt x="0" y="5153978"/>
                </a:lnTo>
                <a:cubicBezTo>
                  <a:pt x="0" y="4978627"/>
                  <a:pt x="142150" y="4836478"/>
                  <a:pt x="317500" y="4836478"/>
                </a:cubicBezTo>
                <a:lnTo>
                  <a:pt x="10255250" y="4836478"/>
                </a:lnTo>
                <a:cubicBezTo>
                  <a:pt x="10430601" y="4836478"/>
                  <a:pt x="10572750" y="4694328"/>
                  <a:pt x="10572750" y="4518978"/>
                </a:cubicBezTo>
                <a:lnTo>
                  <a:pt x="10572750" y="0"/>
                </a:lnTo>
                <a:close/>
              </a:path>
            </a:pathLst>
          </a:custGeom>
          <a:solidFill>
            <a:schemeClr val="accent3"/>
          </a:solidFill>
          <a:ln w="6350" cap="flat">
            <a:noFill/>
            <a:prstDash val="solid"/>
            <a:miter/>
          </a:ln>
        </p:spPr>
        <p:txBody>
          <a:bodyPr rtlCol="0" anchor="ctr"/>
          <a:lstStyle/>
          <a:p>
            <a:endParaRPr lang="en-GB" noProof="0"/>
          </a:p>
        </p:txBody>
      </p:sp>
      <p:sp>
        <p:nvSpPr>
          <p:cNvPr id="16" name="Title 14">
            <a:extLst>
              <a:ext uri="{FF2B5EF4-FFF2-40B4-BE49-F238E27FC236}">
                <a16:creationId xmlns:a16="http://schemas.microsoft.com/office/drawing/2014/main" id="{6B3366CA-5E52-8648-8642-B1AE8C30F203}"/>
              </a:ext>
            </a:extLst>
          </p:cNvPr>
          <p:cNvSpPr>
            <a:spLocks noGrp="1"/>
          </p:cNvSpPr>
          <p:nvPr>
            <p:ph type="title" hasCustomPrompt="1"/>
          </p:nvPr>
        </p:nvSpPr>
        <p:spPr>
          <a:xfrm>
            <a:off x="839788" y="1341437"/>
            <a:ext cx="9166146" cy="3253711"/>
          </a:xfrm>
        </p:spPr>
        <p:txBody>
          <a:bodyPr anchor="t" anchorCtr="0"/>
          <a:lstStyle>
            <a:lvl1pPr>
              <a:defRPr sz="4200"/>
            </a:lvl1pPr>
          </a:lstStyle>
          <a:p>
            <a:r>
              <a:rPr lang="en-GB" noProof="0"/>
              <a:t>Statement or Quote</a:t>
            </a:r>
          </a:p>
        </p:txBody>
      </p:sp>
      <p:pic>
        <p:nvPicPr>
          <p:cNvPr id="11" name="Graphic 10">
            <a:extLst>
              <a:ext uri="{FF2B5EF4-FFF2-40B4-BE49-F238E27FC236}">
                <a16:creationId xmlns:a16="http://schemas.microsoft.com/office/drawing/2014/main" id="{0EAF2D90-7C0B-4A51-B7AB-14FE1EA5872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4" name="Date Placeholder 3">
            <a:extLst>
              <a:ext uri="{FF2B5EF4-FFF2-40B4-BE49-F238E27FC236}">
                <a16:creationId xmlns:a16="http://schemas.microsoft.com/office/drawing/2014/main" id="{7AE3C6E0-4824-4437-AF98-5D4DB1C0F365}"/>
              </a:ext>
            </a:extLst>
          </p:cNvPr>
          <p:cNvSpPr>
            <a:spLocks noGrp="1"/>
          </p:cNvSpPr>
          <p:nvPr>
            <p:ph type="dt" sz="half" idx="10"/>
          </p:nvPr>
        </p:nvSpPr>
        <p:spPr/>
        <p:txBody>
          <a:bodyPr/>
          <a:lstStyle/>
          <a:p>
            <a:fld id="{DD106439-D347-4632-86C3-EC6E5B484053}" type="datetime1">
              <a:rPr lang="en-GB" noProof="0" smtClean="0"/>
              <a:t>13/12/2021</a:t>
            </a:fld>
            <a:endParaRPr lang="en-GB" noProof="0"/>
          </a:p>
        </p:txBody>
      </p:sp>
      <p:sp>
        <p:nvSpPr>
          <p:cNvPr id="6" name="Footer Placeholder 5">
            <a:extLst>
              <a:ext uri="{FF2B5EF4-FFF2-40B4-BE49-F238E27FC236}">
                <a16:creationId xmlns:a16="http://schemas.microsoft.com/office/drawing/2014/main" id="{2A9DA833-C3EB-4B47-94B0-0870B2137AD7}"/>
              </a:ext>
            </a:extLst>
          </p:cNvPr>
          <p:cNvSpPr>
            <a:spLocks noGrp="1"/>
          </p:cNvSpPr>
          <p:nvPr>
            <p:ph type="ftr" sz="quarter" idx="11"/>
          </p:nvPr>
        </p:nvSpPr>
        <p:spPr/>
        <p:txBody>
          <a:bodyPr/>
          <a:lstStyle/>
          <a:p>
            <a:r>
              <a:rPr lang="en-GB" noProof="0"/>
              <a:t>| © Alfa Laval</a:t>
            </a:r>
          </a:p>
        </p:txBody>
      </p:sp>
      <p:sp>
        <p:nvSpPr>
          <p:cNvPr id="7" name="Slide Number Placeholder 6">
            <a:extLst>
              <a:ext uri="{FF2B5EF4-FFF2-40B4-BE49-F238E27FC236}">
                <a16:creationId xmlns:a16="http://schemas.microsoft.com/office/drawing/2014/main" id="{564B21B2-B0FB-41E7-BDCE-0F3609C3FC63}"/>
              </a:ext>
            </a:extLst>
          </p:cNvPr>
          <p:cNvSpPr>
            <a:spLocks noGrp="1"/>
          </p:cNvSpPr>
          <p:nvPr>
            <p:ph type="sldNum" sz="quarter" idx="12"/>
          </p:nvPr>
        </p:nvSpPr>
        <p:spPr/>
        <p:txBody>
          <a:bodyPr/>
          <a:lstStyle/>
          <a:p>
            <a:fld id="{E1781896-7108-754B-A195-4B41D5296C65}" type="slidenum">
              <a:rPr lang="en-GB" noProof="0" smtClean="0"/>
              <a:pPr/>
              <a:t>‹#›</a:t>
            </a:fld>
            <a:r>
              <a:rPr lang="en-GB" noProof="0"/>
              <a:t> |</a:t>
            </a:r>
          </a:p>
        </p:txBody>
      </p:sp>
      <p:sp>
        <p:nvSpPr>
          <p:cNvPr id="10" name="Freeform: Shape 12">
            <a:extLst>
              <a:ext uri="{FF2B5EF4-FFF2-40B4-BE49-F238E27FC236}">
                <a16:creationId xmlns:a16="http://schemas.microsoft.com/office/drawing/2014/main" id="{43DB1DD6-5DFB-3744-A838-52A4AA04D6D6}"/>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Tree>
    <p:extLst>
      <p:ext uri="{BB962C8B-B14F-4D97-AF65-F5344CB8AC3E}">
        <p14:creationId xmlns:p14="http://schemas.microsoft.com/office/powerpoint/2010/main" val="1559639191"/>
      </p:ext>
    </p:extLst>
  </p:cSld>
  <p:clrMapOvr>
    <a:masterClrMapping/>
  </p:clrMapOvr>
  <p:transition>
    <p:fade/>
  </p:transition>
  <p:extLst>
    <p:ext uri="{DCECCB84-F9BA-43D5-87BE-67443E8EF086}">
      <p15:sldGuideLst xmlns:p15="http://schemas.microsoft.com/office/powerpoint/2012/main">
        <p15:guide id="1" orient="horz" pos="2898" userDrawn="1">
          <p15:clr>
            <a:srgbClr val="000000"/>
          </p15:clr>
        </p15:guide>
        <p15:guide id="2" orient="horz" pos="844" userDrawn="1">
          <p15:clr>
            <a:srgbClr val="000000"/>
          </p15:clr>
        </p15:guide>
        <p15:guide id="3" pos="6312" userDrawn="1">
          <p15:clr>
            <a:srgbClr val="000000"/>
          </p15:clr>
        </p15:guide>
        <p15:guide id="4" pos="529" userDrawn="1">
          <p15:clr>
            <a:srgbClr val="00000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A - INNOVA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5498D28-63D5-45A1-9151-E7FF4658F0E5}"/>
              </a:ext>
            </a:extLst>
          </p:cNvPr>
          <p:cNvSpPr/>
          <p:nvPr userDrawn="1"/>
        </p:nvSpPr>
        <p:spPr bwMode="gray">
          <a:xfrm>
            <a:off x="0" y="0"/>
            <a:ext cx="10572750" cy="5149850"/>
          </a:xfrm>
          <a:custGeom>
            <a:avLst/>
            <a:gdLst>
              <a:gd name="connsiteX0" fmla="*/ 0 w 10572750"/>
              <a:gd name="connsiteY0" fmla="*/ 0 h 5149850"/>
              <a:gd name="connsiteX1" fmla="*/ 0 w 10572750"/>
              <a:gd name="connsiteY1" fmla="*/ 5153978 h 5149850"/>
              <a:gd name="connsiteX2" fmla="*/ 317500 w 10572750"/>
              <a:gd name="connsiteY2" fmla="*/ 4836478 h 5149850"/>
              <a:gd name="connsiteX3" fmla="*/ 10255250 w 10572750"/>
              <a:gd name="connsiteY3" fmla="*/ 4836478 h 5149850"/>
              <a:gd name="connsiteX4" fmla="*/ 10572750 w 10572750"/>
              <a:gd name="connsiteY4" fmla="*/ 4518978 h 5149850"/>
              <a:gd name="connsiteX5" fmla="*/ 10572750 w 10572750"/>
              <a:gd name="connsiteY5" fmla="*/ 0 h 51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5149850">
                <a:moveTo>
                  <a:pt x="0" y="0"/>
                </a:moveTo>
                <a:lnTo>
                  <a:pt x="0" y="5153978"/>
                </a:lnTo>
                <a:cubicBezTo>
                  <a:pt x="0" y="4978627"/>
                  <a:pt x="142150" y="4836478"/>
                  <a:pt x="317500" y="4836478"/>
                </a:cubicBezTo>
                <a:lnTo>
                  <a:pt x="10255250" y="4836478"/>
                </a:lnTo>
                <a:cubicBezTo>
                  <a:pt x="10430601" y="4836478"/>
                  <a:pt x="10572750" y="4694328"/>
                  <a:pt x="10572750" y="4518978"/>
                </a:cubicBezTo>
                <a:lnTo>
                  <a:pt x="10572750" y="0"/>
                </a:lnTo>
                <a:close/>
              </a:path>
            </a:pathLst>
          </a:custGeom>
          <a:solidFill>
            <a:schemeClr val="accent4"/>
          </a:solidFill>
          <a:ln w="6350" cap="flat">
            <a:noFill/>
            <a:prstDash val="solid"/>
            <a:miter/>
          </a:ln>
        </p:spPr>
        <p:txBody>
          <a:bodyPr rtlCol="0" anchor="ctr"/>
          <a:lstStyle/>
          <a:p>
            <a:endParaRPr lang="en-GB" noProof="0"/>
          </a:p>
        </p:txBody>
      </p:sp>
      <p:sp>
        <p:nvSpPr>
          <p:cNvPr id="16" name="Title 14">
            <a:extLst>
              <a:ext uri="{FF2B5EF4-FFF2-40B4-BE49-F238E27FC236}">
                <a16:creationId xmlns:a16="http://schemas.microsoft.com/office/drawing/2014/main" id="{6B3366CA-5E52-8648-8642-B1AE8C30F203}"/>
              </a:ext>
            </a:extLst>
          </p:cNvPr>
          <p:cNvSpPr>
            <a:spLocks noGrp="1"/>
          </p:cNvSpPr>
          <p:nvPr>
            <p:ph type="title" hasCustomPrompt="1"/>
          </p:nvPr>
        </p:nvSpPr>
        <p:spPr bwMode="white">
          <a:xfrm>
            <a:off x="839788" y="1341437"/>
            <a:ext cx="9166146" cy="3253711"/>
          </a:xfrm>
        </p:spPr>
        <p:txBody>
          <a:bodyPr anchor="t" anchorCtr="0"/>
          <a:lstStyle>
            <a:lvl1pPr>
              <a:defRPr sz="4200">
                <a:solidFill>
                  <a:schemeClr val="bg1"/>
                </a:solidFill>
              </a:defRPr>
            </a:lvl1pPr>
          </a:lstStyle>
          <a:p>
            <a:r>
              <a:rPr lang="en-GB" noProof="0"/>
              <a:t>Statement or Quote</a:t>
            </a:r>
          </a:p>
        </p:txBody>
      </p:sp>
      <p:pic>
        <p:nvPicPr>
          <p:cNvPr id="11" name="Graphic 10">
            <a:extLst>
              <a:ext uri="{FF2B5EF4-FFF2-40B4-BE49-F238E27FC236}">
                <a16:creationId xmlns:a16="http://schemas.microsoft.com/office/drawing/2014/main" id="{0EAF2D90-7C0B-4A51-B7AB-14FE1EA5872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4" name="Date Placeholder 3">
            <a:extLst>
              <a:ext uri="{FF2B5EF4-FFF2-40B4-BE49-F238E27FC236}">
                <a16:creationId xmlns:a16="http://schemas.microsoft.com/office/drawing/2014/main" id="{7AE3C6E0-4824-4437-AF98-5D4DB1C0F365}"/>
              </a:ext>
            </a:extLst>
          </p:cNvPr>
          <p:cNvSpPr>
            <a:spLocks noGrp="1"/>
          </p:cNvSpPr>
          <p:nvPr>
            <p:ph type="dt" sz="half" idx="10"/>
          </p:nvPr>
        </p:nvSpPr>
        <p:spPr/>
        <p:txBody>
          <a:bodyPr/>
          <a:lstStyle/>
          <a:p>
            <a:fld id="{DD106439-D347-4632-86C3-EC6E5B484053}" type="datetime1">
              <a:rPr lang="en-GB" noProof="0" smtClean="0"/>
              <a:t>13/12/2021</a:t>
            </a:fld>
            <a:endParaRPr lang="en-GB" noProof="0"/>
          </a:p>
        </p:txBody>
      </p:sp>
      <p:sp>
        <p:nvSpPr>
          <p:cNvPr id="6" name="Footer Placeholder 5">
            <a:extLst>
              <a:ext uri="{FF2B5EF4-FFF2-40B4-BE49-F238E27FC236}">
                <a16:creationId xmlns:a16="http://schemas.microsoft.com/office/drawing/2014/main" id="{2A9DA833-C3EB-4B47-94B0-0870B2137AD7}"/>
              </a:ext>
            </a:extLst>
          </p:cNvPr>
          <p:cNvSpPr>
            <a:spLocks noGrp="1"/>
          </p:cNvSpPr>
          <p:nvPr>
            <p:ph type="ftr" sz="quarter" idx="11"/>
          </p:nvPr>
        </p:nvSpPr>
        <p:spPr/>
        <p:txBody>
          <a:bodyPr/>
          <a:lstStyle/>
          <a:p>
            <a:r>
              <a:rPr lang="en-GB" noProof="0"/>
              <a:t>| © Alfa Laval</a:t>
            </a:r>
          </a:p>
        </p:txBody>
      </p:sp>
      <p:sp>
        <p:nvSpPr>
          <p:cNvPr id="7" name="Slide Number Placeholder 6">
            <a:extLst>
              <a:ext uri="{FF2B5EF4-FFF2-40B4-BE49-F238E27FC236}">
                <a16:creationId xmlns:a16="http://schemas.microsoft.com/office/drawing/2014/main" id="{564B21B2-B0FB-41E7-BDCE-0F3609C3FC63}"/>
              </a:ext>
            </a:extLst>
          </p:cNvPr>
          <p:cNvSpPr>
            <a:spLocks noGrp="1"/>
          </p:cNvSpPr>
          <p:nvPr>
            <p:ph type="sldNum" sz="quarter" idx="12"/>
          </p:nvPr>
        </p:nvSpPr>
        <p:spPr/>
        <p:txBody>
          <a:bodyPr/>
          <a:lstStyle/>
          <a:p>
            <a:fld id="{E1781896-7108-754B-A195-4B41D5296C65}" type="slidenum">
              <a:rPr lang="en-GB" noProof="0" smtClean="0"/>
              <a:pPr/>
              <a:t>‹#›</a:t>
            </a:fld>
            <a:r>
              <a:rPr lang="en-GB" noProof="0"/>
              <a:t> |</a:t>
            </a:r>
          </a:p>
        </p:txBody>
      </p:sp>
      <p:sp>
        <p:nvSpPr>
          <p:cNvPr id="10" name="Freeform: Shape 12">
            <a:extLst>
              <a:ext uri="{FF2B5EF4-FFF2-40B4-BE49-F238E27FC236}">
                <a16:creationId xmlns:a16="http://schemas.microsoft.com/office/drawing/2014/main" id="{02B76639-CF8F-854B-8B43-DD9A4D21C06D}"/>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Tree>
    <p:extLst>
      <p:ext uri="{BB962C8B-B14F-4D97-AF65-F5344CB8AC3E}">
        <p14:creationId xmlns:p14="http://schemas.microsoft.com/office/powerpoint/2010/main" val="2999834119"/>
      </p:ext>
    </p:extLst>
  </p:cSld>
  <p:clrMapOvr>
    <a:masterClrMapping/>
  </p:clrMapOvr>
  <p:transition>
    <p:fade/>
  </p:transition>
  <p:extLst>
    <p:ext uri="{DCECCB84-F9BA-43D5-87BE-67443E8EF086}">
      <p15:sldGuideLst xmlns:p15="http://schemas.microsoft.com/office/powerpoint/2012/main">
        <p15:guide id="1" orient="horz" pos="2898">
          <p15:clr>
            <a:srgbClr val="000000"/>
          </p15:clr>
        </p15:guide>
        <p15:guide id="2" orient="horz" pos="844">
          <p15:clr>
            <a:srgbClr val="000000"/>
          </p15:clr>
        </p15:guide>
        <p15:guide id="3" pos="6312" userDrawn="1">
          <p15:clr>
            <a:srgbClr val="000000"/>
          </p15:clr>
        </p15:guide>
        <p15:guide id="4" pos="529" userDrawn="1">
          <p15:clr>
            <a:srgbClr val="00000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UIDES / TIP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E56EB6-2371-4EFC-B1A0-880C7850CB21}"/>
              </a:ext>
            </a:extLst>
          </p:cNvPr>
          <p:cNvSpPr>
            <a:spLocks noGrp="1"/>
          </p:cNvSpPr>
          <p:nvPr>
            <p:ph type="sldNum" sz="quarter" idx="10"/>
          </p:nvPr>
        </p:nvSpPr>
        <p:spPr/>
        <p:txBody>
          <a:bodyPr/>
          <a:lstStyle/>
          <a:p>
            <a:fld id="{E1781896-7108-754B-A195-4B41D5296C65}" type="slidenum">
              <a:rPr lang="en-GB" noProof="0" smtClean="0"/>
              <a:pPr/>
              <a:t>‹#›</a:t>
            </a:fld>
            <a:r>
              <a:rPr lang="en-GB" noProof="0"/>
              <a:t> |</a:t>
            </a:r>
          </a:p>
        </p:txBody>
      </p:sp>
      <p:sp>
        <p:nvSpPr>
          <p:cNvPr id="6" name="Title 4">
            <a:extLst>
              <a:ext uri="{FF2B5EF4-FFF2-40B4-BE49-F238E27FC236}">
                <a16:creationId xmlns:a16="http://schemas.microsoft.com/office/drawing/2014/main" id="{61489930-1856-48B6-939C-156CB4832260}"/>
              </a:ext>
            </a:extLst>
          </p:cNvPr>
          <p:cNvSpPr txBox="1">
            <a:spLocks/>
          </p:cNvSpPr>
          <p:nvPr userDrawn="1"/>
        </p:nvSpPr>
        <p:spPr>
          <a:xfrm>
            <a:off x="839785" y="307975"/>
            <a:ext cx="9469438" cy="503238"/>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000" kern="1200">
                <a:solidFill>
                  <a:schemeClr val="tx2"/>
                </a:solidFill>
                <a:latin typeface="+mj-lt"/>
                <a:ea typeface="+mj-ea"/>
                <a:cs typeface="+mj-cs"/>
              </a:defRPr>
            </a:lvl1pPr>
          </a:lstStyle>
          <a:p>
            <a:r>
              <a:rPr lang="en-GB" dirty="0">
                <a:solidFill>
                  <a:schemeClr val="accent4"/>
                </a:solidFill>
              </a:rPr>
              <a:t>Guides / tips when working in the template</a:t>
            </a:r>
          </a:p>
        </p:txBody>
      </p:sp>
      <p:sp>
        <p:nvSpPr>
          <p:cNvPr id="8" name="Content Placeholder 14">
            <a:extLst>
              <a:ext uri="{FF2B5EF4-FFF2-40B4-BE49-F238E27FC236}">
                <a16:creationId xmlns:a16="http://schemas.microsoft.com/office/drawing/2014/main" id="{50AC8978-27ED-49C3-8073-0DACAA2A66C8}"/>
              </a:ext>
            </a:extLst>
          </p:cNvPr>
          <p:cNvSpPr txBox="1">
            <a:spLocks/>
          </p:cNvSpPr>
          <p:nvPr userDrawn="1"/>
        </p:nvSpPr>
        <p:spPr>
          <a:xfrm>
            <a:off x="839783" y="1094689"/>
            <a:ext cx="5284637" cy="2157061"/>
          </a:xfrm>
          <a:prstGeom prst="rect">
            <a:avLst/>
          </a:prstGeom>
          <a:noFill/>
          <a:ln w="6350">
            <a:solidFill>
              <a:schemeClr val="accent6"/>
            </a:solidFill>
          </a:ln>
        </p:spPr>
        <p:txBody>
          <a:bodyPr wrap="square" lIns="91440" tIns="91440" rIns="91440" bIns="91440" rtlCol="0">
            <a:noAutofit/>
          </a:bodyPr>
          <a:lstStyle>
            <a:defPPr>
              <a:defRPr lang="en-US"/>
            </a:defPPr>
            <a:lvl1pPr lvl="0">
              <a:spcAft>
                <a:spcPts val="600"/>
              </a:spcAft>
              <a:defRPr sz="1200" b="1"/>
            </a:lvl1pPr>
            <a:lvl2pPr marL="378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700" kern="1200">
                <a:solidFill>
                  <a:schemeClr val="tx2"/>
                </a:solidFill>
                <a:latin typeface="+mn-lt"/>
                <a:ea typeface="+mn-ea"/>
                <a:cs typeface="+mn-cs"/>
              </a:defRPr>
            </a:lvl2pPr>
            <a:lvl3pPr marL="576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tabLst/>
              <a:defRPr lang="en-US" sz="1500" kern="1200" dirty="0">
                <a:solidFill>
                  <a:schemeClr val="tx2"/>
                </a:solidFill>
                <a:latin typeface="+mn-lt"/>
                <a:ea typeface="+mn-ea"/>
                <a:cs typeface="+mn-cs"/>
              </a:defRPr>
            </a:lvl3pPr>
            <a:lvl4pPr marL="774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300" kern="1200">
                <a:solidFill>
                  <a:schemeClr val="tx2"/>
                </a:solidFill>
                <a:latin typeface="+mn-lt"/>
                <a:ea typeface="+mn-ea"/>
                <a:cs typeface="+mn-cs"/>
              </a:defRPr>
            </a:lvl4pPr>
            <a:lvl5pPr marL="972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solidFill>
                  <a:schemeClr val="tx2"/>
                </a:solidFill>
              </a:rPr>
              <a:t>Tips when creating PowerPoint presentations:</a:t>
            </a:r>
          </a:p>
          <a:p>
            <a:pPr marL="180000" indent="-180000">
              <a:buClr>
                <a:schemeClr val="accent4"/>
              </a:buClr>
              <a:buFont typeface="Arial" panose="020B0604020202020204" pitchFamily="34" charset="0"/>
              <a:buChar char="•"/>
            </a:pPr>
            <a:r>
              <a:rPr lang="en-GB" sz="1200" b="0" dirty="0">
                <a:solidFill>
                  <a:schemeClr val="tx2"/>
                </a:solidFill>
              </a:rPr>
              <a:t>Simplify and limit number of words and bullets. Use key phrases and only essential information – move longer text to speaker notes.</a:t>
            </a:r>
          </a:p>
          <a:p>
            <a:pPr marL="180000" indent="-180000">
              <a:buClr>
                <a:schemeClr val="accent4"/>
              </a:buClr>
              <a:buFont typeface="Arial" panose="020B0604020202020204" pitchFamily="34" charset="0"/>
              <a:buChar char="•"/>
            </a:pPr>
            <a:r>
              <a:rPr lang="en-GB" sz="1200" b="0" dirty="0">
                <a:solidFill>
                  <a:schemeClr val="tx2"/>
                </a:solidFill>
              </a:rPr>
              <a:t>Use good quality images as a complement or to symbolize text.</a:t>
            </a:r>
          </a:p>
          <a:p>
            <a:pPr marL="180000" indent="-180000">
              <a:buClr>
                <a:schemeClr val="accent4"/>
              </a:buClr>
              <a:buFont typeface="Arial" panose="020B0604020202020204" pitchFamily="34" charset="0"/>
              <a:buChar char="•"/>
            </a:pPr>
            <a:r>
              <a:rPr lang="en-GB" sz="1200" b="0" dirty="0">
                <a:solidFill>
                  <a:schemeClr val="tx2"/>
                </a:solidFill>
              </a:rPr>
              <a:t>Avoid clipart and putting words in all capital letters.</a:t>
            </a:r>
          </a:p>
          <a:p>
            <a:pPr marL="180000" indent="-180000">
              <a:buClr>
                <a:schemeClr val="accent4"/>
              </a:buClr>
              <a:buFont typeface="Arial" panose="020B0604020202020204" pitchFamily="34" charset="0"/>
              <a:buChar char="•"/>
            </a:pPr>
            <a:r>
              <a:rPr lang="en-GB" sz="1200" b="0" dirty="0">
                <a:solidFill>
                  <a:schemeClr val="tx2"/>
                </a:solidFill>
              </a:rPr>
              <a:t>Do not overuse special effects and sounds. </a:t>
            </a:r>
          </a:p>
          <a:p>
            <a:pPr marL="180000" indent="-180000">
              <a:buClr>
                <a:schemeClr val="accent4"/>
              </a:buClr>
              <a:buFont typeface="Arial" panose="020B0604020202020204" pitchFamily="34" charset="0"/>
              <a:buChar char="•"/>
            </a:pPr>
            <a:r>
              <a:rPr lang="en-GB" sz="1200" b="0" dirty="0">
                <a:solidFill>
                  <a:schemeClr val="tx2"/>
                </a:solidFill>
              </a:rPr>
              <a:t>Reduce file size by using “</a:t>
            </a:r>
            <a:r>
              <a:rPr lang="en-GB" sz="1200" b="0" dirty="0">
                <a:solidFill>
                  <a:schemeClr val="tx2"/>
                </a:solidFill>
                <a:hlinkClick r:id="rId2"/>
              </a:rPr>
              <a:t>Compress pictures</a:t>
            </a:r>
            <a:r>
              <a:rPr lang="en-GB" sz="1200" b="0" dirty="0">
                <a:solidFill>
                  <a:schemeClr val="tx2"/>
                </a:solidFill>
              </a:rPr>
              <a:t>”</a:t>
            </a:r>
          </a:p>
          <a:p>
            <a:pPr marL="180000" indent="-180000">
              <a:buClr>
                <a:schemeClr val="accent4"/>
              </a:buClr>
              <a:buFont typeface="Arial" panose="020B0604020202020204" pitchFamily="34" charset="0"/>
              <a:buChar char="•"/>
            </a:pPr>
            <a:r>
              <a:rPr lang="en-GB" sz="1200" b="0" dirty="0">
                <a:solidFill>
                  <a:schemeClr val="tx2"/>
                </a:solidFill>
              </a:rPr>
              <a:t>Protect content and layout by </a:t>
            </a:r>
            <a:r>
              <a:rPr lang="en-GB" sz="1200" b="0" dirty="0">
                <a:solidFill>
                  <a:schemeClr val="tx2"/>
                </a:solidFill>
                <a:hlinkClick r:id="rId3"/>
              </a:rPr>
              <a:t>saving the file as a pdf</a:t>
            </a:r>
            <a:r>
              <a:rPr lang="en-GB" sz="1200" b="0" dirty="0">
                <a:solidFill>
                  <a:schemeClr val="tx2"/>
                </a:solidFill>
              </a:rPr>
              <a:t> if sharing.</a:t>
            </a:r>
            <a:endParaRPr lang="en-GB" sz="1400" b="0" dirty="0">
              <a:solidFill>
                <a:schemeClr val="tx2"/>
              </a:solidFill>
            </a:endParaRPr>
          </a:p>
        </p:txBody>
      </p:sp>
      <p:sp>
        <p:nvSpPr>
          <p:cNvPr id="9" name="TextBox 8">
            <a:extLst>
              <a:ext uri="{FF2B5EF4-FFF2-40B4-BE49-F238E27FC236}">
                <a16:creationId xmlns:a16="http://schemas.microsoft.com/office/drawing/2014/main" id="{18830AB2-C56D-4C29-BF72-1F29C89C9177}"/>
              </a:ext>
            </a:extLst>
          </p:cNvPr>
          <p:cNvSpPr txBox="1"/>
          <p:nvPr userDrawn="1"/>
        </p:nvSpPr>
        <p:spPr>
          <a:xfrm>
            <a:off x="8967385" y="1094691"/>
            <a:ext cx="2520000" cy="3803314"/>
          </a:xfrm>
          <a:prstGeom prst="rect">
            <a:avLst/>
          </a:prstGeom>
          <a:solidFill>
            <a:schemeClr val="accent6">
              <a:lumMod val="20000"/>
              <a:lumOff val="80000"/>
            </a:schemeClr>
          </a:solidFill>
          <a:ln w="6350">
            <a:solidFill>
              <a:schemeClr val="accent6"/>
            </a:solidFill>
          </a:ln>
        </p:spPr>
        <p:txBody>
          <a:bodyPr wrap="square" lIns="91440" tIns="91440" rIns="91440" bIns="91440" rtlCol="0">
            <a:noAutofit/>
          </a:bodyPr>
          <a:lstStyle/>
          <a:p>
            <a:pPr>
              <a:spcAft>
                <a:spcPts val="600"/>
              </a:spcAft>
            </a:pPr>
            <a:r>
              <a:rPr lang="en-GB" sz="1200" b="1" dirty="0"/>
              <a:t>Copying from external sources:</a:t>
            </a:r>
          </a:p>
          <a:p>
            <a:pPr algn="l"/>
            <a:r>
              <a:rPr lang="en-GB" sz="900" b="1" dirty="0">
                <a:solidFill>
                  <a:schemeClr val="tx1"/>
                </a:solidFill>
              </a:rPr>
              <a:t>Content</a:t>
            </a:r>
          </a:p>
          <a:p>
            <a:pPr algn="l"/>
            <a:r>
              <a:rPr lang="en-GB" sz="900" b="0" dirty="0">
                <a:solidFill>
                  <a:schemeClr val="tx1"/>
                </a:solidFill>
              </a:rPr>
              <a:t>DO NOT copy/paste new slides from other presentations, particularly with different templates/ themes.</a:t>
            </a:r>
          </a:p>
          <a:p>
            <a:pPr algn="l"/>
            <a:r>
              <a:rPr lang="en-GB" sz="900" b="0" dirty="0">
                <a:solidFill>
                  <a:schemeClr val="tx1"/>
                </a:solidFill>
              </a:rPr>
              <a:t>Instead, copy the content (images and text) into the most suitable layout provided within this template.</a:t>
            </a:r>
          </a:p>
          <a:p>
            <a:pPr algn="l"/>
            <a:r>
              <a:rPr lang="en-GB" sz="900" b="0" dirty="0">
                <a:solidFill>
                  <a:schemeClr val="tx1"/>
                </a:solidFill>
              </a:rPr>
              <a:t>Ensure no new Master templates are added into the presentation resulting in formatting clashes and larger file size.</a:t>
            </a:r>
            <a:endParaRPr lang="en-GB" sz="900" b="1" dirty="0">
              <a:solidFill>
                <a:schemeClr val="tx1"/>
              </a:solidFill>
            </a:endParaRPr>
          </a:p>
          <a:p>
            <a:pPr algn="l"/>
            <a:endParaRPr lang="en-GB" sz="900" b="1" dirty="0">
              <a:solidFill>
                <a:schemeClr val="tx1"/>
              </a:solidFill>
            </a:endParaRPr>
          </a:p>
          <a:p>
            <a:pPr algn="l"/>
            <a:r>
              <a:rPr lang="en-GB" sz="900" b="1" dirty="0">
                <a:solidFill>
                  <a:schemeClr val="tx1"/>
                </a:solidFill>
              </a:rPr>
              <a:t>Text</a:t>
            </a:r>
          </a:p>
          <a:p>
            <a:pPr algn="l">
              <a:spcAft>
                <a:spcPts val="600"/>
              </a:spcAft>
            </a:pPr>
            <a:r>
              <a:rPr lang="en-GB" sz="900" dirty="0">
                <a:solidFill>
                  <a:schemeClr val="tx1"/>
                </a:solidFill>
              </a:rPr>
              <a:t>When copy/pasting text, a small </a:t>
            </a:r>
            <a:r>
              <a:rPr lang="en-GB" sz="900" b="1" dirty="0">
                <a:solidFill>
                  <a:schemeClr val="tx1"/>
                </a:solidFill>
              </a:rPr>
              <a:t>‘Paste Options’ </a:t>
            </a:r>
            <a:r>
              <a:rPr lang="en-GB" sz="900" dirty="0">
                <a:solidFill>
                  <a:schemeClr val="tx1"/>
                </a:solidFill>
              </a:rPr>
              <a:t>button will appear at the bottom of the text box.</a:t>
            </a:r>
          </a:p>
          <a:p>
            <a:pPr algn="l"/>
            <a:r>
              <a:rPr lang="en-GB" sz="900" dirty="0">
                <a:solidFill>
                  <a:schemeClr val="tx1"/>
                </a:solidFill>
              </a:rPr>
              <a:t>Use the </a:t>
            </a:r>
            <a:br>
              <a:rPr lang="en-GB" sz="900" dirty="0">
                <a:solidFill>
                  <a:schemeClr val="tx1"/>
                </a:solidFill>
              </a:rPr>
            </a:br>
            <a:r>
              <a:rPr lang="en-GB" sz="900" b="1" dirty="0">
                <a:solidFill>
                  <a:schemeClr val="tx1"/>
                </a:solidFill>
              </a:rPr>
              <a:t>‘Keep Text Only’ </a:t>
            </a:r>
            <a:br>
              <a:rPr lang="en-GB" sz="900" b="1" dirty="0">
                <a:solidFill>
                  <a:schemeClr val="tx1"/>
                </a:solidFill>
              </a:rPr>
            </a:br>
            <a:r>
              <a:rPr lang="en-GB" sz="900" dirty="0">
                <a:solidFill>
                  <a:schemeClr val="tx1"/>
                </a:solidFill>
              </a:rPr>
              <a:t>option to integrate </a:t>
            </a:r>
            <a:br>
              <a:rPr lang="en-GB" sz="900" dirty="0">
                <a:solidFill>
                  <a:schemeClr val="tx1"/>
                </a:solidFill>
              </a:rPr>
            </a:br>
            <a:r>
              <a:rPr lang="en-GB" sz="900" dirty="0">
                <a:solidFill>
                  <a:schemeClr val="tx1"/>
                </a:solidFill>
              </a:rPr>
              <a:t>it into this template’s </a:t>
            </a:r>
            <a:br>
              <a:rPr lang="en-GB" sz="900" dirty="0">
                <a:solidFill>
                  <a:schemeClr val="tx1"/>
                </a:solidFill>
              </a:rPr>
            </a:br>
            <a:r>
              <a:rPr lang="en-GB" sz="900" dirty="0">
                <a:solidFill>
                  <a:schemeClr val="tx1"/>
                </a:solidFill>
              </a:rPr>
              <a:t>formatting.</a:t>
            </a:r>
            <a:endParaRPr lang="en-US" sz="900" b="1" dirty="0">
              <a:solidFill>
                <a:schemeClr val="tx1"/>
              </a:solidFill>
            </a:endParaRPr>
          </a:p>
        </p:txBody>
      </p:sp>
      <p:sp>
        <p:nvSpPr>
          <p:cNvPr id="10" name="TextBox 9">
            <a:extLst>
              <a:ext uri="{FF2B5EF4-FFF2-40B4-BE49-F238E27FC236}">
                <a16:creationId xmlns:a16="http://schemas.microsoft.com/office/drawing/2014/main" id="{D4A05B6F-0B2A-483C-A123-2CAE1C83D491}"/>
              </a:ext>
            </a:extLst>
          </p:cNvPr>
          <p:cNvSpPr txBox="1"/>
          <p:nvPr userDrawn="1"/>
        </p:nvSpPr>
        <p:spPr>
          <a:xfrm>
            <a:off x="839785" y="3429000"/>
            <a:ext cx="2520000" cy="2749822"/>
          </a:xfrm>
          <a:prstGeom prst="rect">
            <a:avLst/>
          </a:prstGeom>
          <a:solidFill>
            <a:schemeClr val="accent6">
              <a:lumMod val="20000"/>
              <a:lumOff val="80000"/>
            </a:schemeClr>
          </a:solidFill>
          <a:ln w="6350">
            <a:solidFill>
              <a:schemeClr val="accent6"/>
            </a:solidFill>
          </a:ln>
        </p:spPr>
        <p:txBody>
          <a:bodyPr wrap="square" lIns="91440" tIns="91440" rIns="91440" bIns="91440" rtlCol="0">
            <a:noAutofit/>
          </a:bodyPr>
          <a:lstStyle/>
          <a:p>
            <a:pPr algn="l">
              <a:spcAft>
                <a:spcPts val="600"/>
              </a:spcAft>
            </a:pPr>
            <a:r>
              <a:rPr lang="en-GB" sz="1200" b="1" i="0" dirty="0">
                <a:solidFill>
                  <a:schemeClr val="tx1"/>
                </a:solidFill>
              </a:rPr>
              <a:t>Using template layouts:</a:t>
            </a:r>
          </a:p>
          <a:p>
            <a:pPr algn="l"/>
            <a:r>
              <a:rPr lang="en-GB" sz="1000" b="1" i="0" dirty="0">
                <a:solidFill>
                  <a:schemeClr val="tx1"/>
                </a:solidFill>
              </a:rPr>
              <a:t>Several layout options </a:t>
            </a:r>
            <a:r>
              <a:rPr lang="en-GB" sz="1000" i="0" dirty="0">
                <a:solidFill>
                  <a:schemeClr val="tx1"/>
                </a:solidFill>
              </a:rPr>
              <a:t>to help you present can be found on </a:t>
            </a:r>
            <a:r>
              <a:rPr lang="en-GB" sz="1000" b="1" i="0" dirty="0">
                <a:solidFill>
                  <a:schemeClr val="tx1"/>
                </a:solidFill>
              </a:rPr>
              <a:t>‘</a:t>
            </a:r>
            <a:r>
              <a:rPr lang="en-GB" sz="1000" b="1" i="0" kern="1200" dirty="0">
                <a:solidFill>
                  <a:schemeClr val="tx1"/>
                </a:solidFill>
                <a:latin typeface="+mn-lt"/>
                <a:ea typeface="+mn-ea"/>
                <a:cs typeface="+mn-cs"/>
              </a:rPr>
              <a:t>Home tab &gt; (Slides) Layout</a:t>
            </a:r>
            <a:r>
              <a:rPr lang="en-GB" sz="1000" b="1" i="0" dirty="0">
                <a:solidFill>
                  <a:schemeClr val="tx1"/>
                </a:solidFill>
              </a:rPr>
              <a:t>’</a:t>
            </a:r>
            <a:endParaRPr lang="en-GB" sz="1000" b="1" i="0" kern="1200" dirty="0">
              <a:solidFill>
                <a:schemeClr val="tx1"/>
              </a:solidFill>
              <a:latin typeface="+mn-lt"/>
              <a:ea typeface="+mn-ea"/>
              <a:cs typeface="+mn-cs"/>
            </a:endParaRPr>
          </a:p>
          <a:p>
            <a:pPr algn="l"/>
            <a:endParaRPr lang="en-GB" sz="1000" b="1" i="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dirty="0">
                <a:solidFill>
                  <a:schemeClr val="tx1"/>
                </a:solidFill>
              </a:rPr>
              <a:t>Avoid stretching the elements. </a:t>
            </a:r>
            <a:r>
              <a:rPr lang="en-GB" sz="1000" b="0" i="0" dirty="0">
                <a:solidFill>
                  <a:schemeClr val="tx1"/>
                </a:solidFill>
              </a:rPr>
              <a:t>If you feel that you done so or have moved elements around, reset the template by</a:t>
            </a:r>
            <a:r>
              <a:rPr lang="en-GB" sz="1000" i="0" dirty="0">
                <a:solidFill>
                  <a:schemeClr val="tx1"/>
                </a:solidFill>
              </a:rPr>
              <a:t> </a:t>
            </a:r>
            <a:r>
              <a:rPr lang="en-GB" sz="1000" b="1" i="0" dirty="0">
                <a:solidFill>
                  <a:schemeClr val="tx1"/>
                </a:solidFill>
              </a:rPr>
              <a:t>‘</a:t>
            </a:r>
            <a:r>
              <a:rPr lang="en-GB" sz="1000" b="1" i="0" kern="1200" dirty="0">
                <a:solidFill>
                  <a:schemeClr val="tx1"/>
                </a:solidFill>
                <a:latin typeface="+mn-lt"/>
                <a:ea typeface="+mn-ea"/>
                <a:cs typeface="+mn-cs"/>
              </a:rPr>
              <a:t>Home tab &gt; (Slides) Reset</a:t>
            </a:r>
            <a:r>
              <a:rPr lang="en-GB" sz="1000" b="1" i="0" dirty="0">
                <a:solidFill>
                  <a:schemeClr val="tx1"/>
                </a:solidFill>
              </a:rPr>
              <a:t>’</a:t>
            </a:r>
            <a:endParaRPr lang="en-GB" sz="1000" b="0" i="0" dirty="0">
              <a:solidFill>
                <a:schemeClr val="tx1"/>
              </a:solidFill>
            </a:endParaRPr>
          </a:p>
          <a:p>
            <a:pPr algn="l"/>
            <a:endParaRPr lang="en-GB" sz="1000" b="1" i="0" dirty="0">
              <a:solidFill>
                <a:schemeClr val="tx1"/>
              </a:solidFill>
            </a:endParaRPr>
          </a:p>
          <a:p>
            <a:pPr algn="l"/>
            <a:r>
              <a:rPr lang="en-GB" sz="1000" b="1" i="0" dirty="0">
                <a:solidFill>
                  <a:schemeClr val="tx1"/>
                </a:solidFill>
              </a:rPr>
              <a:t>Guides</a:t>
            </a:r>
            <a:r>
              <a:rPr lang="en-GB" sz="1000" b="0" i="0" dirty="0">
                <a:solidFill>
                  <a:schemeClr val="tx1"/>
                </a:solidFill>
              </a:rPr>
              <a:t> have been provided to maintain proper alignment and spacing of your slide elements. If you want to create a custom layout, pick one of the blank layouts and use the margins as your guides. </a:t>
            </a:r>
            <a:r>
              <a:rPr lang="en-GB" sz="1000" b="1" i="0" dirty="0">
                <a:solidFill>
                  <a:schemeClr val="tx1"/>
                </a:solidFill>
              </a:rPr>
              <a:t>‘View tab &gt; checkmark Guides’ </a:t>
            </a:r>
          </a:p>
        </p:txBody>
      </p:sp>
      <p:sp>
        <p:nvSpPr>
          <p:cNvPr id="11" name="Rectangle 10">
            <a:extLst>
              <a:ext uri="{FF2B5EF4-FFF2-40B4-BE49-F238E27FC236}">
                <a16:creationId xmlns:a16="http://schemas.microsoft.com/office/drawing/2014/main" id="{DD51FC98-AD90-488D-8164-7D1509646A54}"/>
              </a:ext>
            </a:extLst>
          </p:cNvPr>
          <p:cNvSpPr/>
          <p:nvPr userDrawn="1"/>
        </p:nvSpPr>
        <p:spPr>
          <a:xfrm>
            <a:off x="6321736" y="1094689"/>
            <a:ext cx="2432492" cy="2157060"/>
          </a:xfrm>
          <a:prstGeom prst="rect">
            <a:avLst/>
          </a:prstGeom>
          <a:solidFill>
            <a:schemeClr val="accent6">
              <a:lumMod val="20000"/>
              <a:lumOff val="80000"/>
            </a:schemeClr>
          </a:solidFill>
          <a:ln w="6350">
            <a:solidFill>
              <a:schemeClr val="accent6"/>
            </a:solidFill>
          </a:ln>
        </p:spPr>
        <p:txBody>
          <a:bodyPr wrap="square" lIns="91440" tIns="91440" rIns="91440" bIns="91440" rtlCol="0">
            <a:noAutofit/>
          </a:bodyPr>
          <a:lstStyle/>
          <a:p>
            <a:pPr lvl="0">
              <a:spcAft>
                <a:spcPts val="600"/>
              </a:spcAft>
            </a:pPr>
            <a:r>
              <a:rPr lang="en-US" sz="1200" b="1" dirty="0"/>
              <a:t>To add images to placeholders:</a:t>
            </a:r>
          </a:p>
          <a:p>
            <a:pPr lvl="0">
              <a:spcAft>
                <a:spcPts val="600"/>
              </a:spcAft>
            </a:pPr>
            <a:r>
              <a:rPr lang="en-US" sz="1000" b="0" i="0" dirty="0">
                <a:solidFill>
                  <a:schemeClr val="tx1"/>
                </a:solidFill>
              </a:rPr>
              <a:t>Drag and drop: Drag an image from your desktop (or any file folder) and drop into the placeholder </a:t>
            </a:r>
            <a:r>
              <a:rPr lang="en-US" sz="1000" b="1" i="0" dirty="0">
                <a:solidFill>
                  <a:schemeClr val="tx1"/>
                </a:solidFill>
              </a:rPr>
              <a:t>OR</a:t>
            </a:r>
            <a:r>
              <a:rPr lang="en-US" sz="1000" b="0" i="0" dirty="0">
                <a:solidFill>
                  <a:schemeClr val="tx1"/>
                </a:solidFill>
              </a:rPr>
              <a:t> </a:t>
            </a:r>
          </a:p>
          <a:p>
            <a:pPr lvl="0">
              <a:spcAft>
                <a:spcPts val="600"/>
              </a:spcAft>
            </a:pPr>
            <a:r>
              <a:rPr lang="en-US" sz="1000" b="0" i="0" dirty="0">
                <a:solidFill>
                  <a:schemeClr val="tx1"/>
                </a:solidFill>
              </a:rPr>
              <a:t>Browse: Click the icon in the center of the placeholder and locate your desired image file from the pop-up.</a:t>
            </a:r>
          </a:p>
        </p:txBody>
      </p:sp>
      <p:sp>
        <p:nvSpPr>
          <p:cNvPr id="12" name="Rectangle 11">
            <a:extLst>
              <a:ext uri="{FF2B5EF4-FFF2-40B4-BE49-F238E27FC236}">
                <a16:creationId xmlns:a16="http://schemas.microsoft.com/office/drawing/2014/main" id="{5FB718BC-1A56-4442-8436-E0011A4E7B90}"/>
              </a:ext>
            </a:extLst>
          </p:cNvPr>
          <p:cNvSpPr/>
          <p:nvPr userDrawn="1"/>
        </p:nvSpPr>
        <p:spPr>
          <a:xfrm>
            <a:off x="3549043" y="3429006"/>
            <a:ext cx="2575377" cy="2749881"/>
          </a:xfrm>
          <a:prstGeom prst="rect">
            <a:avLst/>
          </a:prstGeom>
          <a:solidFill>
            <a:schemeClr val="accent6">
              <a:lumMod val="20000"/>
              <a:lumOff val="80000"/>
            </a:schemeClr>
          </a:solidFill>
          <a:ln w="6350">
            <a:solidFill>
              <a:schemeClr val="accent6"/>
            </a:solidFill>
          </a:ln>
        </p:spPr>
        <p:txBody>
          <a:bodyPr wrap="square" lIns="91440" tIns="91440" rIns="91440" bIns="91440" rtlCol="0">
            <a:noAutofit/>
          </a:bodyPr>
          <a:lstStyle/>
          <a:p>
            <a:pPr lvl="0">
              <a:spcAft>
                <a:spcPts val="600"/>
              </a:spcAft>
            </a:pPr>
            <a:r>
              <a:rPr lang="en-US" sz="1200" b="1" dirty="0"/>
              <a:t>To adjust image size/location without changing placeholder dimensions:</a:t>
            </a:r>
          </a:p>
          <a:p>
            <a:pPr lvl="0">
              <a:spcAft>
                <a:spcPts val="600"/>
              </a:spcAft>
            </a:pPr>
            <a:r>
              <a:rPr lang="en-US" sz="1000" b="0" i="0" dirty="0">
                <a:solidFill>
                  <a:schemeClr val="tx1"/>
                </a:solidFill>
              </a:rPr>
              <a:t>Right click the image and select Crop. Adjust the size of the image by grabbing one corner and scale up or down while holding the Shift key to maintain the proper ratio.</a:t>
            </a:r>
          </a:p>
          <a:p>
            <a:pPr lvl="0">
              <a:spcAft>
                <a:spcPts val="600"/>
              </a:spcAft>
            </a:pPr>
            <a:r>
              <a:rPr lang="en-US" sz="1000" b="0" i="0" dirty="0">
                <a:solidFill>
                  <a:schemeClr val="tx1"/>
                </a:solidFill>
              </a:rPr>
              <a:t>To move the image within the placeholder, hover over the image (while in Crop mode) and a 4 way arrow icon will appear. Grab the image and move to desired location. </a:t>
            </a:r>
          </a:p>
          <a:p>
            <a:pPr lvl="0">
              <a:spcAft>
                <a:spcPts val="600"/>
              </a:spcAft>
            </a:pPr>
            <a:r>
              <a:rPr lang="en-US" sz="1000" b="0" i="0" dirty="0">
                <a:solidFill>
                  <a:schemeClr val="tx1"/>
                </a:solidFill>
              </a:rPr>
              <a:t>Click anywhere outside the image to finalize the task.</a:t>
            </a:r>
          </a:p>
        </p:txBody>
      </p:sp>
      <p:sp>
        <p:nvSpPr>
          <p:cNvPr id="16" name="TextBox 15">
            <a:extLst>
              <a:ext uri="{FF2B5EF4-FFF2-40B4-BE49-F238E27FC236}">
                <a16:creationId xmlns:a16="http://schemas.microsoft.com/office/drawing/2014/main" id="{86988808-0466-4528-B367-9411CE5A4A07}"/>
              </a:ext>
            </a:extLst>
          </p:cNvPr>
          <p:cNvSpPr txBox="1"/>
          <p:nvPr userDrawn="1"/>
        </p:nvSpPr>
        <p:spPr>
          <a:xfrm>
            <a:off x="6321736" y="3429000"/>
            <a:ext cx="2432492" cy="2749822"/>
          </a:xfrm>
          <a:prstGeom prst="rect">
            <a:avLst/>
          </a:prstGeom>
          <a:solidFill>
            <a:schemeClr val="accent6">
              <a:lumMod val="20000"/>
              <a:lumOff val="80000"/>
            </a:schemeClr>
          </a:solidFill>
          <a:ln w="6350">
            <a:solidFill>
              <a:schemeClr val="accent6"/>
            </a:solidFill>
          </a:ln>
        </p:spPr>
        <p:txBody>
          <a:bodyPr wrap="square" lIns="91440" tIns="91440" rIns="91440" bIns="91440" rtlCol="0" anchor="t">
            <a:noAutofit/>
          </a:bodyPr>
          <a:lstStyle/>
          <a:p>
            <a:pPr>
              <a:spcAft>
                <a:spcPts val="600"/>
              </a:spcAft>
            </a:pPr>
            <a:r>
              <a:rPr lang="en-GB" sz="1200" b="1" dirty="0"/>
              <a:t>Image placeholder (Better path shape):</a:t>
            </a:r>
          </a:p>
          <a:p>
            <a:pPr algn="l"/>
            <a:r>
              <a:rPr lang="en-GB" sz="1000" dirty="0">
                <a:solidFill>
                  <a:schemeClr val="tx1"/>
                </a:solidFill>
              </a:rPr>
              <a:t>Refrain from featuring an image with transparent background to preserve the Better path framing</a:t>
            </a:r>
            <a:r>
              <a:rPr lang="en-US" sz="1000" dirty="0">
                <a:solidFill>
                  <a:schemeClr val="tx1"/>
                </a:solidFill>
              </a:rPr>
              <a:t>.</a:t>
            </a:r>
          </a:p>
          <a:p>
            <a:pPr algn="l"/>
            <a:endParaRPr lang="en-US" sz="1000" dirty="0">
              <a:solidFill>
                <a:schemeClr val="tx1"/>
              </a:solidFill>
            </a:endParaRPr>
          </a:p>
          <a:p>
            <a:pPr algn="l"/>
            <a:r>
              <a:rPr lang="en-US" sz="1000" dirty="0">
                <a:solidFill>
                  <a:schemeClr val="tx1"/>
                </a:solidFill>
              </a:rPr>
              <a:t>If necessary to do so, format the frame shape to have white background and light grey outline</a:t>
            </a:r>
            <a:r>
              <a:rPr lang="en-GB" sz="1000" dirty="0">
                <a:solidFill>
                  <a:schemeClr val="tx1"/>
                </a:solidFill>
              </a:rPr>
              <a:t>.</a:t>
            </a:r>
          </a:p>
          <a:p>
            <a:pPr algn="l"/>
            <a:endParaRPr lang="en-GB" sz="1000" dirty="0">
              <a:solidFill>
                <a:schemeClr val="tx1"/>
              </a:solidFill>
            </a:endParaRPr>
          </a:p>
          <a:p>
            <a:pPr algn="l"/>
            <a:r>
              <a:rPr lang="en-GB" sz="1000" dirty="0">
                <a:solidFill>
                  <a:schemeClr val="tx1"/>
                </a:solidFill>
              </a:rPr>
              <a:t>Click on the shape, then:</a:t>
            </a:r>
          </a:p>
          <a:p>
            <a:pPr algn="l"/>
            <a:r>
              <a:rPr lang="en-GB" sz="1000" b="1" dirty="0">
                <a:solidFill>
                  <a:schemeClr val="tx1"/>
                </a:solidFill>
              </a:rPr>
              <a:t>Shape Format &gt; Shape Fill &gt; White</a:t>
            </a:r>
          </a:p>
          <a:p>
            <a:pPr algn="l"/>
            <a:r>
              <a:rPr lang="en-GB" sz="1000" b="1" dirty="0">
                <a:solidFill>
                  <a:schemeClr val="tx1"/>
                </a:solidFill>
              </a:rPr>
              <a:t>+</a:t>
            </a:r>
          </a:p>
          <a:p>
            <a:pPr algn="l"/>
            <a:r>
              <a:rPr lang="en-GB" sz="1000" b="1" dirty="0">
                <a:solidFill>
                  <a:schemeClr val="tx1"/>
                </a:solidFill>
              </a:rPr>
              <a:t>Shape Format &gt; Shape Outline &gt;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rPr>
              <a:t>Tan, Background 2 with weight ½ </a:t>
            </a:r>
            <a:r>
              <a:rPr lang="en-GB" sz="1000" b="1" dirty="0" err="1">
                <a:solidFill>
                  <a:schemeClr val="tx1"/>
                </a:solidFill>
              </a:rPr>
              <a:t>pt</a:t>
            </a:r>
            <a:endParaRPr lang="en-US" sz="1000" b="1" dirty="0">
              <a:solidFill>
                <a:schemeClr val="tx1"/>
              </a:solidFill>
            </a:endParaRPr>
          </a:p>
        </p:txBody>
      </p:sp>
      <p:sp>
        <p:nvSpPr>
          <p:cNvPr id="19" name="Title 4">
            <a:extLst>
              <a:ext uri="{FF2B5EF4-FFF2-40B4-BE49-F238E27FC236}">
                <a16:creationId xmlns:a16="http://schemas.microsoft.com/office/drawing/2014/main" id="{0162A6C8-6606-4B69-BCB9-2E4C0A40B851}"/>
              </a:ext>
            </a:extLst>
          </p:cNvPr>
          <p:cNvSpPr txBox="1">
            <a:spLocks/>
          </p:cNvSpPr>
          <p:nvPr userDrawn="1"/>
        </p:nvSpPr>
        <p:spPr>
          <a:xfrm>
            <a:off x="839785" y="6308366"/>
            <a:ext cx="5348073" cy="335224"/>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000" kern="1200">
                <a:solidFill>
                  <a:schemeClr val="tx2"/>
                </a:solidFill>
                <a:latin typeface="+mj-lt"/>
                <a:ea typeface="+mj-ea"/>
                <a:cs typeface="+mj-cs"/>
              </a:defRPr>
            </a:lvl1pPr>
          </a:lstStyle>
          <a:p>
            <a:r>
              <a:rPr lang="en-GB" sz="1200" dirty="0">
                <a:solidFill>
                  <a:schemeClr val="accent6"/>
                </a:solidFill>
              </a:rPr>
              <a:t>If questions, contact: </a:t>
            </a:r>
            <a:r>
              <a:rPr lang="en-GB" sz="1200" kern="1200" dirty="0">
                <a:solidFill>
                  <a:schemeClr val="accent6"/>
                </a:solidFill>
                <a:latin typeface="+mj-lt"/>
                <a:ea typeface="+mj-ea"/>
                <a:cs typeface="+mj-cs"/>
              </a:rPr>
              <a:t>brandmark.helpdesk@alfalaval.com</a:t>
            </a:r>
          </a:p>
        </p:txBody>
      </p:sp>
      <p:pic>
        <p:nvPicPr>
          <p:cNvPr id="18" name="Picture 17">
            <a:extLst>
              <a:ext uri="{FF2B5EF4-FFF2-40B4-BE49-F238E27FC236}">
                <a16:creationId xmlns:a16="http://schemas.microsoft.com/office/drawing/2014/main" id="{35096C36-A223-4E28-BBE7-F71B6034C38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0129091" y="3616669"/>
            <a:ext cx="1263601" cy="812315"/>
          </a:xfrm>
          <a:prstGeom prst="rect">
            <a:avLst/>
          </a:prstGeom>
        </p:spPr>
      </p:pic>
      <p:sp>
        <p:nvSpPr>
          <p:cNvPr id="21" name="TextBox 20">
            <a:extLst>
              <a:ext uri="{FF2B5EF4-FFF2-40B4-BE49-F238E27FC236}">
                <a16:creationId xmlns:a16="http://schemas.microsoft.com/office/drawing/2014/main" id="{5699DE6C-2356-4C14-9E21-678F09734B53}"/>
              </a:ext>
            </a:extLst>
          </p:cNvPr>
          <p:cNvSpPr txBox="1"/>
          <p:nvPr userDrawn="1"/>
        </p:nvSpPr>
        <p:spPr>
          <a:xfrm>
            <a:off x="8967385" y="5054259"/>
            <a:ext cx="2520000" cy="1108865"/>
          </a:xfrm>
          <a:prstGeom prst="rect">
            <a:avLst/>
          </a:prstGeom>
          <a:solidFill>
            <a:schemeClr val="accent6">
              <a:lumMod val="20000"/>
              <a:lumOff val="80000"/>
            </a:schemeClr>
          </a:solidFill>
          <a:ln w="6350">
            <a:solidFill>
              <a:schemeClr val="accent6"/>
            </a:solidFill>
          </a:ln>
        </p:spPr>
        <p:txBody>
          <a:bodyPr wrap="square" lIns="91440" tIns="91440" rIns="91440" bIns="91440" rtlCol="0" anchor="t">
            <a:noAutofit/>
          </a:bodyPr>
          <a:lstStyle/>
          <a:p>
            <a:pPr algn="l">
              <a:spcAft>
                <a:spcPts val="600"/>
              </a:spcAft>
            </a:pPr>
            <a:r>
              <a:rPr lang="en-GB" sz="1100" b="1" noProof="0" dirty="0">
                <a:solidFill>
                  <a:schemeClr val="tx1"/>
                </a:solidFill>
              </a:rPr>
              <a:t>IF t</a:t>
            </a:r>
            <a:r>
              <a:rPr lang="en-GB" sz="1100" b="1" kern="1200" noProof="0" dirty="0">
                <a:solidFill>
                  <a:schemeClr val="tx1"/>
                </a:solidFill>
                <a:latin typeface="+mn-lt"/>
                <a:ea typeface="+mn-ea"/>
                <a:cs typeface="+mn-cs"/>
              </a:rPr>
              <a:t>ext jump between placeholders:</a:t>
            </a:r>
          </a:p>
          <a:p>
            <a:pPr algn="l"/>
            <a:r>
              <a:rPr lang="en-GB" sz="900" dirty="0"/>
              <a:t>Either ensure all placeholders are fully utilized OR manually copy/cut and paste the text that are automatically misplaced, into the correct placeholder. </a:t>
            </a:r>
            <a:endParaRPr lang="en-GB" sz="900" noProof="0" dirty="0">
              <a:solidFill>
                <a:schemeClr val="tx1"/>
              </a:solidFill>
            </a:endParaRPr>
          </a:p>
        </p:txBody>
      </p:sp>
      <p:sp>
        <p:nvSpPr>
          <p:cNvPr id="2" name="Rectangle 1">
            <a:extLst>
              <a:ext uri="{FF2B5EF4-FFF2-40B4-BE49-F238E27FC236}">
                <a16:creationId xmlns:a16="http://schemas.microsoft.com/office/drawing/2014/main" id="{0BCE6BE9-9682-4048-AEA1-2C1442AA564B}"/>
              </a:ext>
            </a:extLst>
          </p:cNvPr>
          <p:cNvSpPr/>
          <p:nvPr userDrawn="1"/>
        </p:nvSpPr>
        <p:spPr>
          <a:xfrm>
            <a:off x="10964849" y="4022827"/>
            <a:ext cx="214686" cy="221269"/>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spTree>
    <p:extLst>
      <p:ext uri="{BB962C8B-B14F-4D97-AF65-F5344CB8AC3E}">
        <p14:creationId xmlns:p14="http://schemas.microsoft.com/office/powerpoint/2010/main" val="34193594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B - BLUE">
    <p:bg>
      <p:bgPr>
        <a:solidFill>
          <a:schemeClr val="accent5"/>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7637292-DC57-461D-80E6-E14E5F498F6C}"/>
              </a:ext>
            </a:extLst>
          </p:cNvPr>
          <p:cNvSpPr/>
          <p:nvPr/>
        </p:nvSpPr>
        <p:spPr>
          <a:xfrm>
            <a:off x="0" y="6019800"/>
            <a:ext cx="6350" cy="317500"/>
          </a:xfrm>
          <a:custGeom>
            <a:avLst/>
            <a:gdLst>
              <a:gd name="connsiteX0" fmla="*/ 0 w 0"/>
              <a:gd name="connsiteY0" fmla="*/ 0 h 317500"/>
              <a:gd name="connsiteX1" fmla="*/ 0 w 0"/>
              <a:gd name="connsiteY1" fmla="*/ 317500 h 317500"/>
              <a:gd name="connsiteX2" fmla="*/ 64 w 0"/>
              <a:gd name="connsiteY2" fmla="*/ 317500 h 317500"/>
              <a:gd name="connsiteX3" fmla="*/ 0 w 0"/>
              <a:gd name="connsiteY3" fmla="*/ 0 h 317500"/>
            </a:gdLst>
            <a:ahLst/>
            <a:cxnLst>
              <a:cxn ang="0">
                <a:pos x="connsiteX0" y="connsiteY0"/>
              </a:cxn>
              <a:cxn ang="0">
                <a:pos x="connsiteX1" y="connsiteY1"/>
              </a:cxn>
              <a:cxn ang="0">
                <a:pos x="connsiteX2" y="connsiteY2"/>
              </a:cxn>
              <a:cxn ang="0">
                <a:pos x="connsiteX3" y="connsiteY3"/>
              </a:cxn>
            </a:cxnLst>
            <a:rect l="l" t="t" r="r" b="b"/>
            <a:pathLst>
              <a:path h="317500">
                <a:moveTo>
                  <a:pt x="0" y="0"/>
                </a:moveTo>
                <a:lnTo>
                  <a:pt x="0" y="317500"/>
                </a:lnTo>
                <a:lnTo>
                  <a:pt x="64" y="317500"/>
                </a:lnTo>
                <a:lnTo>
                  <a:pt x="0" y="0"/>
                </a:lnTo>
                <a:close/>
              </a:path>
            </a:pathLst>
          </a:custGeom>
          <a:solidFill>
            <a:srgbClr val="BFD2F2"/>
          </a:solidFill>
          <a:ln w="6350" cap="flat">
            <a:noFill/>
            <a:prstDash val="solid"/>
            <a:miter/>
          </a:ln>
        </p:spPr>
        <p:txBody>
          <a:bodyPr rtlCol="0" anchor="ctr"/>
          <a:lstStyle/>
          <a:p>
            <a:endParaRPr lang="en-GB" noProof="0"/>
          </a:p>
        </p:txBody>
      </p:sp>
      <p:sp>
        <p:nvSpPr>
          <p:cNvPr id="12" name="Freeform: Shape 11">
            <a:extLst>
              <a:ext uri="{FF2B5EF4-FFF2-40B4-BE49-F238E27FC236}">
                <a16:creationId xmlns:a16="http://schemas.microsoft.com/office/drawing/2014/main" id="{C3C5DD32-C46B-4757-B463-496C3B1E13E9}"/>
              </a:ext>
            </a:extLst>
          </p:cNvPr>
          <p:cNvSpPr/>
          <p:nvPr/>
        </p:nvSpPr>
        <p:spPr>
          <a:xfrm>
            <a:off x="0" y="6019800"/>
            <a:ext cx="12192000" cy="838200"/>
          </a:xfrm>
          <a:custGeom>
            <a:avLst/>
            <a:gdLst>
              <a:gd name="connsiteX0" fmla="*/ 11874500 w 12192000"/>
              <a:gd name="connsiteY0" fmla="*/ 317500 h 838200"/>
              <a:gd name="connsiteX1" fmla="*/ 317500 w 12192000"/>
              <a:gd name="connsiteY1" fmla="*/ 317500 h 838200"/>
              <a:gd name="connsiteX2" fmla="*/ 0 w 12192000"/>
              <a:gd name="connsiteY2" fmla="*/ 0 h 838200"/>
              <a:gd name="connsiteX3" fmla="*/ 0 w 12192000"/>
              <a:gd name="connsiteY3" fmla="*/ 317500 h 838200"/>
              <a:gd name="connsiteX4" fmla="*/ 0 w 12192000"/>
              <a:gd name="connsiteY4" fmla="*/ 317500 h 838200"/>
              <a:gd name="connsiteX5" fmla="*/ 0 w 12192000"/>
              <a:gd name="connsiteY5" fmla="*/ 838200 h 838200"/>
              <a:gd name="connsiteX6" fmla="*/ 12192000 w 12192000"/>
              <a:gd name="connsiteY6" fmla="*/ 838200 h 838200"/>
              <a:gd name="connsiteX7" fmla="*/ 12192000 w 12192000"/>
              <a:gd name="connsiteY7" fmla="*/ 635000 h 838200"/>
              <a:gd name="connsiteX8" fmla="*/ 11874500 w 12192000"/>
              <a:gd name="connsiteY8" fmla="*/ 3175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838200">
                <a:moveTo>
                  <a:pt x="11874500" y="317500"/>
                </a:moveTo>
                <a:lnTo>
                  <a:pt x="317500" y="317500"/>
                </a:lnTo>
                <a:cubicBezTo>
                  <a:pt x="142150" y="317500"/>
                  <a:pt x="0" y="175351"/>
                  <a:pt x="0" y="0"/>
                </a:cubicBezTo>
                <a:lnTo>
                  <a:pt x="0" y="317500"/>
                </a:lnTo>
                <a:lnTo>
                  <a:pt x="0" y="317500"/>
                </a:lnTo>
                <a:lnTo>
                  <a:pt x="0" y="838200"/>
                </a:lnTo>
                <a:lnTo>
                  <a:pt x="12192000" y="838200"/>
                </a:lnTo>
                <a:lnTo>
                  <a:pt x="12192000" y="635000"/>
                </a:lnTo>
                <a:cubicBezTo>
                  <a:pt x="12192000" y="459649"/>
                  <a:pt x="12049851" y="317500"/>
                  <a:pt x="11874500" y="317500"/>
                </a:cubicBezTo>
                <a:close/>
              </a:path>
            </a:pathLst>
          </a:custGeom>
          <a:solidFill>
            <a:schemeClr val="bg1"/>
          </a:solidFill>
          <a:ln w="6350" cap="flat">
            <a:noFill/>
            <a:prstDash val="solid"/>
            <a:miter/>
          </a:ln>
        </p:spPr>
        <p:txBody>
          <a:bodyPr rtlCol="0" anchor="ctr"/>
          <a:lstStyle/>
          <a:p>
            <a:endParaRPr lang="en-GB" noProof="0"/>
          </a:p>
        </p:txBody>
      </p:sp>
      <p:sp>
        <p:nvSpPr>
          <p:cNvPr id="13" name="Freeform: Shape 12">
            <a:extLst>
              <a:ext uri="{FF2B5EF4-FFF2-40B4-BE49-F238E27FC236}">
                <a16:creationId xmlns:a16="http://schemas.microsoft.com/office/drawing/2014/main" id="{435654D2-D143-41C7-ADBD-0EE83E71323F}"/>
              </a:ext>
            </a:extLst>
          </p:cNvPr>
          <p:cNvSpPr/>
          <p:nvPr/>
        </p:nvSpPr>
        <p:spPr bwMode="gray">
          <a:xfrm>
            <a:off x="0" y="0"/>
            <a:ext cx="12192000" cy="6654800"/>
          </a:xfrm>
          <a:custGeom>
            <a:avLst/>
            <a:gdLst>
              <a:gd name="connsiteX0" fmla="*/ 0 w 12192000"/>
              <a:gd name="connsiteY0" fmla="*/ 0 h 6654800"/>
              <a:gd name="connsiteX1" fmla="*/ 0 w 12192000"/>
              <a:gd name="connsiteY1" fmla="*/ 6019800 h 6654800"/>
              <a:gd name="connsiteX2" fmla="*/ 317500 w 12192000"/>
              <a:gd name="connsiteY2" fmla="*/ 6337300 h 6654800"/>
              <a:gd name="connsiteX3" fmla="*/ 11874500 w 12192000"/>
              <a:gd name="connsiteY3" fmla="*/ 6337300 h 6654800"/>
              <a:gd name="connsiteX4" fmla="*/ 12192000 w 12192000"/>
              <a:gd name="connsiteY4" fmla="*/ 6654800 h 6654800"/>
              <a:gd name="connsiteX5" fmla="*/ 12192000 w 12192000"/>
              <a:gd name="connsiteY5" fmla="*/ 1038098 h 6654800"/>
              <a:gd name="connsiteX6" fmla="*/ 2244916 w 12192000"/>
              <a:gd name="connsiteY6" fmla="*/ 1038098 h 6654800"/>
              <a:gd name="connsiteX7" fmla="*/ 1927416 w 12192000"/>
              <a:gd name="connsiteY7" fmla="*/ 720598 h 6654800"/>
              <a:gd name="connsiteX8" fmla="*/ 1927416 w 12192000"/>
              <a:gd name="connsiteY8" fmla="*/ 445 h 6654800"/>
              <a:gd name="connsiteX9" fmla="*/ 12192000 w 12192000"/>
              <a:gd name="connsiteY9" fmla="*/ 445 h 6654800"/>
              <a:gd name="connsiteX10" fmla="*/ 12192000 w 12192000"/>
              <a:gd name="connsiteY10" fmla="*/ 0 h 665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654800">
                <a:moveTo>
                  <a:pt x="0" y="0"/>
                </a:moveTo>
                <a:lnTo>
                  <a:pt x="0" y="6019800"/>
                </a:lnTo>
                <a:cubicBezTo>
                  <a:pt x="0" y="6195151"/>
                  <a:pt x="142150" y="6337300"/>
                  <a:pt x="317500" y="6337300"/>
                </a:cubicBezTo>
                <a:lnTo>
                  <a:pt x="11874500" y="6337300"/>
                </a:lnTo>
                <a:cubicBezTo>
                  <a:pt x="12049851" y="6337300"/>
                  <a:pt x="12192000" y="6479450"/>
                  <a:pt x="12192000" y="6654800"/>
                </a:cubicBezTo>
                <a:lnTo>
                  <a:pt x="12192000" y="1038098"/>
                </a:lnTo>
                <a:lnTo>
                  <a:pt x="2244916" y="1038098"/>
                </a:lnTo>
                <a:cubicBezTo>
                  <a:pt x="2069565" y="1038098"/>
                  <a:pt x="1927416" y="895948"/>
                  <a:pt x="1927416" y="720598"/>
                </a:cubicBezTo>
                <a:lnTo>
                  <a:pt x="1927416" y="445"/>
                </a:lnTo>
                <a:lnTo>
                  <a:pt x="12192000" y="445"/>
                </a:lnTo>
                <a:lnTo>
                  <a:pt x="12192000" y="0"/>
                </a:lnTo>
                <a:close/>
              </a:path>
            </a:pathLst>
          </a:custGeom>
          <a:solidFill>
            <a:schemeClr val="tx2"/>
          </a:solidFill>
          <a:ln w="6350" cap="flat">
            <a:noFill/>
            <a:prstDash val="solid"/>
            <a:miter/>
          </a:ln>
        </p:spPr>
        <p:txBody>
          <a:bodyPr rtlCol="0" anchor="ctr"/>
          <a:lstStyle/>
          <a:p>
            <a:endParaRPr lang="en-GB" noProof="0"/>
          </a:p>
        </p:txBody>
      </p:sp>
      <p:sp>
        <p:nvSpPr>
          <p:cNvPr id="15" name="Freeform: Shape 14">
            <a:extLst>
              <a:ext uri="{FF2B5EF4-FFF2-40B4-BE49-F238E27FC236}">
                <a16:creationId xmlns:a16="http://schemas.microsoft.com/office/drawing/2014/main" id="{8A24B99D-4C2F-4D8A-9C0A-BC35CEA7185E}"/>
              </a:ext>
            </a:extLst>
          </p:cNvPr>
          <p:cNvSpPr/>
          <p:nvPr/>
        </p:nvSpPr>
        <p:spPr>
          <a:xfrm>
            <a:off x="1927415" y="445"/>
            <a:ext cx="10261600" cy="1035050"/>
          </a:xfrm>
          <a:custGeom>
            <a:avLst/>
            <a:gdLst>
              <a:gd name="connsiteX0" fmla="*/ 0 w 10261600"/>
              <a:gd name="connsiteY0" fmla="*/ 720154 h 1035050"/>
              <a:gd name="connsiteX1" fmla="*/ 317500 w 10261600"/>
              <a:gd name="connsiteY1" fmla="*/ 1037654 h 1035050"/>
              <a:gd name="connsiteX2" fmla="*/ 10264585 w 10261600"/>
              <a:gd name="connsiteY2" fmla="*/ 1037654 h 1035050"/>
              <a:gd name="connsiteX3" fmla="*/ 10264585 w 10261600"/>
              <a:gd name="connsiteY3" fmla="*/ 0 h 1035050"/>
              <a:gd name="connsiteX4" fmla="*/ 0 w 10261600"/>
              <a:gd name="connsiteY4" fmla="*/ 0 h 103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00" h="1035050">
                <a:moveTo>
                  <a:pt x="0" y="720154"/>
                </a:moveTo>
                <a:cubicBezTo>
                  <a:pt x="0" y="895504"/>
                  <a:pt x="142150" y="1037654"/>
                  <a:pt x="317500" y="1037654"/>
                </a:cubicBezTo>
                <a:lnTo>
                  <a:pt x="10264585" y="1037654"/>
                </a:lnTo>
                <a:lnTo>
                  <a:pt x="10264585" y="0"/>
                </a:lnTo>
                <a:lnTo>
                  <a:pt x="0" y="0"/>
                </a:lnTo>
                <a:close/>
              </a:path>
            </a:pathLst>
          </a:custGeom>
          <a:solidFill>
            <a:schemeClr val="bg1"/>
          </a:solidFill>
          <a:ln w="6350" cap="flat">
            <a:noFill/>
            <a:prstDash val="solid"/>
            <a:miter/>
          </a:ln>
        </p:spPr>
        <p:txBody>
          <a:bodyPr rtlCol="0" anchor="ctr"/>
          <a:lstStyle/>
          <a:p>
            <a:endParaRPr lang="en-GB" noProof="0"/>
          </a:p>
        </p:txBody>
      </p:sp>
      <p:sp>
        <p:nvSpPr>
          <p:cNvPr id="9" name="Slide Number Placeholder 5">
            <a:extLst>
              <a:ext uri="{FF2B5EF4-FFF2-40B4-BE49-F238E27FC236}">
                <a16:creationId xmlns:a16="http://schemas.microsoft.com/office/drawing/2014/main" id="{03206271-F782-F74A-BA87-B36BF9F5D56C}"/>
              </a:ext>
            </a:extLst>
          </p:cNvPr>
          <p:cNvSpPr txBox="1">
            <a:spLocks/>
          </p:cNvSpPr>
          <p:nvPr userDrawn="1"/>
        </p:nvSpPr>
        <p:spPr>
          <a:xfrm>
            <a:off x="10911625" y="6530349"/>
            <a:ext cx="872200" cy="125283"/>
          </a:xfrm>
          <a:prstGeom prst="rect">
            <a:avLst/>
          </a:prstGeom>
        </p:spPr>
        <p:txBody>
          <a:bodyPr vert="horz" lIns="0" tIns="0" rIns="0" bIns="0" anchor="ctr" anchorCtr="0"/>
          <a:lstStyle>
            <a:defPPr>
              <a:defRPr lang="en-US"/>
            </a:defPPr>
            <a:lvl1pPr marL="0" algn="r" defTabSz="914400" rtl="0" eaLnBrk="1" latinLnBrk="0" hangingPunct="1">
              <a:defRPr sz="8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0">
                <a:solidFill>
                  <a:schemeClr val="tx2"/>
                </a:solidFill>
              </a:rPr>
              <a:t>www.alfalaval.com</a:t>
            </a:r>
          </a:p>
        </p:txBody>
      </p:sp>
      <p:pic>
        <p:nvPicPr>
          <p:cNvPr id="14" name="Graphic 13">
            <a:extLst>
              <a:ext uri="{FF2B5EF4-FFF2-40B4-BE49-F238E27FC236}">
                <a16:creationId xmlns:a16="http://schemas.microsoft.com/office/drawing/2014/main" id="{A46865E7-5782-4546-B5E1-F03B8517254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6" name="Date Placeholder 5">
            <a:extLst>
              <a:ext uri="{FF2B5EF4-FFF2-40B4-BE49-F238E27FC236}">
                <a16:creationId xmlns:a16="http://schemas.microsoft.com/office/drawing/2014/main" id="{A1A16789-C805-4C2A-A62F-8B62FD9B55FD}"/>
              </a:ext>
            </a:extLst>
          </p:cNvPr>
          <p:cNvSpPr>
            <a:spLocks noGrp="1"/>
          </p:cNvSpPr>
          <p:nvPr>
            <p:ph type="dt" sz="half" idx="10"/>
          </p:nvPr>
        </p:nvSpPr>
        <p:spPr/>
        <p:txBody>
          <a:bodyPr/>
          <a:lstStyle>
            <a:lvl1pPr>
              <a:defRPr/>
            </a:lvl1pPr>
          </a:lstStyle>
          <a:p>
            <a:fld id="{1820F55C-83F9-4656-82E5-D9F9AF5D4C2A}" type="datetime1">
              <a:rPr lang="en-GB" noProof="0" smtClean="0"/>
              <a:pPr/>
              <a:t>13/12/2021</a:t>
            </a:fld>
            <a:endParaRPr lang="en-GB" noProof="0"/>
          </a:p>
        </p:txBody>
      </p:sp>
      <p:sp>
        <p:nvSpPr>
          <p:cNvPr id="7" name="Footer Placeholder 6">
            <a:extLst>
              <a:ext uri="{FF2B5EF4-FFF2-40B4-BE49-F238E27FC236}">
                <a16:creationId xmlns:a16="http://schemas.microsoft.com/office/drawing/2014/main" id="{07213522-FD1E-4DED-B562-9F819CD9732E}"/>
              </a:ext>
            </a:extLst>
          </p:cNvPr>
          <p:cNvSpPr>
            <a:spLocks noGrp="1"/>
          </p:cNvSpPr>
          <p:nvPr>
            <p:ph type="ftr" sz="quarter" idx="11"/>
          </p:nvPr>
        </p:nvSpPr>
        <p:spPr/>
        <p:txBody>
          <a:bodyPr/>
          <a:lstStyle/>
          <a:p>
            <a:r>
              <a:rPr lang="en-GB" noProof="0"/>
              <a:t>| © Alfa Laval</a:t>
            </a:r>
          </a:p>
        </p:txBody>
      </p:sp>
      <p:sp>
        <p:nvSpPr>
          <p:cNvPr id="10" name="Slide Number Placeholder 9">
            <a:extLst>
              <a:ext uri="{FF2B5EF4-FFF2-40B4-BE49-F238E27FC236}">
                <a16:creationId xmlns:a16="http://schemas.microsoft.com/office/drawing/2014/main" id="{FEC329FB-91DE-40DF-906C-5CB09A8EAD8B}"/>
              </a:ext>
            </a:extLst>
          </p:cNvPr>
          <p:cNvSpPr>
            <a:spLocks noGrp="1"/>
          </p:cNvSpPr>
          <p:nvPr>
            <p:ph type="sldNum" sz="quarter" idx="12"/>
          </p:nvPr>
        </p:nvSpPr>
        <p:spPr/>
        <p:txBody>
          <a:bodyPr/>
          <a:lstStyle/>
          <a:p>
            <a:fld id="{E1781896-7108-754B-A195-4B41D5296C65}" type="slidenum">
              <a:rPr lang="en-GB" noProof="0" smtClean="0"/>
              <a:pPr/>
              <a:t>‹#›</a:t>
            </a:fld>
            <a:r>
              <a:rPr lang="en-GB" noProof="0"/>
              <a:t> |</a:t>
            </a:r>
          </a:p>
        </p:txBody>
      </p:sp>
      <p:sp>
        <p:nvSpPr>
          <p:cNvPr id="17" name="Title 14">
            <a:extLst>
              <a:ext uri="{FF2B5EF4-FFF2-40B4-BE49-F238E27FC236}">
                <a16:creationId xmlns:a16="http://schemas.microsoft.com/office/drawing/2014/main" id="{DBE3E239-57E0-9B44-A855-401E598BDEAA}"/>
              </a:ext>
            </a:extLst>
          </p:cNvPr>
          <p:cNvSpPr>
            <a:spLocks noGrp="1"/>
          </p:cNvSpPr>
          <p:nvPr>
            <p:ph type="title" hasCustomPrompt="1"/>
          </p:nvPr>
        </p:nvSpPr>
        <p:spPr bwMode="white">
          <a:xfrm>
            <a:off x="839788" y="2384425"/>
            <a:ext cx="9720262" cy="2592388"/>
          </a:xfrm>
        </p:spPr>
        <p:txBody>
          <a:bodyPr anchor="ctr" anchorCtr="0"/>
          <a:lstStyle>
            <a:lvl1pPr>
              <a:defRPr sz="4200">
                <a:solidFill>
                  <a:schemeClr val="bg1"/>
                </a:solidFill>
              </a:defRPr>
            </a:lvl1pPr>
          </a:lstStyle>
          <a:p>
            <a:r>
              <a:rPr lang="en-GB" noProof="0"/>
              <a:t>Statement or Quote</a:t>
            </a:r>
          </a:p>
        </p:txBody>
      </p:sp>
    </p:spTree>
    <p:extLst>
      <p:ext uri="{BB962C8B-B14F-4D97-AF65-F5344CB8AC3E}">
        <p14:creationId xmlns:p14="http://schemas.microsoft.com/office/powerpoint/2010/main" val="3146586001"/>
      </p:ext>
    </p:extLst>
  </p:cSld>
  <p:clrMapOvr>
    <a:masterClrMapping/>
  </p:clrMapOvr>
  <p:transition>
    <p:fade/>
  </p:transition>
  <p:extLst>
    <p:ext uri="{DCECCB84-F9BA-43D5-87BE-67443E8EF086}">
      <p15:sldGuideLst xmlns:p15="http://schemas.microsoft.com/office/powerpoint/2012/main">
        <p15:guide id="1" orient="horz" pos="3135" userDrawn="1">
          <p15:clr>
            <a:srgbClr val="5ACBF0"/>
          </p15:clr>
        </p15:guide>
        <p15:guide id="2" pos="529" userDrawn="1">
          <p15:clr>
            <a:srgbClr val="5ACBF0"/>
          </p15:clr>
        </p15:guide>
        <p15:guide id="3" pos="6652" userDrawn="1">
          <p15:clr>
            <a:srgbClr val="5ACBF0"/>
          </p15:clr>
        </p15:guide>
        <p15:guide id="4" orient="horz" pos="1502" userDrawn="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B - GREY">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9688A04-FBBD-48C1-8C32-1774E4C054BE}"/>
              </a:ext>
            </a:extLst>
          </p:cNvPr>
          <p:cNvSpPr/>
          <p:nvPr userDrawn="1"/>
        </p:nvSpPr>
        <p:spPr>
          <a:xfrm>
            <a:off x="0" y="6019800"/>
            <a:ext cx="12192000" cy="838200"/>
          </a:xfrm>
          <a:custGeom>
            <a:avLst/>
            <a:gdLst>
              <a:gd name="connsiteX0" fmla="*/ 11874500 w 12192000"/>
              <a:gd name="connsiteY0" fmla="*/ 317500 h 838200"/>
              <a:gd name="connsiteX1" fmla="*/ 317500 w 12192000"/>
              <a:gd name="connsiteY1" fmla="*/ 317500 h 838200"/>
              <a:gd name="connsiteX2" fmla="*/ 0 w 12192000"/>
              <a:gd name="connsiteY2" fmla="*/ 0 h 838200"/>
              <a:gd name="connsiteX3" fmla="*/ 0 w 12192000"/>
              <a:gd name="connsiteY3" fmla="*/ 317500 h 838200"/>
              <a:gd name="connsiteX4" fmla="*/ 0 w 12192000"/>
              <a:gd name="connsiteY4" fmla="*/ 317500 h 838200"/>
              <a:gd name="connsiteX5" fmla="*/ 0 w 12192000"/>
              <a:gd name="connsiteY5" fmla="*/ 838200 h 838200"/>
              <a:gd name="connsiteX6" fmla="*/ 12192000 w 12192000"/>
              <a:gd name="connsiteY6" fmla="*/ 838200 h 838200"/>
              <a:gd name="connsiteX7" fmla="*/ 12192000 w 12192000"/>
              <a:gd name="connsiteY7" fmla="*/ 635000 h 838200"/>
              <a:gd name="connsiteX8" fmla="*/ 11874500 w 12192000"/>
              <a:gd name="connsiteY8" fmla="*/ 3175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838200">
                <a:moveTo>
                  <a:pt x="11874500" y="317500"/>
                </a:moveTo>
                <a:lnTo>
                  <a:pt x="317500" y="317500"/>
                </a:lnTo>
                <a:cubicBezTo>
                  <a:pt x="142150" y="317500"/>
                  <a:pt x="0" y="175351"/>
                  <a:pt x="0" y="0"/>
                </a:cubicBezTo>
                <a:lnTo>
                  <a:pt x="0" y="317500"/>
                </a:lnTo>
                <a:lnTo>
                  <a:pt x="0" y="317500"/>
                </a:lnTo>
                <a:lnTo>
                  <a:pt x="0" y="838200"/>
                </a:lnTo>
                <a:lnTo>
                  <a:pt x="12192000" y="838200"/>
                </a:lnTo>
                <a:lnTo>
                  <a:pt x="12192000" y="635000"/>
                </a:lnTo>
                <a:cubicBezTo>
                  <a:pt x="12192000" y="459649"/>
                  <a:pt x="12049851" y="317500"/>
                  <a:pt x="11874500" y="317500"/>
                </a:cubicBezTo>
                <a:close/>
              </a:path>
            </a:pathLst>
          </a:custGeom>
          <a:solidFill>
            <a:schemeClr val="bg1"/>
          </a:solidFill>
          <a:ln w="6350" cap="flat">
            <a:noFill/>
            <a:prstDash val="solid"/>
            <a:miter/>
          </a:ln>
        </p:spPr>
        <p:txBody>
          <a:bodyPr rtlCol="0" anchor="ctr"/>
          <a:lstStyle/>
          <a:p>
            <a:endParaRPr lang="en-GB" noProof="0"/>
          </a:p>
        </p:txBody>
      </p:sp>
      <p:sp>
        <p:nvSpPr>
          <p:cNvPr id="12" name="Freeform: Shape 11">
            <a:extLst>
              <a:ext uri="{FF2B5EF4-FFF2-40B4-BE49-F238E27FC236}">
                <a16:creationId xmlns:a16="http://schemas.microsoft.com/office/drawing/2014/main" id="{55A31FF6-4BA6-477A-A5E1-74191B1E7FA5}"/>
              </a:ext>
            </a:extLst>
          </p:cNvPr>
          <p:cNvSpPr/>
          <p:nvPr userDrawn="1"/>
        </p:nvSpPr>
        <p:spPr bwMode="gray">
          <a:xfrm>
            <a:off x="0" y="0"/>
            <a:ext cx="12192000" cy="6654800"/>
          </a:xfrm>
          <a:custGeom>
            <a:avLst/>
            <a:gdLst>
              <a:gd name="connsiteX0" fmla="*/ 0 w 12192000"/>
              <a:gd name="connsiteY0" fmla="*/ 0 h 6654800"/>
              <a:gd name="connsiteX1" fmla="*/ 0 w 12192000"/>
              <a:gd name="connsiteY1" fmla="*/ 6019800 h 6654800"/>
              <a:gd name="connsiteX2" fmla="*/ 317500 w 12192000"/>
              <a:gd name="connsiteY2" fmla="*/ 6337300 h 6654800"/>
              <a:gd name="connsiteX3" fmla="*/ 11874500 w 12192000"/>
              <a:gd name="connsiteY3" fmla="*/ 6337300 h 6654800"/>
              <a:gd name="connsiteX4" fmla="*/ 12192000 w 12192000"/>
              <a:gd name="connsiteY4" fmla="*/ 6654800 h 6654800"/>
              <a:gd name="connsiteX5" fmla="*/ 12192000 w 12192000"/>
              <a:gd name="connsiteY5" fmla="*/ 1038098 h 6654800"/>
              <a:gd name="connsiteX6" fmla="*/ 2244916 w 12192000"/>
              <a:gd name="connsiteY6" fmla="*/ 1038098 h 6654800"/>
              <a:gd name="connsiteX7" fmla="*/ 1927416 w 12192000"/>
              <a:gd name="connsiteY7" fmla="*/ 720598 h 6654800"/>
              <a:gd name="connsiteX8" fmla="*/ 1927416 w 12192000"/>
              <a:gd name="connsiteY8" fmla="*/ 445 h 6654800"/>
              <a:gd name="connsiteX9" fmla="*/ 12192000 w 12192000"/>
              <a:gd name="connsiteY9" fmla="*/ 445 h 6654800"/>
              <a:gd name="connsiteX10" fmla="*/ 12192000 w 12192000"/>
              <a:gd name="connsiteY10" fmla="*/ 0 h 665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654800">
                <a:moveTo>
                  <a:pt x="0" y="0"/>
                </a:moveTo>
                <a:lnTo>
                  <a:pt x="0" y="6019800"/>
                </a:lnTo>
                <a:cubicBezTo>
                  <a:pt x="0" y="6195151"/>
                  <a:pt x="142150" y="6337300"/>
                  <a:pt x="317500" y="6337300"/>
                </a:cubicBezTo>
                <a:lnTo>
                  <a:pt x="11874500" y="6337300"/>
                </a:lnTo>
                <a:cubicBezTo>
                  <a:pt x="12049851" y="6337300"/>
                  <a:pt x="12192000" y="6479450"/>
                  <a:pt x="12192000" y="6654800"/>
                </a:cubicBezTo>
                <a:lnTo>
                  <a:pt x="12192000" y="1038098"/>
                </a:lnTo>
                <a:lnTo>
                  <a:pt x="2244916" y="1038098"/>
                </a:lnTo>
                <a:cubicBezTo>
                  <a:pt x="2069565" y="1038098"/>
                  <a:pt x="1927416" y="895948"/>
                  <a:pt x="1927416" y="720598"/>
                </a:cubicBezTo>
                <a:lnTo>
                  <a:pt x="1927416" y="445"/>
                </a:lnTo>
                <a:lnTo>
                  <a:pt x="12192000" y="445"/>
                </a:lnTo>
                <a:lnTo>
                  <a:pt x="12192000" y="0"/>
                </a:lnTo>
                <a:close/>
              </a:path>
            </a:pathLst>
          </a:custGeom>
          <a:solidFill>
            <a:schemeClr val="bg2"/>
          </a:solidFill>
          <a:ln w="6350" cap="flat">
            <a:noFill/>
            <a:prstDash val="solid"/>
            <a:miter/>
          </a:ln>
        </p:spPr>
        <p:txBody>
          <a:bodyPr rtlCol="0" anchor="ctr"/>
          <a:lstStyle/>
          <a:p>
            <a:endParaRPr lang="en-GB" noProof="0"/>
          </a:p>
        </p:txBody>
      </p:sp>
      <p:sp>
        <p:nvSpPr>
          <p:cNvPr id="13" name="Freeform: Shape 12">
            <a:extLst>
              <a:ext uri="{FF2B5EF4-FFF2-40B4-BE49-F238E27FC236}">
                <a16:creationId xmlns:a16="http://schemas.microsoft.com/office/drawing/2014/main" id="{B5CEEBB8-8E3F-4E5A-8A57-955BB6B60324}"/>
              </a:ext>
            </a:extLst>
          </p:cNvPr>
          <p:cNvSpPr/>
          <p:nvPr userDrawn="1"/>
        </p:nvSpPr>
        <p:spPr>
          <a:xfrm>
            <a:off x="1927415" y="445"/>
            <a:ext cx="10261600" cy="1035050"/>
          </a:xfrm>
          <a:custGeom>
            <a:avLst/>
            <a:gdLst>
              <a:gd name="connsiteX0" fmla="*/ 0 w 10261600"/>
              <a:gd name="connsiteY0" fmla="*/ 720154 h 1035050"/>
              <a:gd name="connsiteX1" fmla="*/ 317500 w 10261600"/>
              <a:gd name="connsiteY1" fmla="*/ 1037654 h 1035050"/>
              <a:gd name="connsiteX2" fmla="*/ 10264585 w 10261600"/>
              <a:gd name="connsiteY2" fmla="*/ 1037654 h 1035050"/>
              <a:gd name="connsiteX3" fmla="*/ 10264585 w 10261600"/>
              <a:gd name="connsiteY3" fmla="*/ 0 h 1035050"/>
              <a:gd name="connsiteX4" fmla="*/ 0 w 10261600"/>
              <a:gd name="connsiteY4" fmla="*/ 0 h 103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00" h="1035050">
                <a:moveTo>
                  <a:pt x="0" y="720154"/>
                </a:moveTo>
                <a:cubicBezTo>
                  <a:pt x="0" y="895504"/>
                  <a:pt x="142150" y="1037654"/>
                  <a:pt x="317500" y="1037654"/>
                </a:cubicBezTo>
                <a:lnTo>
                  <a:pt x="10264585" y="1037654"/>
                </a:lnTo>
                <a:lnTo>
                  <a:pt x="10264585" y="0"/>
                </a:lnTo>
                <a:lnTo>
                  <a:pt x="0" y="0"/>
                </a:lnTo>
                <a:close/>
              </a:path>
            </a:pathLst>
          </a:custGeom>
          <a:solidFill>
            <a:schemeClr val="bg1"/>
          </a:solidFill>
          <a:ln w="6350" cap="flat">
            <a:noFill/>
            <a:prstDash val="solid"/>
            <a:miter/>
          </a:ln>
        </p:spPr>
        <p:txBody>
          <a:bodyPr rtlCol="0" anchor="ctr"/>
          <a:lstStyle/>
          <a:p>
            <a:endParaRPr lang="en-GB" noProof="0"/>
          </a:p>
        </p:txBody>
      </p:sp>
      <p:sp>
        <p:nvSpPr>
          <p:cNvPr id="8" name="Slide Number Placeholder 5">
            <a:extLst>
              <a:ext uri="{FF2B5EF4-FFF2-40B4-BE49-F238E27FC236}">
                <a16:creationId xmlns:a16="http://schemas.microsoft.com/office/drawing/2014/main" id="{56A67B62-3616-6A4B-8DB8-3F1B99022CBD}"/>
              </a:ext>
            </a:extLst>
          </p:cNvPr>
          <p:cNvSpPr txBox="1">
            <a:spLocks/>
          </p:cNvSpPr>
          <p:nvPr userDrawn="1"/>
        </p:nvSpPr>
        <p:spPr>
          <a:xfrm>
            <a:off x="10911625" y="6530349"/>
            <a:ext cx="872200" cy="125283"/>
          </a:xfrm>
          <a:prstGeom prst="rect">
            <a:avLst/>
          </a:prstGeom>
        </p:spPr>
        <p:txBody>
          <a:bodyPr vert="horz" lIns="0" tIns="0" rIns="0" bIns="0" anchor="ctr" anchorCtr="0"/>
          <a:lstStyle>
            <a:defPPr>
              <a:defRPr lang="en-US"/>
            </a:defPPr>
            <a:lvl1pPr marL="0" algn="r" defTabSz="914400" rtl="0" eaLnBrk="1" latinLnBrk="0" hangingPunct="1">
              <a:defRPr sz="8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0">
                <a:solidFill>
                  <a:schemeClr val="accent5"/>
                </a:solidFill>
              </a:rPr>
              <a:t>www.alfalaval.com</a:t>
            </a:r>
          </a:p>
        </p:txBody>
      </p:sp>
      <p:pic>
        <p:nvPicPr>
          <p:cNvPr id="11" name="Graphic 10">
            <a:extLst>
              <a:ext uri="{FF2B5EF4-FFF2-40B4-BE49-F238E27FC236}">
                <a16:creationId xmlns:a16="http://schemas.microsoft.com/office/drawing/2014/main" id="{D0D81AC7-9637-41FD-8A7F-08208CFBF9D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6" name="Date Placeholder 5">
            <a:extLst>
              <a:ext uri="{FF2B5EF4-FFF2-40B4-BE49-F238E27FC236}">
                <a16:creationId xmlns:a16="http://schemas.microsoft.com/office/drawing/2014/main" id="{ABE9FE7E-5CFB-45AC-8739-A6EF425AA259}"/>
              </a:ext>
            </a:extLst>
          </p:cNvPr>
          <p:cNvSpPr>
            <a:spLocks noGrp="1"/>
          </p:cNvSpPr>
          <p:nvPr>
            <p:ph type="dt" sz="half" idx="10"/>
          </p:nvPr>
        </p:nvSpPr>
        <p:spPr/>
        <p:txBody>
          <a:bodyPr/>
          <a:lstStyle/>
          <a:p>
            <a:fld id="{8D08D84E-CE03-42FF-911B-DCC36CA1F71E}" type="datetime1">
              <a:rPr lang="en-GB" noProof="0" smtClean="0"/>
              <a:t>13/12/2021</a:t>
            </a:fld>
            <a:endParaRPr lang="en-GB" noProof="0"/>
          </a:p>
        </p:txBody>
      </p:sp>
      <p:sp>
        <p:nvSpPr>
          <p:cNvPr id="7" name="Footer Placeholder 6">
            <a:extLst>
              <a:ext uri="{FF2B5EF4-FFF2-40B4-BE49-F238E27FC236}">
                <a16:creationId xmlns:a16="http://schemas.microsoft.com/office/drawing/2014/main" id="{B49166B2-F7EC-43D3-93DF-1F05942BE8CC}"/>
              </a:ext>
            </a:extLst>
          </p:cNvPr>
          <p:cNvSpPr>
            <a:spLocks noGrp="1"/>
          </p:cNvSpPr>
          <p:nvPr>
            <p:ph type="ftr" sz="quarter" idx="11"/>
          </p:nvPr>
        </p:nvSpPr>
        <p:spPr/>
        <p:txBody>
          <a:bodyPr/>
          <a:lstStyle/>
          <a:p>
            <a:r>
              <a:rPr lang="en-GB" noProof="0"/>
              <a:t>| © Alfa Laval</a:t>
            </a:r>
          </a:p>
        </p:txBody>
      </p:sp>
      <p:sp>
        <p:nvSpPr>
          <p:cNvPr id="9" name="Slide Number Placeholder 8">
            <a:extLst>
              <a:ext uri="{FF2B5EF4-FFF2-40B4-BE49-F238E27FC236}">
                <a16:creationId xmlns:a16="http://schemas.microsoft.com/office/drawing/2014/main" id="{8BB0E3F4-B826-473D-BA73-124CCB0078F8}"/>
              </a:ext>
            </a:extLst>
          </p:cNvPr>
          <p:cNvSpPr>
            <a:spLocks noGrp="1"/>
          </p:cNvSpPr>
          <p:nvPr>
            <p:ph type="sldNum" sz="quarter" idx="12"/>
          </p:nvPr>
        </p:nvSpPr>
        <p:spPr/>
        <p:txBody>
          <a:bodyPr/>
          <a:lstStyle/>
          <a:p>
            <a:fld id="{E1781896-7108-754B-A195-4B41D5296C65}" type="slidenum">
              <a:rPr lang="en-GB" noProof="0" smtClean="0"/>
              <a:pPr/>
              <a:t>‹#›</a:t>
            </a:fld>
            <a:r>
              <a:rPr lang="en-GB" noProof="0"/>
              <a:t> |</a:t>
            </a:r>
          </a:p>
        </p:txBody>
      </p:sp>
      <p:sp>
        <p:nvSpPr>
          <p:cNvPr id="14" name="Title 14">
            <a:extLst>
              <a:ext uri="{FF2B5EF4-FFF2-40B4-BE49-F238E27FC236}">
                <a16:creationId xmlns:a16="http://schemas.microsoft.com/office/drawing/2014/main" id="{24BA6849-4ED8-7D4D-9639-B0E38953D390}"/>
              </a:ext>
            </a:extLst>
          </p:cNvPr>
          <p:cNvSpPr>
            <a:spLocks noGrp="1"/>
          </p:cNvSpPr>
          <p:nvPr>
            <p:ph type="title" hasCustomPrompt="1"/>
          </p:nvPr>
        </p:nvSpPr>
        <p:spPr>
          <a:xfrm>
            <a:off x="839788" y="2384425"/>
            <a:ext cx="9720262" cy="2592388"/>
          </a:xfrm>
        </p:spPr>
        <p:txBody>
          <a:bodyPr anchor="ctr" anchorCtr="0"/>
          <a:lstStyle>
            <a:lvl1pPr>
              <a:defRPr sz="4200">
                <a:solidFill>
                  <a:schemeClr val="tx2"/>
                </a:solidFill>
              </a:defRPr>
            </a:lvl1pPr>
          </a:lstStyle>
          <a:p>
            <a:r>
              <a:rPr lang="en-GB" noProof="0"/>
              <a:t>Statement or Quote</a:t>
            </a:r>
          </a:p>
        </p:txBody>
      </p:sp>
    </p:spTree>
    <p:extLst>
      <p:ext uri="{BB962C8B-B14F-4D97-AF65-F5344CB8AC3E}">
        <p14:creationId xmlns:p14="http://schemas.microsoft.com/office/powerpoint/2010/main" val="2267036292"/>
      </p:ext>
    </p:extLst>
  </p:cSld>
  <p:clrMapOvr>
    <a:masterClrMapping/>
  </p:clrMapOvr>
  <p:transition>
    <p:fade/>
  </p:transition>
  <p:extLst>
    <p:ext uri="{DCECCB84-F9BA-43D5-87BE-67443E8EF086}">
      <p15:sldGuideLst xmlns:p15="http://schemas.microsoft.com/office/powerpoint/2012/main">
        <p15:guide id="1" pos="529" userDrawn="1">
          <p15:clr>
            <a:srgbClr val="000000"/>
          </p15:clr>
        </p15:guide>
        <p15:guide id="2" orient="horz" pos="3135" userDrawn="1">
          <p15:clr>
            <a:srgbClr val="000000"/>
          </p15:clr>
        </p15:guide>
        <p15:guide id="3" orient="horz" pos="1502" userDrawn="1">
          <p15:clr>
            <a:srgbClr val="000000"/>
          </p15:clr>
        </p15:guide>
        <p15:guide id="4" pos="6652" userDrawn="1">
          <p15:clr>
            <a:srgbClr val="00000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B - EARTH">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BFEAD8D-0AF5-4E0B-AB92-3A3EAC77E9F2}"/>
              </a:ext>
            </a:extLst>
          </p:cNvPr>
          <p:cNvSpPr/>
          <p:nvPr userDrawn="1"/>
        </p:nvSpPr>
        <p:spPr>
          <a:xfrm>
            <a:off x="0" y="6019800"/>
            <a:ext cx="12192000" cy="838200"/>
          </a:xfrm>
          <a:custGeom>
            <a:avLst/>
            <a:gdLst>
              <a:gd name="connsiteX0" fmla="*/ 11874500 w 12192000"/>
              <a:gd name="connsiteY0" fmla="*/ 317500 h 838200"/>
              <a:gd name="connsiteX1" fmla="*/ 317500 w 12192000"/>
              <a:gd name="connsiteY1" fmla="*/ 317500 h 838200"/>
              <a:gd name="connsiteX2" fmla="*/ 0 w 12192000"/>
              <a:gd name="connsiteY2" fmla="*/ 0 h 838200"/>
              <a:gd name="connsiteX3" fmla="*/ 0 w 12192000"/>
              <a:gd name="connsiteY3" fmla="*/ 317500 h 838200"/>
              <a:gd name="connsiteX4" fmla="*/ 0 w 12192000"/>
              <a:gd name="connsiteY4" fmla="*/ 317500 h 838200"/>
              <a:gd name="connsiteX5" fmla="*/ 0 w 12192000"/>
              <a:gd name="connsiteY5" fmla="*/ 838200 h 838200"/>
              <a:gd name="connsiteX6" fmla="*/ 12192000 w 12192000"/>
              <a:gd name="connsiteY6" fmla="*/ 838200 h 838200"/>
              <a:gd name="connsiteX7" fmla="*/ 12192000 w 12192000"/>
              <a:gd name="connsiteY7" fmla="*/ 635000 h 838200"/>
              <a:gd name="connsiteX8" fmla="*/ 11874500 w 12192000"/>
              <a:gd name="connsiteY8" fmla="*/ 3175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838200">
                <a:moveTo>
                  <a:pt x="11874500" y="317500"/>
                </a:moveTo>
                <a:lnTo>
                  <a:pt x="317500" y="317500"/>
                </a:lnTo>
                <a:cubicBezTo>
                  <a:pt x="142150" y="317500"/>
                  <a:pt x="0" y="175351"/>
                  <a:pt x="0" y="0"/>
                </a:cubicBezTo>
                <a:lnTo>
                  <a:pt x="0" y="317500"/>
                </a:lnTo>
                <a:lnTo>
                  <a:pt x="0" y="317500"/>
                </a:lnTo>
                <a:lnTo>
                  <a:pt x="0" y="838200"/>
                </a:lnTo>
                <a:lnTo>
                  <a:pt x="12192000" y="838200"/>
                </a:lnTo>
                <a:lnTo>
                  <a:pt x="12192000" y="635000"/>
                </a:lnTo>
                <a:cubicBezTo>
                  <a:pt x="12192000" y="459649"/>
                  <a:pt x="12049851" y="317500"/>
                  <a:pt x="11874500" y="317500"/>
                </a:cubicBezTo>
                <a:close/>
              </a:path>
            </a:pathLst>
          </a:custGeom>
          <a:solidFill>
            <a:schemeClr val="bg1"/>
          </a:solidFill>
          <a:ln w="6350" cap="flat">
            <a:noFill/>
            <a:prstDash val="solid"/>
            <a:miter/>
          </a:ln>
        </p:spPr>
        <p:txBody>
          <a:bodyPr rtlCol="0" anchor="ctr"/>
          <a:lstStyle/>
          <a:p>
            <a:endParaRPr lang="en-GB" noProof="0"/>
          </a:p>
        </p:txBody>
      </p:sp>
      <p:sp>
        <p:nvSpPr>
          <p:cNvPr id="12" name="Freeform: Shape 11">
            <a:extLst>
              <a:ext uri="{FF2B5EF4-FFF2-40B4-BE49-F238E27FC236}">
                <a16:creationId xmlns:a16="http://schemas.microsoft.com/office/drawing/2014/main" id="{F140C322-A7AE-4102-A30E-F0AC445D8FC5}"/>
              </a:ext>
            </a:extLst>
          </p:cNvPr>
          <p:cNvSpPr/>
          <p:nvPr userDrawn="1"/>
        </p:nvSpPr>
        <p:spPr bwMode="gray">
          <a:xfrm>
            <a:off x="0" y="0"/>
            <a:ext cx="12192000" cy="6654800"/>
          </a:xfrm>
          <a:custGeom>
            <a:avLst/>
            <a:gdLst>
              <a:gd name="connsiteX0" fmla="*/ 0 w 12192000"/>
              <a:gd name="connsiteY0" fmla="*/ 0 h 6654800"/>
              <a:gd name="connsiteX1" fmla="*/ 0 w 12192000"/>
              <a:gd name="connsiteY1" fmla="*/ 6019800 h 6654800"/>
              <a:gd name="connsiteX2" fmla="*/ 317500 w 12192000"/>
              <a:gd name="connsiteY2" fmla="*/ 6337300 h 6654800"/>
              <a:gd name="connsiteX3" fmla="*/ 11874500 w 12192000"/>
              <a:gd name="connsiteY3" fmla="*/ 6337300 h 6654800"/>
              <a:gd name="connsiteX4" fmla="*/ 12192000 w 12192000"/>
              <a:gd name="connsiteY4" fmla="*/ 6654800 h 6654800"/>
              <a:gd name="connsiteX5" fmla="*/ 12192000 w 12192000"/>
              <a:gd name="connsiteY5" fmla="*/ 1038098 h 6654800"/>
              <a:gd name="connsiteX6" fmla="*/ 2244916 w 12192000"/>
              <a:gd name="connsiteY6" fmla="*/ 1038098 h 6654800"/>
              <a:gd name="connsiteX7" fmla="*/ 1927416 w 12192000"/>
              <a:gd name="connsiteY7" fmla="*/ 720598 h 6654800"/>
              <a:gd name="connsiteX8" fmla="*/ 1927416 w 12192000"/>
              <a:gd name="connsiteY8" fmla="*/ 445 h 6654800"/>
              <a:gd name="connsiteX9" fmla="*/ 12192000 w 12192000"/>
              <a:gd name="connsiteY9" fmla="*/ 445 h 6654800"/>
              <a:gd name="connsiteX10" fmla="*/ 12192000 w 12192000"/>
              <a:gd name="connsiteY10" fmla="*/ 0 h 665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654800">
                <a:moveTo>
                  <a:pt x="0" y="0"/>
                </a:moveTo>
                <a:lnTo>
                  <a:pt x="0" y="6019800"/>
                </a:lnTo>
                <a:cubicBezTo>
                  <a:pt x="0" y="6195151"/>
                  <a:pt x="142150" y="6337300"/>
                  <a:pt x="317500" y="6337300"/>
                </a:cubicBezTo>
                <a:lnTo>
                  <a:pt x="11874500" y="6337300"/>
                </a:lnTo>
                <a:cubicBezTo>
                  <a:pt x="12049851" y="6337300"/>
                  <a:pt x="12192000" y="6479450"/>
                  <a:pt x="12192000" y="6654800"/>
                </a:cubicBezTo>
                <a:lnTo>
                  <a:pt x="12192000" y="1038098"/>
                </a:lnTo>
                <a:lnTo>
                  <a:pt x="2244916" y="1038098"/>
                </a:lnTo>
                <a:cubicBezTo>
                  <a:pt x="2069565" y="1038098"/>
                  <a:pt x="1927416" y="895948"/>
                  <a:pt x="1927416" y="720598"/>
                </a:cubicBezTo>
                <a:lnTo>
                  <a:pt x="1927416" y="445"/>
                </a:lnTo>
                <a:lnTo>
                  <a:pt x="12192000" y="445"/>
                </a:lnTo>
                <a:lnTo>
                  <a:pt x="12192000" y="0"/>
                </a:lnTo>
                <a:close/>
              </a:path>
            </a:pathLst>
          </a:custGeom>
          <a:solidFill>
            <a:schemeClr val="accent1"/>
          </a:solidFill>
          <a:ln w="6350" cap="flat">
            <a:noFill/>
            <a:prstDash val="solid"/>
            <a:miter/>
          </a:ln>
        </p:spPr>
        <p:txBody>
          <a:bodyPr rtlCol="0" anchor="ctr"/>
          <a:lstStyle/>
          <a:p>
            <a:endParaRPr lang="en-GB" noProof="0"/>
          </a:p>
        </p:txBody>
      </p:sp>
      <p:sp>
        <p:nvSpPr>
          <p:cNvPr id="13" name="Freeform: Shape 12">
            <a:extLst>
              <a:ext uri="{FF2B5EF4-FFF2-40B4-BE49-F238E27FC236}">
                <a16:creationId xmlns:a16="http://schemas.microsoft.com/office/drawing/2014/main" id="{494D26BC-92D0-4F80-B528-13A5D25DE301}"/>
              </a:ext>
            </a:extLst>
          </p:cNvPr>
          <p:cNvSpPr/>
          <p:nvPr userDrawn="1"/>
        </p:nvSpPr>
        <p:spPr>
          <a:xfrm>
            <a:off x="1927415" y="445"/>
            <a:ext cx="10261600" cy="1035050"/>
          </a:xfrm>
          <a:custGeom>
            <a:avLst/>
            <a:gdLst>
              <a:gd name="connsiteX0" fmla="*/ 0 w 10261600"/>
              <a:gd name="connsiteY0" fmla="*/ 720154 h 1035050"/>
              <a:gd name="connsiteX1" fmla="*/ 317500 w 10261600"/>
              <a:gd name="connsiteY1" fmla="*/ 1037654 h 1035050"/>
              <a:gd name="connsiteX2" fmla="*/ 10264585 w 10261600"/>
              <a:gd name="connsiteY2" fmla="*/ 1037654 h 1035050"/>
              <a:gd name="connsiteX3" fmla="*/ 10264585 w 10261600"/>
              <a:gd name="connsiteY3" fmla="*/ 0 h 1035050"/>
              <a:gd name="connsiteX4" fmla="*/ 0 w 10261600"/>
              <a:gd name="connsiteY4" fmla="*/ 0 h 103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00" h="1035050">
                <a:moveTo>
                  <a:pt x="0" y="720154"/>
                </a:moveTo>
                <a:cubicBezTo>
                  <a:pt x="0" y="895504"/>
                  <a:pt x="142150" y="1037654"/>
                  <a:pt x="317500" y="1037654"/>
                </a:cubicBezTo>
                <a:lnTo>
                  <a:pt x="10264585" y="1037654"/>
                </a:lnTo>
                <a:lnTo>
                  <a:pt x="10264585" y="0"/>
                </a:lnTo>
                <a:lnTo>
                  <a:pt x="0" y="0"/>
                </a:lnTo>
                <a:close/>
              </a:path>
            </a:pathLst>
          </a:custGeom>
          <a:solidFill>
            <a:schemeClr val="bg1"/>
          </a:solidFill>
          <a:ln w="6350" cap="flat">
            <a:noFill/>
            <a:prstDash val="solid"/>
            <a:miter/>
          </a:ln>
        </p:spPr>
        <p:txBody>
          <a:bodyPr rtlCol="0" anchor="ctr"/>
          <a:lstStyle/>
          <a:p>
            <a:endParaRPr lang="en-GB" noProof="0"/>
          </a:p>
        </p:txBody>
      </p:sp>
      <p:sp>
        <p:nvSpPr>
          <p:cNvPr id="8" name="Slide Number Placeholder 5">
            <a:extLst>
              <a:ext uri="{FF2B5EF4-FFF2-40B4-BE49-F238E27FC236}">
                <a16:creationId xmlns:a16="http://schemas.microsoft.com/office/drawing/2014/main" id="{831980D5-62C1-0349-880D-EA36CCCFA469}"/>
              </a:ext>
            </a:extLst>
          </p:cNvPr>
          <p:cNvSpPr txBox="1">
            <a:spLocks/>
          </p:cNvSpPr>
          <p:nvPr userDrawn="1"/>
        </p:nvSpPr>
        <p:spPr>
          <a:xfrm>
            <a:off x="10911625" y="6530349"/>
            <a:ext cx="872200" cy="125283"/>
          </a:xfrm>
          <a:prstGeom prst="rect">
            <a:avLst/>
          </a:prstGeom>
        </p:spPr>
        <p:txBody>
          <a:bodyPr vert="horz" lIns="0" tIns="0" rIns="0" bIns="0" anchor="ctr" anchorCtr="0"/>
          <a:lstStyle>
            <a:defPPr>
              <a:defRPr lang="en-US"/>
            </a:defPPr>
            <a:lvl1pPr marL="0" algn="r" defTabSz="914400" rtl="0" eaLnBrk="1" latinLnBrk="0" hangingPunct="1">
              <a:defRPr sz="8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0">
                <a:solidFill>
                  <a:schemeClr val="accent5"/>
                </a:solidFill>
              </a:rPr>
              <a:t>www.alfalaval.com</a:t>
            </a:r>
          </a:p>
        </p:txBody>
      </p:sp>
      <p:pic>
        <p:nvPicPr>
          <p:cNvPr id="11" name="Graphic 10">
            <a:extLst>
              <a:ext uri="{FF2B5EF4-FFF2-40B4-BE49-F238E27FC236}">
                <a16:creationId xmlns:a16="http://schemas.microsoft.com/office/drawing/2014/main" id="{4E94C8D9-7A1E-4B37-985E-A608FA94802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6" name="Date Placeholder 5">
            <a:extLst>
              <a:ext uri="{FF2B5EF4-FFF2-40B4-BE49-F238E27FC236}">
                <a16:creationId xmlns:a16="http://schemas.microsoft.com/office/drawing/2014/main" id="{8DE8C9CB-27E9-4096-9167-292EAC5610B3}"/>
              </a:ext>
            </a:extLst>
          </p:cNvPr>
          <p:cNvSpPr>
            <a:spLocks noGrp="1"/>
          </p:cNvSpPr>
          <p:nvPr>
            <p:ph type="dt" sz="half" idx="10"/>
          </p:nvPr>
        </p:nvSpPr>
        <p:spPr/>
        <p:txBody>
          <a:bodyPr/>
          <a:lstStyle/>
          <a:p>
            <a:fld id="{85445CC0-03F6-450A-BA87-61D3857600E7}" type="datetime1">
              <a:rPr lang="en-GB" noProof="0" smtClean="0"/>
              <a:t>13/12/2021</a:t>
            </a:fld>
            <a:endParaRPr lang="en-GB" noProof="0"/>
          </a:p>
        </p:txBody>
      </p:sp>
      <p:sp>
        <p:nvSpPr>
          <p:cNvPr id="7" name="Footer Placeholder 6">
            <a:extLst>
              <a:ext uri="{FF2B5EF4-FFF2-40B4-BE49-F238E27FC236}">
                <a16:creationId xmlns:a16="http://schemas.microsoft.com/office/drawing/2014/main" id="{A2BE58BF-55B1-4BBE-A523-6049F645AF74}"/>
              </a:ext>
            </a:extLst>
          </p:cNvPr>
          <p:cNvSpPr>
            <a:spLocks noGrp="1"/>
          </p:cNvSpPr>
          <p:nvPr>
            <p:ph type="ftr" sz="quarter" idx="11"/>
          </p:nvPr>
        </p:nvSpPr>
        <p:spPr/>
        <p:txBody>
          <a:bodyPr/>
          <a:lstStyle/>
          <a:p>
            <a:r>
              <a:rPr lang="en-GB" noProof="0"/>
              <a:t>| © Alfa Laval</a:t>
            </a:r>
          </a:p>
        </p:txBody>
      </p:sp>
      <p:sp>
        <p:nvSpPr>
          <p:cNvPr id="9" name="Slide Number Placeholder 8">
            <a:extLst>
              <a:ext uri="{FF2B5EF4-FFF2-40B4-BE49-F238E27FC236}">
                <a16:creationId xmlns:a16="http://schemas.microsoft.com/office/drawing/2014/main" id="{76485778-7593-449B-AF28-EC45AAA33C95}"/>
              </a:ext>
            </a:extLst>
          </p:cNvPr>
          <p:cNvSpPr>
            <a:spLocks noGrp="1"/>
          </p:cNvSpPr>
          <p:nvPr>
            <p:ph type="sldNum" sz="quarter" idx="12"/>
          </p:nvPr>
        </p:nvSpPr>
        <p:spPr/>
        <p:txBody>
          <a:bodyPr/>
          <a:lstStyle/>
          <a:p>
            <a:fld id="{E1781896-7108-754B-A195-4B41D5296C65}" type="slidenum">
              <a:rPr lang="en-GB" noProof="0" smtClean="0"/>
              <a:pPr/>
              <a:t>‹#›</a:t>
            </a:fld>
            <a:r>
              <a:rPr lang="en-GB" noProof="0"/>
              <a:t> |</a:t>
            </a:r>
          </a:p>
        </p:txBody>
      </p:sp>
      <p:sp>
        <p:nvSpPr>
          <p:cNvPr id="14" name="Title 14">
            <a:extLst>
              <a:ext uri="{FF2B5EF4-FFF2-40B4-BE49-F238E27FC236}">
                <a16:creationId xmlns:a16="http://schemas.microsoft.com/office/drawing/2014/main" id="{BC999C19-573D-904D-AC2B-A66BC1A7CF03}"/>
              </a:ext>
            </a:extLst>
          </p:cNvPr>
          <p:cNvSpPr>
            <a:spLocks noGrp="1"/>
          </p:cNvSpPr>
          <p:nvPr>
            <p:ph type="title" hasCustomPrompt="1"/>
          </p:nvPr>
        </p:nvSpPr>
        <p:spPr bwMode="white">
          <a:xfrm>
            <a:off x="839788" y="2384425"/>
            <a:ext cx="9720262" cy="2592388"/>
          </a:xfrm>
        </p:spPr>
        <p:txBody>
          <a:bodyPr anchor="ctr" anchorCtr="0"/>
          <a:lstStyle>
            <a:lvl1pPr>
              <a:defRPr sz="4200">
                <a:solidFill>
                  <a:schemeClr val="tx2"/>
                </a:solidFill>
              </a:defRPr>
            </a:lvl1pPr>
          </a:lstStyle>
          <a:p>
            <a:r>
              <a:rPr lang="en-GB" noProof="0"/>
              <a:t>Statement or Quote</a:t>
            </a:r>
          </a:p>
        </p:txBody>
      </p:sp>
    </p:spTree>
    <p:extLst>
      <p:ext uri="{BB962C8B-B14F-4D97-AF65-F5344CB8AC3E}">
        <p14:creationId xmlns:p14="http://schemas.microsoft.com/office/powerpoint/2010/main" val="694983895"/>
      </p:ext>
    </p:extLst>
  </p:cSld>
  <p:clrMapOvr>
    <a:masterClrMapping/>
  </p:clrMapOvr>
  <p:transition>
    <p:fade/>
  </p:transition>
  <p:extLst>
    <p:ext uri="{DCECCB84-F9BA-43D5-87BE-67443E8EF086}">
      <p15:sldGuideLst xmlns:p15="http://schemas.microsoft.com/office/powerpoint/2012/main">
        <p15:guide id="1" orient="horz" pos="3135" userDrawn="1">
          <p15:clr>
            <a:srgbClr val="000000"/>
          </p15:clr>
        </p15:guide>
        <p15:guide id="2" pos="529" userDrawn="1">
          <p15:clr>
            <a:srgbClr val="000000"/>
          </p15:clr>
        </p15:guide>
        <p15:guide id="3" pos="6652" userDrawn="1">
          <p15:clr>
            <a:srgbClr val="000000"/>
          </p15:clr>
        </p15:guide>
        <p15:guide id="4" orient="horz" pos="1502" userDrawn="1">
          <p15:clr>
            <a:srgbClr val="00000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B - SUN">
    <p:bg>
      <p:bgPr>
        <a:solidFill>
          <a:schemeClr val="accent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3D79EFE-3CCC-48A9-9E76-A0C9E22233F5}"/>
              </a:ext>
            </a:extLst>
          </p:cNvPr>
          <p:cNvSpPr/>
          <p:nvPr userDrawn="1"/>
        </p:nvSpPr>
        <p:spPr>
          <a:xfrm>
            <a:off x="0" y="6019800"/>
            <a:ext cx="12192000" cy="838200"/>
          </a:xfrm>
          <a:custGeom>
            <a:avLst/>
            <a:gdLst>
              <a:gd name="connsiteX0" fmla="*/ 11874500 w 12192000"/>
              <a:gd name="connsiteY0" fmla="*/ 317500 h 838200"/>
              <a:gd name="connsiteX1" fmla="*/ 317500 w 12192000"/>
              <a:gd name="connsiteY1" fmla="*/ 317500 h 838200"/>
              <a:gd name="connsiteX2" fmla="*/ 0 w 12192000"/>
              <a:gd name="connsiteY2" fmla="*/ 0 h 838200"/>
              <a:gd name="connsiteX3" fmla="*/ 0 w 12192000"/>
              <a:gd name="connsiteY3" fmla="*/ 317500 h 838200"/>
              <a:gd name="connsiteX4" fmla="*/ 0 w 12192000"/>
              <a:gd name="connsiteY4" fmla="*/ 317500 h 838200"/>
              <a:gd name="connsiteX5" fmla="*/ 0 w 12192000"/>
              <a:gd name="connsiteY5" fmla="*/ 838200 h 838200"/>
              <a:gd name="connsiteX6" fmla="*/ 12192000 w 12192000"/>
              <a:gd name="connsiteY6" fmla="*/ 838200 h 838200"/>
              <a:gd name="connsiteX7" fmla="*/ 12192000 w 12192000"/>
              <a:gd name="connsiteY7" fmla="*/ 635000 h 838200"/>
              <a:gd name="connsiteX8" fmla="*/ 11874500 w 12192000"/>
              <a:gd name="connsiteY8" fmla="*/ 3175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838200">
                <a:moveTo>
                  <a:pt x="11874500" y="317500"/>
                </a:moveTo>
                <a:lnTo>
                  <a:pt x="317500" y="317500"/>
                </a:lnTo>
                <a:cubicBezTo>
                  <a:pt x="142150" y="317500"/>
                  <a:pt x="0" y="175351"/>
                  <a:pt x="0" y="0"/>
                </a:cubicBezTo>
                <a:lnTo>
                  <a:pt x="0" y="317500"/>
                </a:lnTo>
                <a:lnTo>
                  <a:pt x="0" y="317500"/>
                </a:lnTo>
                <a:lnTo>
                  <a:pt x="0" y="838200"/>
                </a:lnTo>
                <a:lnTo>
                  <a:pt x="12192000" y="838200"/>
                </a:lnTo>
                <a:lnTo>
                  <a:pt x="12192000" y="635000"/>
                </a:lnTo>
                <a:cubicBezTo>
                  <a:pt x="12192000" y="459649"/>
                  <a:pt x="12049851" y="317500"/>
                  <a:pt x="11874500" y="317500"/>
                </a:cubicBezTo>
                <a:close/>
              </a:path>
            </a:pathLst>
          </a:custGeom>
          <a:solidFill>
            <a:schemeClr val="bg1"/>
          </a:solidFill>
          <a:ln w="6350" cap="flat">
            <a:noFill/>
            <a:prstDash val="solid"/>
            <a:miter/>
          </a:ln>
        </p:spPr>
        <p:txBody>
          <a:bodyPr rtlCol="0" anchor="ctr"/>
          <a:lstStyle/>
          <a:p>
            <a:endParaRPr lang="en-GB" noProof="0"/>
          </a:p>
        </p:txBody>
      </p:sp>
      <p:sp>
        <p:nvSpPr>
          <p:cNvPr id="12" name="Freeform: Shape 11">
            <a:extLst>
              <a:ext uri="{FF2B5EF4-FFF2-40B4-BE49-F238E27FC236}">
                <a16:creationId xmlns:a16="http://schemas.microsoft.com/office/drawing/2014/main" id="{7415A878-A0B7-4452-BEB7-DC7AE53AA195}"/>
              </a:ext>
            </a:extLst>
          </p:cNvPr>
          <p:cNvSpPr/>
          <p:nvPr userDrawn="1"/>
        </p:nvSpPr>
        <p:spPr bwMode="gray">
          <a:xfrm>
            <a:off x="0" y="0"/>
            <a:ext cx="12192000" cy="6654800"/>
          </a:xfrm>
          <a:custGeom>
            <a:avLst/>
            <a:gdLst>
              <a:gd name="connsiteX0" fmla="*/ 0 w 12192000"/>
              <a:gd name="connsiteY0" fmla="*/ 0 h 6654800"/>
              <a:gd name="connsiteX1" fmla="*/ 0 w 12192000"/>
              <a:gd name="connsiteY1" fmla="*/ 6019800 h 6654800"/>
              <a:gd name="connsiteX2" fmla="*/ 317500 w 12192000"/>
              <a:gd name="connsiteY2" fmla="*/ 6337300 h 6654800"/>
              <a:gd name="connsiteX3" fmla="*/ 11874500 w 12192000"/>
              <a:gd name="connsiteY3" fmla="*/ 6337300 h 6654800"/>
              <a:gd name="connsiteX4" fmla="*/ 12192000 w 12192000"/>
              <a:gd name="connsiteY4" fmla="*/ 6654800 h 6654800"/>
              <a:gd name="connsiteX5" fmla="*/ 12192000 w 12192000"/>
              <a:gd name="connsiteY5" fmla="*/ 1038098 h 6654800"/>
              <a:gd name="connsiteX6" fmla="*/ 2244916 w 12192000"/>
              <a:gd name="connsiteY6" fmla="*/ 1038098 h 6654800"/>
              <a:gd name="connsiteX7" fmla="*/ 1927416 w 12192000"/>
              <a:gd name="connsiteY7" fmla="*/ 720598 h 6654800"/>
              <a:gd name="connsiteX8" fmla="*/ 1927416 w 12192000"/>
              <a:gd name="connsiteY8" fmla="*/ 445 h 6654800"/>
              <a:gd name="connsiteX9" fmla="*/ 12192000 w 12192000"/>
              <a:gd name="connsiteY9" fmla="*/ 445 h 6654800"/>
              <a:gd name="connsiteX10" fmla="*/ 12192000 w 12192000"/>
              <a:gd name="connsiteY10" fmla="*/ 0 h 665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654800">
                <a:moveTo>
                  <a:pt x="0" y="0"/>
                </a:moveTo>
                <a:lnTo>
                  <a:pt x="0" y="6019800"/>
                </a:lnTo>
                <a:cubicBezTo>
                  <a:pt x="0" y="6195151"/>
                  <a:pt x="142150" y="6337300"/>
                  <a:pt x="317500" y="6337300"/>
                </a:cubicBezTo>
                <a:lnTo>
                  <a:pt x="11874500" y="6337300"/>
                </a:lnTo>
                <a:cubicBezTo>
                  <a:pt x="12049851" y="6337300"/>
                  <a:pt x="12192000" y="6479450"/>
                  <a:pt x="12192000" y="6654800"/>
                </a:cubicBezTo>
                <a:lnTo>
                  <a:pt x="12192000" y="1038098"/>
                </a:lnTo>
                <a:lnTo>
                  <a:pt x="2244916" y="1038098"/>
                </a:lnTo>
                <a:cubicBezTo>
                  <a:pt x="2069565" y="1038098"/>
                  <a:pt x="1927416" y="895948"/>
                  <a:pt x="1927416" y="720598"/>
                </a:cubicBezTo>
                <a:lnTo>
                  <a:pt x="1927416" y="445"/>
                </a:lnTo>
                <a:lnTo>
                  <a:pt x="12192000" y="445"/>
                </a:lnTo>
                <a:lnTo>
                  <a:pt x="12192000" y="0"/>
                </a:lnTo>
                <a:close/>
              </a:path>
            </a:pathLst>
          </a:custGeom>
          <a:solidFill>
            <a:schemeClr val="accent2"/>
          </a:solidFill>
          <a:ln w="6350" cap="flat">
            <a:noFill/>
            <a:prstDash val="solid"/>
            <a:miter/>
          </a:ln>
        </p:spPr>
        <p:txBody>
          <a:bodyPr rtlCol="0" anchor="ctr"/>
          <a:lstStyle/>
          <a:p>
            <a:endParaRPr lang="en-GB" noProof="0"/>
          </a:p>
        </p:txBody>
      </p:sp>
      <p:sp>
        <p:nvSpPr>
          <p:cNvPr id="13" name="Freeform: Shape 12">
            <a:extLst>
              <a:ext uri="{FF2B5EF4-FFF2-40B4-BE49-F238E27FC236}">
                <a16:creationId xmlns:a16="http://schemas.microsoft.com/office/drawing/2014/main" id="{E476BAE4-197C-4050-B49A-0BA696B1BDE0}"/>
              </a:ext>
            </a:extLst>
          </p:cNvPr>
          <p:cNvSpPr/>
          <p:nvPr userDrawn="1"/>
        </p:nvSpPr>
        <p:spPr>
          <a:xfrm>
            <a:off x="1927415" y="445"/>
            <a:ext cx="10261600" cy="1035050"/>
          </a:xfrm>
          <a:custGeom>
            <a:avLst/>
            <a:gdLst>
              <a:gd name="connsiteX0" fmla="*/ 0 w 10261600"/>
              <a:gd name="connsiteY0" fmla="*/ 720154 h 1035050"/>
              <a:gd name="connsiteX1" fmla="*/ 317500 w 10261600"/>
              <a:gd name="connsiteY1" fmla="*/ 1037654 h 1035050"/>
              <a:gd name="connsiteX2" fmla="*/ 10264585 w 10261600"/>
              <a:gd name="connsiteY2" fmla="*/ 1037654 h 1035050"/>
              <a:gd name="connsiteX3" fmla="*/ 10264585 w 10261600"/>
              <a:gd name="connsiteY3" fmla="*/ 0 h 1035050"/>
              <a:gd name="connsiteX4" fmla="*/ 0 w 10261600"/>
              <a:gd name="connsiteY4" fmla="*/ 0 h 103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00" h="1035050">
                <a:moveTo>
                  <a:pt x="0" y="720154"/>
                </a:moveTo>
                <a:cubicBezTo>
                  <a:pt x="0" y="895504"/>
                  <a:pt x="142150" y="1037654"/>
                  <a:pt x="317500" y="1037654"/>
                </a:cubicBezTo>
                <a:lnTo>
                  <a:pt x="10264585" y="1037654"/>
                </a:lnTo>
                <a:lnTo>
                  <a:pt x="10264585" y="0"/>
                </a:lnTo>
                <a:lnTo>
                  <a:pt x="0" y="0"/>
                </a:lnTo>
                <a:close/>
              </a:path>
            </a:pathLst>
          </a:custGeom>
          <a:solidFill>
            <a:schemeClr val="bg1"/>
          </a:solidFill>
          <a:ln w="6350" cap="flat">
            <a:noFill/>
            <a:prstDash val="solid"/>
            <a:miter/>
          </a:ln>
        </p:spPr>
        <p:txBody>
          <a:bodyPr rtlCol="0" anchor="ctr"/>
          <a:lstStyle/>
          <a:p>
            <a:endParaRPr lang="en-GB" noProof="0"/>
          </a:p>
        </p:txBody>
      </p:sp>
      <p:sp>
        <p:nvSpPr>
          <p:cNvPr id="8" name="Slide Number Placeholder 5">
            <a:extLst>
              <a:ext uri="{FF2B5EF4-FFF2-40B4-BE49-F238E27FC236}">
                <a16:creationId xmlns:a16="http://schemas.microsoft.com/office/drawing/2014/main" id="{BA0C9681-8A4C-F84F-A4A5-48459F72EF8E}"/>
              </a:ext>
            </a:extLst>
          </p:cNvPr>
          <p:cNvSpPr txBox="1">
            <a:spLocks/>
          </p:cNvSpPr>
          <p:nvPr userDrawn="1"/>
        </p:nvSpPr>
        <p:spPr>
          <a:xfrm>
            <a:off x="10911625" y="6530349"/>
            <a:ext cx="872200" cy="125283"/>
          </a:xfrm>
          <a:prstGeom prst="rect">
            <a:avLst/>
          </a:prstGeom>
        </p:spPr>
        <p:txBody>
          <a:bodyPr vert="horz" lIns="0" tIns="0" rIns="0" bIns="0" anchor="ctr" anchorCtr="0"/>
          <a:lstStyle>
            <a:defPPr>
              <a:defRPr lang="en-US"/>
            </a:defPPr>
            <a:lvl1pPr marL="0" algn="r" defTabSz="914400" rtl="0" eaLnBrk="1" latinLnBrk="0" hangingPunct="1">
              <a:defRPr sz="8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0">
                <a:solidFill>
                  <a:schemeClr val="accent5"/>
                </a:solidFill>
              </a:rPr>
              <a:t>www.alfalaval.com</a:t>
            </a:r>
          </a:p>
        </p:txBody>
      </p:sp>
      <p:pic>
        <p:nvPicPr>
          <p:cNvPr id="11" name="Graphic 10">
            <a:extLst>
              <a:ext uri="{FF2B5EF4-FFF2-40B4-BE49-F238E27FC236}">
                <a16:creationId xmlns:a16="http://schemas.microsoft.com/office/drawing/2014/main" id="{0D2A2B34-14E6-49B4-84EA-97956293460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6" name="Date Placeholder 5">
            <a:extLst>
              <a:ext uri="{FF2B5EF4-FFF2-40B4-BE49-F238E27FC236}">
                <a16:creationId xmlns:a16="http://schemas.microsoft.com/office/drawing/2014/main" id="{C267CD55-BE18-4B4A-90F3-CFB5D6694B8A}"/>
              </a:ext>
            </a:extLst>
          </p:cNvPr>
          <p:cNvSpPr>
            <a:spLocks noGrp="1"/>
          </p:cNvSpPr>
          <p:nvPr>
            <p:ph type="dt" sz="half" idx="10"/>
          </p:nvPr>
        </p:nvSpPr>
        <p:spPr/>
        <p:txBody>
          <a:bodyPr/>
          <a:lstStyle/>
          <a:p>
            <a:fld id="{9D354730-0501-47D9-B96C-46D3A47B775C}" type="datetime1">
              <a:rPr lang="en-GB" noProof="0" smtClean="0"/>
              <a:t>13/12/2021</a:t>
            </a:fld>
            <a:endParaRPr lang="en-GB" noProof="0"/>
          </a:p>
        </p:txBody>
      </p:sp>
      <p:sp>
        <p:nvSpPr>
          <p:cNvPr id="7" name="Footer Placeholder 6">
            <a:extLst>
              <a:ext uri="{FF2B5EF4-FFF2-40B4-BE49-F238E27FC236}">
                <a16:creationId xmlns:a16="http://schemas.microsoft.com/office/drawing/2014/main" id="{A0B6996C-200A-4471-A781-E4896F9AA7B6}"/>
              </a:ext>
            </a:extLst>
          </p:cNvPr>
          <p:cNvSpPr>
            <a:spLocks noGrp="1"/>
          </p:cNvSpPr>
          <p:nvPr>
            <p:ph type="ftr" sz="quarter" idx="11"/>
          </p:nvPr>
        </p:nvSpPr>
        <p:spPr/>
        <p:txBody>
          <a:bodyPr/>
          <a:lstStyle/>
          <a:p>
            <a:r>
              <a:rPr lang="en-GB" noProof="0"/>
              <a:t>| © Alfa Laval</a:t>
            </a:r>
          </a:p>
        </p:txBody>
      </p:sp>
      <p:sp>
        <p:nvSpPr>
          <p:cNvPr id="9" name="Slide Number Placeholder 8">
            <a:extLst>
              <a:ext uri="{FF2B5EF4-FFF2-40B4-BE49-F238E27FC236}">
                <a16:creationId xmlns:a16="http://schemas.microsoft.com/office/drawing/2014/main" id="{E25A81D9-4935-48DE-90A8-2255D36DD8F9}"/>
              </a:ext>
            </a:extLst>
          </p:cNvPr>
          <p:cNvSpPr>
            <a:spLocks noGrp="1"/>
          </p:cNvSpPr>
          <p:nvPr>
            <p:ph type="sldNum" sz="quarter" idx="12"/>
          </p:nvPr>
        </p:nvSpPr>
        <p:spPr/>
        <p:txBody>
          <a:bodyPr/>
          <a:lstStyle/>
          <a:p>
            <a:fld id="{E1781896-7108-754B-A195-4B41D5296C65}" type="slidenum">
              <a:rPr lang="en-GB" noProof="0" smtClean="0"/>
              <a:pPr/>
              <a:t>‹#›</a:t>
            </a:fld>
            <a:r>
              <a:rPr lang="en-GB" noProof="0"/>
              <a:t> |</a:t>
            </a:r>
          </a:p>
        </p:txBody>
      </p:sp>
      <p:sp>
        <p:nvSpPr>
          <p:cNvPr id="14" name="Title 14">
            <a:extLst>
              <a:ext uri="{FF2B5EF4-FFF2-40B4-BE49-F238E27FC236}">
                <a16:creationId xmlns:a16="http://schemas.microsoft.com/office/drawing/2014/main" id="{04878FD4-5838-614E-8D29-30BD0923FC38}"/>
              </a:ext>
            </a:extLst>
          </p:cNvPr>
          <p:cNvSpPr>
            <a:spLocks noGrp="1"/>
          </p:cNvSpPr>
          <p:nvPr>
            <p:ph type="title" hasCustomPrompt="1"/>
          </p:nvPr>
        </p:nvSpPr>
        <p:spPr>
          <a:xfrm>
            <a:off x="839788" y="2384425"/>
            <a:ext cx="9720262" cy="2592388"/>
          </a:xfrm>
        </p:spPr>
        <p:txBody>
          <a:bodyPr anchor="ctr" anchorCtr="0"/>
          <a:lstStyle>
            <a:lvl1pPr>
              <a:defRPr sz="4200">
                <a:solidFill>
                  <a:schemeClr val="tx2"/>
                </a:solidFill>
              </a:defRPr>
            </a:lvl1pPr>
          </a:lstStyle>
          <a:p>
            <a:r>
              <a:rPr lang="en-GB" noProof="0"/>
              <a:t>Statement or Quote</a:t>
            </a:r>
          </a:p>
        </p:txBody>
      </p:sp>
    </p:spTree>
    <p:extLst>
      <p:ext uri="{BB962C8B-B14F-4D97-AF65-F5344CB8AC3E}">
        <p14:creationId xmlns:p14="http://schemas.microsoft.com/office/powerpoint/2010/main" val="3610205908"/>
      </p:ext>
    </p:extLst>
  </p:cSld>
  <p:clrMapOvr>
    <a:masterClrMapping/>
  </p:clrMapOvr>
  <p:transition>
    <p:fade/>
  </p:transition>
  <p:extLst>
    <p:ext uri="{DCECCB84-F9BA-43D5-87BE-67443E8EF086}">
      <p15:sldGuideLst xmlns:p15="http://schemas.microsoft.com/office/powerpoint/2012/main">
        <p15:guide id="1" pos="529" userDrawn="1">
          <p15:clr>
            <a:srgbClr val="000000"/>
          </p15:clr>
        </p15:guide>
        <p15:guide id="2" orient="horz" pos="1502" userDrawn="1">
          <p15:clr>
            <a:srgbClr val="000000"/>
          </p15:clr>
        </p15:guide>
        <p15:guide id="3" pos="6652" userDrawn="1">
          <p15:clr>
            <a:srgbClr val="000000"/>
          </p15:clr>
        </p15:guide>
        <p15:guide id="4" orient="horz" pos="3135" userDrawn="1">
          <p15:clr>
            <a:srgbClr val="00000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B - WATER">
    <p:bg>
      <p:bgPr>
        <a:solidFill>
          <a:schemeClr val="accent3"/>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21BB2DE-3496-4D8B-A75C-A97F62DF4586}"/>
              </a:ext>
            </a:extLst>
          </p:cNvPr>
          <p:cNvSpPr/>
          <p:nvPr userDrawn="1"/>
        </p:nvSpPr>
        <p:spPr>
          <a:xfrm>
            <a:off x="0" y="6019800"/>
            <a:ext cx="12192000" cy="838200"/>
          </a:xfrm>
          <a:custGeom>
            <a:avLst/>
            <a:gdLst>
              <a:gd name="connsiteX0" fmla="*/ 11874500 w 12192000"/>
              <a:gd name="connsiteY0" fmla="*/ 317500 h 838200"/>
              <a:gd name="connsiteX1" fmla="*/ 317500 w 12192000"/>
              <a:gd name="connsiteY1" fmla="*/ 317500 h 838200"/>
              <a:gd name="connsiteX2" fmla="*/ 0 w 12192000"/>
              <a:gd name="connsiteY2" fmla="*/ 0 h 838200"/>
              <a:gd name="connsiteX3" fmla="*/ 0 w 12192000"/>
              <a:gd name="connsiteY3" fmla="*/ 317500 h 838200"/>
              <a:gd name="connsiteX4" fmla="*/ 0 w 12192000"/>
              <a:gd name="connsiteY4" fmla="*/ 317500 h 838200"/>
              <a:gd name="connsiteX5" fmla="*/ 0 w 12192000"/>
              <a:gd name="connsiteY5" fmla="*/ 838200 h 838200"/>
              <a:gd name="connsiteX6" fmla="*/ 12192000 w 12192000"/>
              <a:gd name="connsiteY6" fmla="*/ 838200 h 838200"/>
              <a:gd name="connsiteX7" fmla="*/ 12192000 w 12192000"/>
              <a:gd name="connsiteY7" fmla="*/ 635000 h 838200"/>
              <a:gd name="connsiteX8" fmla="*/ 11874500 w 12192000"/>
              <a:gd name="connsiteY8" fmla="*/ 3175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838200">
                <a:moveTo>
                  <a:pt x="11874500" y="317500"/>
                </a:moveTo>
                <a:lnTo>
                  <a:pt x="317500" y="317500"/>
                </a:lnTo>
                <a:cubicBezTo>
                  <a:pt x="142150" y="317500"/>
                  <a:pt x="0" y="175351"/>
                  <a:pt x="0" y="0"/>
                </a:cubicBezTo>
                <a:lnTo>
                  <a:pt x="0" y="317500"/>
                </a:lnTo>
                <a:lnTo>
                  <a:pt x="0" y="317500"/>
                </a:lnTo>
                <a:lnTo>
                  <a:pt x="0" y="838200"/>
                </a:lnTo>
                <a:lnTo>
                  <a:pt x="12192000" y="838200"/>
                </a:lnTo>
                <a:lnTo>
                  <a:pt x="12192000" y="635000"/>
                </a:lnTo>
                <a:cubicBezTo>
                  <a:pt x="12192000" y="459649"/>
                  <a:pt x="12049851" y="317500"/>
                  <a:pt x="11874500" y="317500"/>
                </a:cubicBezTo>
                <a:close/>
              </a:path>
            </a:pathLst>
          </a:custGeom>
          <a:solidFill>
            <a:schemeClr val="bg1"/>
          </a:solidFill>
          <a:ln w="6350" cap="flat">
            <a:noFill/>
            <a:prstDash val="solid"/>
            <a:miter/>
          </a:ln>
        </p:spPr>
        <p:txBody>
          <a:bodyPr rtlCol="0" anchor="ctr"/>
          <a:lstStyle/>
          <a:p>
            <a:endParaRPr lang="en-GB" noProof="0"/>
          </a:p>
        </p:txBody>
      </p:sp>
      <p:sp>
        <p:nvSpPr>
          <p:cNvPr id="12" name="Freeform: Shape 11">
            <a:extLst>
              <a:ext uri="{FF2B5EF4-FFF2-40B4-BE49-F238E27FC236}">
                <a16:creationId xmlns:a16="http://schemas.microsoft.com/office/drawing/2014/main" id="{7265FB4B-FEA8-4011-BE19-963CCE6747F2}"/>
              </a:ext>
            </a:extLst>
          </p:cNvPr>
          <p:cNvSpPr/>
          <p:nvPr userDrawn="1"/>
        </p:nvSpPr>
        <p:spPr bwMode="gray">
          <a:xfrm>
            <a:off x="0" y="0"/>
            <a:ext cx="12192000" cy="6654800"/>
          </a:xfrm>
          <a:custGeom>
            <a:avLst/>
            <a:gdLst>
              <a:gd name="connsiteX0" fmla="*/ 0 w 12192000"/>
              <a:gd name="connsiteY0" fmla="*/ 0 h 6654800"/>
              <a:gd name="connsiteX1" fmla="*/ 0 w 12192000"/>
              <a:gd name="connsiteY1" fmla="*/ 6019800 h 6654800"/>
              <a:gd name="connsiteX2" fmla="*/ 317500 w 12192000"/>
              <a:gd name="connsiteY2" fmla="*/ 6337300 h 6654800"/>
              <a:gd name="connsiteX3" fmla="*/ 11874500 w 12192000"/>
              <a:gd name="connsiteY3" fmla="*/ 6337300 h 6654800"/>
              <a:gd name="connsiteX4" fmla="*/ 12192000 w 12192000"/>
              <a:gd name="connsiteY4" fmla="*/ 6654800 h 6654800"/>
              <a:gd name="connsiteX5" fmla="*/ 12192000 w 12192000"/>
              <a:gd name="connsiteY5" fmla="*/ 1038098 h 6654800"/>
              <a:gd name="connsiteX6" fmla="*/ 2244916 w 12192000"/>
              <a:gd name="connsiteY6" fmla="*/ 1038098 h 6654800"/>
              <a:gd name="connsiteX7" fmla="*/ 1927416 w 12192000"/>
              <a:gd name="connsiteY7" fmla="*/ 720598 h 6654800"/>
              <a:gd name="connsiteX8" fmla="*/ 1927416 w 12192000"/>
              <a:gd name="connsiteY8" fmla="*/ 445 h 6654800"/>
              <a:gd name="connsiteX9" fmla="*/ 12192000 w 12192000"/>
              <a:gd name="connsiteY9" fmla="*/ 445 h 6654800"/>
              <a:gd name="connsiteX10" fmla="*/ 12192000 w 12192000"/>
              <a:gd name="connsiteY10" fmla="*/ 0 h 665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654800">
                <a:moveTo>
                  <a:pt x="0" y="0"/>
                </a:moveTo>
                <a:lnTo>
                  <a:pt x="0" y="6019800"/>
                </a:lnTo>
                <a:cubicBezTo>
                  <a:pt x="0" y="6195151"/>
                  <a:pt x="142150" y="6337300"/>
                  <a:pt x="317500" y="6337300"/>
                </a:cubicBezTo>
                <a:lnTo>
                  <a:pt x="11874500" y="6337300"/>
                </a:lnTo>
                <a:cubicBezTo>
                  <a:pt x="12049851" y="6337300"/>
                  <a:pt x="12192000" y="6479450"/>
                  <a:pt x="12192000" y="6654800"/>
                </a:cubicBezTo>
                <a:lnTo>
                  <a:pt x="12192000" y="1038098"/>
                </a:lnTo>
                <a:lnTo>
                  <a:pt x="2244916" y="1038098"/>
                </a:lnTo>
                <a:cubicBezTo>
                  <a:pt x="2069565" y="1038098"/>
                  <a:pt x="1927416" y="895948"/>
                  <a:pt x="1927416" y="720598"/>
                </a:cubicBezTo>
                <a:lnTo>
                  <a:pt x="1927416" y="445"/>
                </a:lnTo>
                <a:lnTo>
                  <a:pt x="12192000" y="445"/>
                </a:lnTo>
                <a:lnTo>
                  <a:pt x="12192000" y="0"/>
                </a:lnTo>
                <a:close/>
              </a:path>
            </a:pathLst>
          </a:custGeom>
          <a:solidFill>
            <a:schemeClr val="accent3"/>
          </a:solidFill>
          <a:ln w="6350" cap="flat">
            <a:noFill/>
            <a:prstDash val="solid"/>
            <a:miter/>
          </a:ln>
        </p:spPr>
        <p:txBody>
          <a:bodyPr rtlCol="0" anchor="ctr"/>
          <a:lstStyle/>
          <a:p>
            <a:endParaRPr lang="en-GB" noProof="0"/>
          </a:p>
        </p:txBody>
      </p:sp>
      <p:sp>
        <p:nvSpPr>
          <p:cNvPr id="13" name="Freeform: Shape 12">
            <a:extLst>
              <a:ext uri="{FF2B5EF4-FFF2-40B4-BE49-F238E27FC236}">
                <a16:creationId xmlns:a16="http://schemas.microsoft.com/office/drawing/2014/main" id="{E8E5DBEB-956D-4B46-9EF5-0F3BB60F40C9}"/>
              </a:ext>
            </a:extLst>
          </p:cNvPr>
          <p:cNvSpPr/>
          <p:nvPr userDrawn="1"/>
        </p:nvSpPr>
        <p:spPr>
          <a:xfrm>
            <a:off x="1927415" y="445"/>
            <a:ext cx="10261600" cy="1035050"/>
          </a:xfrm>
          <a:custGeom>
            <a:avLst/>
            <a:gdLst>
              <a:gd name="connsiteX0" fmla="*/ 0 w 10261600"/>
              <a:gd name="connsiteY0" fmla="*/ 720154 h 1035050"/>
              <a:gd name="connsiteX1" fmla="*/ 317500 w 10261600"/>
              <a:gd name="connsiteY1" fmla="*/ 1037654 h 1035050"/>
              <a:gd name="connsiteX2" fmla="*/ 10264585 w 10261600"/>
              <a:gd name="connsiteY2" fmla="*/ 1037654 h 1035050"/>
              <a:gd name="connsiteX3" fmla="*/ 10264585 w 10261600"/>
              <a:gd name="connsiteY3" fmla="*/ 0 h 1035050"/>
              <a:gd name="connsiteX4" fmla="*/ 0 w 10261600"/>
              <a:gd name="connsiteY4" fmla="*/ 0 h 103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00" h="1035050">
                <a:moveTo>
                  <a:pt x="0" y="720154"/>
                </a:moveTo>
                <a:cubicBezTo>
                  <a:pt x="0" y="895504"/>
                  <a:pt x="142150" y="1037654"/>
                  <a:pt x="317500" y="1037654"/>
                </a:cubicBezTo>
                <a:lnTo>
                  <a:pt x="10264585" y="1037654"/>
                </a:lnTo>
                <a:lnTo>
                  <a:pt x="10264585" y="0"/>
                </a:lnTo>
                <a:lnTo>
                  <a:pt x="0" y="0"/>
                </a:lnTo>
                <a:close/>
              </a:path>
            </a:pathLst>
          </a:custGeom>
          <a:solidFill>
            <a:schemeClr val="bg1"/>
          </a:solidFill>
          <a:ln w="6350" cap="flat">
            <a:noFill/>
            <a:prstDash val="solid"/>
            <a:miter/>
          </a:ln>
        </p:spPr>
        <p:txBody>
          <a:bodyPr rtlCol="0" anchor="ctr"/>
          <a:lstStyle/>
          <a:p>
            <a:endParaRPr lang="en-GB" noProof="0"/>
          </a:p>
        </p:txBody>
      </p:sp>
      <p:sp>
        <p:nvSpPr>
          <p:cNvPr id="8" name="Slide Number Placeholder 5">
            <a:extLst>
              <a:ext uri="{FF2B5EF4-FFF2-40B4-BE49-F238E27FC236}">
                <a16:creationId xmlns:a16="http://schemas.microsoft.com/office/drawing/2014/main" id="{265A5538-66A5-7240-B991-23E1C2BF92D8}"/>
              </a:ext>
            </a:extLst>
          </p:cNvPr>
          <p:cNvSpPr txBox="1">
            <a:spLocks/>
          </p:cNvSpPr>
          <p:nvPr userDrawn="1"/>
        </p:nvSpPr>
        <p:spPr>
          <a:xfrm>
            <a:off x="10911625" y="6530349"/>
            <a:ext cx="872200" cy="125283"/>
          </a:xfrm>
          <a:prstGeom prst="rect">
            <a:avLst/>
          </a:prstGeom>
        </p:spPr>
        <p:txBody>
          <a:bodyPr vert="horz" lIns="0" tIns="0" rIns="0" bIns="0" anchor="ctr" anchorCtr="0"/>
          <a:lstStyle>
            <a:defPPr>
              <a:defRPr lang="en-US"/>
            </a:defPPr>
            <a:lvl1pPr marL="0" algn="r" defTabSz="914400" rtl="0" eaLnBrk="1" latinLnBrk="0" hangingPunct="1">
              <a:defRPr sz="8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0">
                <a:solidFill>
                  <a:schemeClr val="accent5"/>
                </a:solidFill>
              </a:rPr>
              <a:t>www.alfalaval.com</a:t>
            </a:r>
          </a:p>
        </p:txBody>
      </p:sp>
      <p:pic>
        <p:nvPicPr>
          <p:cNvPr id="11" name="Graphic 10">
            <a:extLst>
              <a:ext uri="{FF2B5EF4-FFF2-40B4-BE49-F238E27FC236}">
                <a16:creationId xmlns:a16="http://schemas.microsoft.com/office/drawing/2014/main" id="{6A928DC4-B410-4990-B96D-891AD020F73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6" name="Date Placeholder 5">
            <a:extLst>
              <a:ext uri="{FF2B5EF4-FFF2-40B4-BE49-F238E27FC236}">
                <a16:creationId xmlns:a16="http://schemas.microsoft.com/office/drawing/2014/main" id="{3C1B1829-2368-403B-AFFA-F56D93A04E53}"/>
              </a:ext>
            </a:extLst>
          </p:cNvPr>
          <p:cNvSpPr>
            <a:spLocks noGrp="1"/>
          </p:cNvSpPr>
          <p:nvPr>
            <p:ph type="dt" sz="half" idx="10"/>
          </p:nvPr>
        </p:nvSpPr>
        <p:spPr/>
        <p:txBody>
          <a:bodyPr/>
          <a:lstStyle/>
          <a:p>
            <a:fld id="{F6DD8826-EC45-4A1B-B162-8FD72419743F}" type="datetime1">
              <a:rPr lang="en-GB" noProof="0" smtClean="0"/>
              <a:t>13/12/2021</a:t>
            </a:fld>
            <a:endParaRPr lang="en-GB" noProof="0"/>
          </a:p>
        </p:txBody>
      </p:sp>
      <p:sp>
        <p:nvSpPr>
          <p:cNvPr id="7" name="Footer Placeholder 6">
            <a:extLst>
              <a:ext uri="{FF2B5EF4-FFF2-40B4-BE49-F238E27FC236}">
                <a16:creationId xmlns:a16="http://schemas.microsoft.com/office/drawing/2014/main" id="{803CC086-68A2-46EA-84D6-3E4F6D656913}"/>
              </a:ext>
            </a:extLst>
          </p:cNvPr>
          <p:cNvSpPr>
            <a:spLocks noGrp="1"/>
          </p:cNvSpPr>
          <p:nvPr>
            <p:ph type="ftr" sz="quarter" idx="11"/>
          </p:nvPr>
        </p:nvSpPr>
        <p:spPr/>
        <p:txBody>
          <a:bodyPr/>
          <a:lstStyle/>
          <a:p>
            <a:r>
              <a:rPr lang="en-GB" noProof="0"/>
              <a:t>| © Alfa Laval</a:t>
            </a:r>
          </a:p>
        </p:txBody>
      </p:sp>
      <p:sp>
        <p:nvSpPr>
          <p:cNvPr id="9" name="Slide Number Placeholder 8">
            <a:extLst>
              <a:ext uri="{FF2B5EF4-FFF2-40B4-BE49-F238E27FC236}">
                <a16:creationId xmlns:a16="http://schemas.microsoft.com/office/drawing/2014/main" id="{EC4319CD-4C0C-459A-98FB-0E12C6708902}"/>
              </a:ext>
            </a:extLst>
          </p:cNvPr>
          <p:cNvSpPr>
            <a:spLocks noGrp="1"/>
          </p:cNvSpPr>
          <p:nvPr>
            <p:ph type="sldNum" sz="quarter" idx="12"/>
          </p:nvPr>
        </p:nvSpPr>
        <p:spPr/>
        <p:txBody>
          <a:bodyPr/>
          <a:lstStyle/>
          <a:p>
            <a:fld id="{E1781896-7108-754B-A195-4B41D5296C65}" type="slidenum">
              <a:rPr lang="en-GB" noProof="0" smtClean="0"/>
              <a:pPr/>
              <a:t>‹#›</a:t>
            </a:fld>
            <a:r>
              <a:rPr lang="en-GB" noProof="0"/>
              <a:t> |</a:t>
            </a:r>
          </a:p>
        </p:txBody>
      </p:sp>
      <p:sp>
        <p:nvSpPr>
          <p:cNvPr id="14" name="Title 14">
            <a:extLst>
              <a:ext uri="{FF2B5EF4-FFF2-40B4-BE49-F238E27FC236}">
                <a16:creationId xmlns:a16="http://schemas.microsoft.com/office/drawing/2014/main" id="{9D36B8DD-5560-7C4A-BD54-26775A4113B8}"/>
              </a:ext>
            </a:extLst>
          </p:cNvPr>
          <p:cNvSpPr>
            <a:spLocks noGrp="1"/>
          </p:cNvSpPr>
          <p:nvPr>
            <p:ph type="title" hasCustomPrompt="1"/>
          </p:nvPr>
        </p:nvSpPr>
        <p:spPr>
          <a:xfrm>
            <a:off x="839788" y="2384425"/>
            <a:ext cx="9720262" cy="2592388"/>
          </a:xfrm>
        </p:spPr>
        <p:txBody>
          <a:bodyPr anchor="ctr" anchorCtr="0"/>
          <a:lstStyle>
            <a:lvl1pPr>
              <a:defRPr sz="4200">
                <a:solidFill>
                  <a:schemeClr val="tx2"/>
                </a:solidFill>
              </a:defRPr>
            </a:lvl1pPr>
          </a:lstStyle>
          <a:p>
            <a:r>
              <a:rPr lang="en-GB" noProof="0"/>
              <a:t>Statement or Quote</a:t>
            </a:r>
          </a:p>
        </p:txBody>
      </p:sp>
    </p:spTree>
    <p:extLst>
      <p:ext uri="{BB962C8B-B14F-4D97-AF65-F5344CB8AC3E}">
        <p14:creationId xmlns:p14="http://schemas.microsoft.com/office/powerpoint/2010/main" val="4096928555"/>
      </p:ext>
    </p:extLst>
  </p:cSld>
  <p:clrMapOvr>
    <a:masterClrMapping/>
  </p:clrMapOvr>
  <p:transition>
    <p:fade/>
  </p:transition>
  <p:extLst>
    <p:ext uri="{DCECCB84-F9BA-43D5-87BE-67443E8EF086}">
      <p15:sldGuideLst xmlns:p15="http://schemas.microsoft.com/office/powerpoint/2012/main">
        <p15:guide id="1" orient="horz" pos="1502" userDrawn="1">
          <p15:clr>
            <a:srgbClr val="000000"/>
          </p15:clr>
        </p15:guide>
        <p15:guide id="2" pos="529" userDrawn="1">
          <p15:clr>
            <a:srgbClr val="000000"/>
          </p15:clr>
        </p15:guide>
        <p15:guide id="3" pos="6652" userDrawn="1">
          <p15:clr>
            <a:srgbClr val="000000"/>
          </p15:clr>
        </p15:guide>
        <p15:guide id="4" orient="horz" pos="3135" userDrawn="1">
          <p15:clr>
            <a:srgbClr val="00000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B - INNOVATION">
    <p:bg>
      <p:bgPr>
        <a:solidFill>
          <a:schemeClr val="accent4"/>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F14EC5-2604-4D32-B140-28F9D491718A}"/>
              </a:ext>
            </a:extLst>
          </p:cNvPr>
          <p:cNvSpPr/>
          <p:nvPr userDrawn="1"/>
        </p:nvSpPr>
        <p:spPr>
          <a:xfrm>
            <a:off x="0" y="6019800"/>
            <a:ext cx="12192000" cy="838200"/>
          </a:xfrm>
          <a:custGeom>
            <a:avLst/>
            <a:gdLst>
              <a:gd name="connsiteX0" fmla="*/ 11874500 w 12192000"/>
              <a:gd name="connsiteY0" fmla="*/ 317500 h 838200"/>
              <a:gd name="connsiteX1" fmla="*/ 317500 w 12192000"/>
              <a:gd name="connsiteY1" fmla="*/ 317500 h 838200"/>
              <a:gd name="connsiteX2" fmla="*/ 0 w 12192000"/>
              <a:gd name="connsiteY2" fmla="*/ 0 h 838200"/>
              <a:gd name="connsiteX3" fmla="*/ 0 w 12192000"/>
              <a:gd name="connsiteY3" fmla="*/ 317500 h 838200"/>
              <a:gd name="connsiteX4" fmla="*/ 0 w 12192000"/>
              <a:gd name="connsiteY4" fmla="*/ 317500 h 838200"/>
              <a:gd name="connsiteX5" fmla="*/ 0 w 12192000"/>
              <a:gd name="connsiteY5" fmla="*/ 838200 h 838200"/>
              <a:gd name="connsiteX6" fmla="*/ 12192000 w 12192000"/>
              <a:gd name="connsiteY6" fmla="*/ 838200 h 838200"/>
              <a:gd name="connsiteX7" fmla="*/ 12192000 w 12192000"/>
              <a:gd name="connsiteY7" fmla="*/ 635000 h 838200"/>
              <a:gd name="connsiteX8" fmla="*/ 11874500 w 12192000"/>
              <a:gd name="connsiteY8" fmla="*/ 3175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838200">
                <a:moveTo>
                  <a:pt x="11874500" y="317500"/>
                </a:moveTo>
                <a:lnTo>
                  <a:pt x="317500" y="317500"/>
                </a:lnTo>
                <a:cubicBezTo>
                  <a:pt x="142150" y="317500"/>
                  <a:pt x="0" y="175351"/>
                  <a:pt x="0" y="0"/>
                </a:cubicBezTo>
                <a:lnTo>
                  <a:pt x="0" y="317500"/>
                </a:lnTo>
                <a:lnTo>
                  <a:pt x="0" y="317500"/>
                </a:lnTo>
                <a:lnTo>
                  <a:pt x="0" y="838200"/>
                </a:lnTo>
                <a:lnTo>
                  <a:pt x="12192000" y="838200"/>
                </a:lnTo>
                <a:lnTo>
                  <a:pt x="12192000" y="635000"/>
                </a:lnTo>
                <a:cubicBezTo>
                  <a:pt x="12192000" y="459649"/>
                  <a:pt x="12049851" y="317500"/>
                  <a:pt x="11874500" y="317500"/>
                </a:cubicBezTo>
                <a:close/>
              </a:path>
            </a:pathLst>
          </a:custGeom>
          <a:solidFill>
            <a:schemeClr val="bg1"/>
          </a:solidFill>
          <a:ln w="6350" cap="flat">
            <a:noFill/>
            <a:prstDash val="solid"/>
            <a:miter/>
          </a:ln>
        </p:spPr>
        <p:txBody>
          <a:bodyPr rtlCol="0" anchor="ctr"/>
          <a:lstStyle/>
          <a:p>
            <a:endParaRPr lang="en-GB" noProof="0"/>
          </a:p>
        </p:txBody>
      </p:sp>
      <p:sp>
        <p:nvSpPr>
          <p:cNvPr id="12" name="Freeform: Shape 11">
            <a:extLst>
              <a:ext uri="{FF2B5EF4-FFF2-40B4-BE49-F238E27FC236}">
                <a16:creationId xmlns:a16="http://schemas.microsoft.com/office/drawing/2014/main" id="{DDF9310E-DE46-4745-99D8-638295D2B8F5}"/>
              </a:ext>
            </a:extLst>
          </p:cNvPr>
          <p:cNvSpPr/>
          <p:nvPr userDrawn="1"/>
        </p:nvSpPr>
        <p:spPr bwMode="gray">
          <a:xfrm>
            <a:off x="0" y="0"/>
            <a:ext cx="12192000" cy="6654800"/>
          </a:xfrm>
          <a:custGeom>
            <a:avLst/>
            <a:gdLst>
              <a:gd name="connsiteX0" fmla="*/ 0 w 12192000"/>
              <a:gd name="connsiteY0" fmla="*/ 0 h 6654800"/>
              <a:gd name="connsiteX1" fmla="*/ 0 w 12192000"/>
              <a:gd name="connsiteY1" fmla="*/ 6019800 h 6654800"/>
              <a:gd name="connsiteX2" fmla="*/ 317500 w 12192000"/>
              <a:gd name="connsiteY2" fmla="*/ 6337300 h 6654800"/>
              <a:gd name="connsiteX3" fmla="*/ 11874500 w 12192000"/>
              <a:gd name="connsiteY3" fmla="*/ 6337300 h 6654800"/>
              <a:gd name="connsiteX4" fmla="*/ 12192000 w 12192000"/>
              <a:gd name="connsiteY4" fmla="*/ 6654800 h 6654800"/>
              <a:gd name="connsiteX5" fmla="*/ 12192000 w 12192000"/>
              <a:gd name="connsiteY5" fmla="*/ 1038098 h 6654800"/>
              <a:gd name="connsiteX6" fmla="*/ 2244916 w 12192000"/>
              <a:gd name="connsiteY6" fmla="*/ 1038098 h 6654800"/>
              <a:gd name="connsiteX7" fmla="*/ 1927416 w 12192000"/>
              <a:gd name="connsiteY7" fmla="*/ 720598 h 6654800"/>
              <a:gd name="connsiteX8" fmla="*/ 1927416 w 12192000"/>
              <a:gd name="connsiteY8" fmla="*/ 445 h 6654800"/>
              <a:gd name="connsiteX9" fmla="*/ 12192000 w 12192000"/>
              <a:gd name="connsiteY9" fmla="*/ 445 h 6654800"/>
              <a:gd name="connsiteX10" fmla="*/ 12192000 w 12192000"/>
              <a:gd name="connsiteY10" fmla="*/ 0 h 665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654800">
                <a:moveTo>
                  <a:pt x="0" y="0"/>
                </a:moveTo>
                <a:lnTo>
                  <a:pt x="0" y="6019800"/>
                </a:lnTo>
                <a:cubicBezTo>
                  <a:pt x="0" y="6195151"/>
                  <a:pt x="142150" y="6337300"/>
                  <a:pt x="317500" y="6337300"/>
                </a:cubicBezTo>
                <a:lnTo>
                  <a:pt x="11874500" y="6337300"/>
                </a:lnTo>
                <a:cubicBezTo>
                  <a:pt x="12049851" y="6337300"/>
                  <a:pt x="12192000" y="6479450"/>
                  <a:pt x="12192000" y="6654800"/>
                </a:cubicBezTo>
                <a:lnTo>
                  <a:pt x="12192000" y="1038098"/>
                </a:lnTo>
                <a:lnTo>
                  <a:pt x="2244916" y="1038098"/>
                </a:lnTo>
                <a:cubicBezTo>
                  <a:pt x="2069565" y="1038098"/>
                  <a:pt x="1927416" y="895948"/>
                  <a:pt x="1927416" y="720598"/>
                </a:cubicBezTo>
                <a:lnTo>
                  <a:pt x="1927416" y="445"/>
                </a:lnTo>
                <a:lnTo>
                  <a:pt x="12192000" y="445"/>
                </a:lnTo>
                <a:lnTo>
                  <a:pt x="12192000" y="0"/>
                </a:lnTo>
                <a:close/>
              </a:path>
            </a:pathLst>
          </a:custGeom>
          <a:solidFill>
            <a:schemeClr val="accent4"/>
          </a:solidFill>
          <a:ln w="6350" cap="flat">
            <a:noFill/>
            <a:prstDash val="solid"/>
            <a:miter/>
          </a:ln>
        </p:spPr>
        <p:txBody>
          <a:bodyPr rtlCol="0" anchor="ctr"/>
          <a:lstStyle/>
          <a:p>
            <a:endParaRPr lang="en-GB" noProof="0"/>
          </a:p>
        </p:txBody>
      </p:sp>
      <p:sp>
        <p:nvSpPr>
          <p:cNvPr id="13" name="Freeform: Shape 12">
            <a:extLst>
              <a:ext uri="{FF2B5EF4-FFF2-40B4-BE49-F238E27FC236}">
                <a16:creationId xmlns:a16="http://schemas.microsoft.com/office/drawing/2014/main" id="{D0453CF4-8809-4DDC-84DD-1B9F98BB2014}"/>
              </a:ext>
            </a:extLst>
          </p:cNvPr>
          <p:cNvSpPr/>
          <p:nvPr userDrawn="1"/>
        </p:nvSpPr>
        <p:spPr>
          <a:xfrm>
            <a:off x="1927415" y="445"/>
            <a:ext cx="10261600" cy="1035050"/>
          </a:xfrm>
          <a:custGeom>
            <a:avLst/>
            <a:gdLst>
              <a:gd name="connsiteX0" fmla="*/ 0 w 10261600"/>
              <a:gd name="connsiteY0" fmla="*/ 720154 h 1035050"/>
              <a:gd name="connsiteX1" fmla="*/ 317500 w 10261600"/>
              <a:gd name="connsiteY1" fmla="*/ 1037654 h 1035050"/>
              <a:gd name="connsiteX2" fmla="*/ 10264585 w 10261600"/>
              <a:gd name="connsiteY2" fmla="*/ 1037654 h 1035050"/>
              <a:gd name="connsiteX3" fmla="*/ 10264585 w 10261600"/>
              <a:gd name="connsiteY3" fmla="*/ 0 h 1035050"/>
              <a:gd name="connsiteX4" fmla="*/ 0 w 10261600"/>
              <a:gd name="connsiteY4" fmla="*/ 0 h 103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00" h="1035050">
                <a:moveTo>
                  <a:pt x="0" y="720154"/>
                </a:moveTo>
                <a:cubicBezTo>
                  <a:pt x="0" y="895504"/>
                  <a:pt x="142150" y="1037654"/>
                  <a:pt x="317500" y="1037654"/>
                </a:cubicBezTo>
                <a:lnTo>
                  <a:pt x="10264585" y="1037654"/>
                </a:lnTo>
                <a:lnTo>
                  <a:pt x="10264585" y="0"/>
                </a:lnTo>
                <a:lnTo>
                  <a:pt x="0" y="0"/>
                </a:lnTo>
                <a:close/>
              </a:path>
            </a:pathLst>
          </a:custGeom>
          <a:solidFill>
            <a:schemeClr val="bg1"/>
          </a:solidFill>
          <a:ln w="6350" cap="flat">
            <a:noFill/>
            <a:prstDash val="solid"/>
            <a:miter/>
          </a:ln>
        </p:spPr>
        <p:txBody>
          <a:bodyPr rtlCol="0" anchor="ctr"/>
          <a:lstStyle/>
          <a:p>
            <a:endParaRPr lang="en-GB" noProof="0"/>
          </a:p>
        </p:txBody>
      </p:sp>
      <p:sp>
        <p:nvSpPr>
          <p:cNvPr id="16" name="Title 14">
            <a:extLst>
              <a:ext uri="{FF2B5EF4-FFF2-40B4-BE49-F238E27FC236}">
                <a16:creationId xmlns:a16="http://schemas.microsoft.com/office/drawing/2014/main" id="{6B3366CA-5E52-8648-8642-B1AE8C30F203}"/>
              </a:ext>
            </a:extLst>
          </p:cNvPr>
          <p:cNvSpPr>
            <a:spLocks noGrp="1"/>
          </p:cNvSpPr>
          <p:nvPr>
            <p:ph type="title" hasCustomPrompt="1"/>
          </p:nvPr>
        </p:nvSpPr>
        <p:spPr bwMode="white">
          <a:xfrm>
            <a:off x="839788" y="2384425"/>
            <a:ext cx="9720262" cy="2592388"/>
          </a:xfrm>
        </p:spPr>
        <p:txBody>
          <a:bodyPr anchor="ctr" anchorCtr="0"/>
          <a:lstStyle>
            <a:lvl1pPr>
              <a:defRPr sz="4200">
                <a:solidFill>
                  <a:schemeClr val="bg1"/>
                </a:solidFill>
              </a:defRPr>
            </a:lvl1pPr>
          </a:lstStyle>
          <a:p>
            <a:r>
              <a:rPr lang="en-GB" noProof="0"/>
              <a:t>Statement or Quote</a:t>
            </a:r>
          </a:p>
        </p:txBody>
      </p:sp>
      <p:sp>
        <p:nvSpPr>
          <p:cNvPr id="8" name="Slide Number Placeholder 5">
            <a:extLst>
              <a:ext uri="{FF2B5EF4-FFF2-40B4-BE49-F238E27FC236}">
                <a16:creationId xmlns:a16="http://schemas.microsoft.com/office/drawing/2014/main" id="{265A5538-66A5-7240-B991-23E1C2BF92D8}"/>
              </a:ext>
            </a:extLst>
          </p:cNvPr>
          <p:cNvSpPr txBox="1">
            <a:spLocks/>
          </p:cNvSpPr>
          <p:nvPr userDrawn="1"/>
        </p:nvSpPr>
        <p:spPr>
          <a:xfrm>
            <a:off x="10911625" y="6530349"/>
            <a:ext cx="872200" cy="125283"/>
          </a:xfrm>
          <a:prstGeom prst="rect">
            <a:avLst/>
          </a:prstGeom>
        </p:spPr>
        <p:txBody>
          <a:bodyPr vert="horz" lIns="0" tIns="0" rIns="0" bIns="0" anchor="ctr" anchorCtr="0"/>
          <a:lstStyle>
            <a:defPPr>
              <a:defRPr lang="en-US"/>
            </a:defPPr>
            <a:lvl1pPr marL="0" algn="r" defTabSz="914400" rtl="0" eaLnBrk="1" latinLnBrk="0" hangingPunct="1">
              <a:defRPr sz="8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0">
                <a:solidFill>
                  <a:schemeClr val="accent5"/>
                </a:solidFill>
              </a:rPr>
              <a:t>www.alfalaval.com</a:t>
            </a:r>
          </a:p>
        </p:txBody>
      </p:sp>
      <p:pic>
        <p:nvPicPr>
          <p:cNvPr id="11" name="Graphic 10">
            <a:extLst>
              <a:ext uri="{FF2B5EF4-FFF2-40B4-BE49-F238E27FC236}">
                <a16:creationId xmlns:a16="http://schemas.microsoft.com/office/drawing/2014/main" id="{6A928DC4-B410-4990-B96D-891AD020F73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6" name="Date Placeholder 5">
            <a:extLst>
              <a:ext uri="{FF2B5EF4-FFF2-40B4-BE49-F238E27FC236}">
                <a16:creationId xmlns:a16="http://schemas.microsoft.com/office/drawing/2014/main" id="{3C1B1829-2368-403B-AFFA-F56D93A04E53}"/>
              </a:ext>
            </a:extLst>
          </p:cNvPr>
          <p:cNvSpPr>
            <a:spLocks noGrp="1"/>
          </p:cNvSpPr>
          <p:nvPr>
            <p:ph type="dt" sz="half" idx="10"/>
          </p:nvPr>
        </p:nvSpPr>
        <p:spPr/>
        <p:txBody>
          <a:bodyPr/>
          <a:lstStyle/>
          <a:p>
            <a:fld id="{F6DD8826-EC45-4A1B-B162-8FD72419743F}" type="datetime1">
              <a:rPr lang="en-GB" noProof="0" smtClean="0"/>
              <a:t>13/12/2021</a:t>
            </a:fld>
            <a:endParaRPr lang="en-GB" noProof="0"/>
          </a:p>
        </p:txBody>
      </p:sp>
      <p:sp>
        <p:nvSpPr>
          <p:cNvPr id="7" name="Footer Placeholder 6">
            <a:extLst>
              <a:ext uri="{FF2B5EF4-FFF2-40B4-BE49-F238E27FC236}">
                <a16:creationId xmlns:a16="http://schemas.microsoft.com/office/drawing/2014/main" id="{803CC086-68A2-46EA-84D6-3E4F6D656913}"/>
              </a:ext>
            </a:extLst>
          </p:cNvPr>
          <p:cNvSpPr>
            <a:spLocks noGrp="1"/>
          </p:cNvSpPr>
          <p:nvPr>
            <p:ph type="ftr" sz="quarter" idx="11"/>
          </p:nvPr>
        </p:nvSpPr>
        <p:spPr/>
        <p:txBody>
          <a:bodyPr/>
          <a:lstStyle/>
          <a:p>
            <a:r>
              <a:rPr lang="en-GB" noProof="0"/>
              <a:t>| © Alfa Laval</a:t>
            </a:r>
          </a:p>
        </p:txBody>
      </p:sp>
      <p:sp>
        <p:nvSpPr>
          <p:cNvPr id="9" name="Slide Number Placeholder 8">
            <a:extLst>
              <a:ext uri="{FF2B5EF4-FFF2-40B4-BE49-F238E27FC236}">
                <a16:creationId xmlns:a16="http://schemas.microsoft.com/office/drawing/2014/main" id="{EC4319CD-4C0C-459A-98FB-0E12C6708902}"/>
              </a:ext>
            </a:extLst>
          </p:cNvPr>
          <p:cNvSpPr>
            <a:spLocks noGrp="1"/>
          </p:cNvSpPr>
          <p:nvPr>
            <p:ph type="sldNum" sz="quarter" idx="12"/>
          </p:nvPr>
        </p:nvSpPr>
        <p:spPr/>
        <p:txBody>
          <a:bodyPr/>
          <a:lstStyle/>
          <a:p>
            <a:fld id="{E1781896-7108-754B-A195-4B41D5296C65}" type="slidenum">
              <a:rPr lang="en-GB" noProof="0" smtClean="0"/>
              <a:pPr/>
              <a:t>‹#›</a:t>
            </a:fld>
            <a:r>
              <a:rPr lang="en-GB" noProof="0"/>
              <a:t> |</a:t>
            </a:r>
          </a:p>
        </p:txBody>
      </p:sp>
    </p:spTree>
    <p:extLst>
      <p:ext uri="{BB962C8B-B14F-4D97-AF65-F5344CB8AC3E}">
        <p14:creationId xmlns:p14="http://schemas.microsoft.com/office/powerpoint/2010/main" val="502506595"/>
      </p:ext>
    </p:extLst>
  </p:cSld>
  <p:clrMapOvr>
    <a:masterClrMapping/>
  </p:clrMapOvr>
  <p:transition>
    <p:fade/>
  </p:transition>
  <p:extLst>
    <p:ext uri="{DCECCB84-F9BA-43D5-87BE-67443E8EF086}">
      <p15:sldGuideLst xmlns:p15="http://schemas.microsoft.com/office/powerpoint/2012/main">
        <p15:guide id="1" orient="horz" pos="1502" userDrawn="1">
          <p15:clr>
            <a:srgbClr val="000000"/>
          </p15:clr>
        </p15:guide>
        <p15:guide id="2" pos="529">
          <p15:clr>
            <a:srgbClr val="000000"/>
          </p15:clr>
        </p15:guide>
        <p15:guide id="3" pos="6652" userDrawn="1">
          <p15:clr>
            <a:srgbClr val="000000"/>
          </p15:clr>
        </p15:guide>
        <p15:guide id="4" orient="horz" pos="3135" userDrawn="1">
          <p15:clr>
            <a:srgbClr val="00000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ND SLIDE BLUE">
    <p:bg>
      <p:bgPr>
        <a:solidFill>
          <a:schemeClr val="accent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A405B2-0CF0-45A2-BF1E-0200AA1E4111}"/>
              </a:ext>
            </a:extLst>
          </p:cNvPr>
          <p:cNvSpPr/>
          <p:nvPr userDrawn="1"/>
        </p:nvSpPr>
        <p:spPr bwMode="gray">
          <a:xfrm>
            <a:off x="1" y="0"/>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3720D6B2-DD84-43EF-952B-1CB0728636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00398" y="2144504"/>
            <a:ext cx="7991204" cy="2568992"/>
          </a:xfrm>
          <a:prstGeom prst="rect">
            <a:avLst/>
          </a:prstGeom>
        </p:spPr>
      </p:pic>
    </p:spTree>
    <p:extLst>
      <p:ext uri="{BB962C8B-B14F-4D97-AF65-F5344CB8AC3E}">
        <p14:creationId xmlns:p14="http://schemas.microsoft.com/office/powerpoint/2010/main" val="157333228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WHIT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5C1D3A7-9F6B-401E-9A49-F40006AEA9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00398" y="2144504"/>
            <a:ext cx="7991204" cy="2568992"/>
          </a:xfrm>
          <a:prstGeom prst="rect">
            <a:avLst/>
          </a:prstGeom>
        </p:spPr>
      </p:pic>
    </p:spTree>
    <p:extLst>
      <p:ext uri="{BB962C8B-B14F-4D97-AF65-F5344CB8AC3E}">
        <p14:creationId xmlns:p14="http://schemas.microsoft.com/office/powerpoint/2010/main" val="24393692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1">
    <p:bg>
      <p:bgRef idx="1001">
        <a:schemeClr val="bg1"/>
      </p:bgRef>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7551609B-E404-094E-AE91-47AD6733C3E6}"/>
              </a:ext>
            </a:extLst>
          </p:cNvPr>
          <p:cNvSpPr>
            <a:spLocks noGrp="1"/>
          </p:cNvSpPr>
          <p:nvPr>
            <p:ph type="body" sz="quarter" idx="20" hasCustomPrompt="1"/>
          </p:nvPr>
        </p:nvSpPr>
        <p:spPr>
          <a:xfrm>
            <a:off x="839786" y="5369479"/>
            <a:ext cx="6700062" cy="504317"/>
          </a:xfrm>
          <a:prstGeom prst="rect">
            <a:avLst/>
          </a:prstGeom>
        </p:spPr>
        <p:txBody>
          <a:bodyPr tIns="0" bIns="0"/>
          <a:lstStyle>
            <a:lvl1pPr marL="270000" indent="-270000">
              <a:lnSpc>
                <a:spcPct val="100000"/>
              </a:lnSpc>
              <a:spcBef>
                <a:spcPts val="0"/>
              </a:spcBef>
              <a:spcAft>
                <a:spcPts val="0"/>
              </a:spcAft>
              <a:buClr>
                <a:schemeClr val="tx1"/>
              </a:buClr>
              <a:buFont typeface="System Font Regular"/>
              <a:buChar char="−"/>
              <a:defRPr sz="2000">
                <a:solidFill>
                  <a:schemeClr val="tx1"/>
                </a:solidFill>
                <a:latin typeface="+mn-lt"/>
              </a:defRPr>
            </a:lvl1pPr>
          </a:lstStyle>
          <a:p>
            <a:pPr lvl="0"/>
            <a:r>
              <a:rPr lang="en-GB" noProof="0"/>
              <a:t>Subtitle</a:t>
            </a:r>
          </a:p>
        </p:txBody>
      </p:sp>
      <p:sp>
        <p:nvSpPr>
          <p:cNvPr id="17" name="Text Placeholder 16">
            <a:extLst>
              <a:ext uri="{FF2B5EF4-FFF2-40B4-BE49-F238E27FC236}">
                <a16:creationId xmlns:a16="http://schemas.microsoft.com/office/drawing/2014/main" id="{4AFE2A0A-317F-4F45-AD58-7CD8EE8210DC}"/>
              </a:ext>
            </a:extLst>
          </p:cNvPr>
          <p:cNvSpPr>
            <a:spLocks noGrp="1"/>
          </p:cNvSpPr>
          <p:nvPr>
            <p:ph type="body" sz="quarter" idx="21" hasCustomPrompt="1"/>
          </p:nvPr>
        </p:nvSpPr>
        <p:spPr>
          <a:xfrm>
            <a:off x="8893621" y="4561024"/>
            <a:ext cx="2571750" cy="639890"/>
          </a:xfrm>
          <a:prstGeom prst="rect">
            <a:avLst/>
          </a:prstGeom>
        </p:spPr>
        <p:txBody>
          <a:bodyPr anchor="b"/>
          <a:lstStyle>
            <a:lvl1pPr marL="0" indent="0" algn="r">
              <a:buNone/>
              <a:defRPr sz="1400" b="0">
                <a:solidFill>
                  <a:schemeClr val="accent5"/>
                </a:solidFill>
              </a:defRPr>
            </a:lvl1pPr>
          </a:lstStyle>
          <a:p>
            <a:pPr lvl="0"/>
            <a:r>
              <a:rPr lang="en-GB" noProof="0"/>
              <a:t>Presenter name</a:t>
            </a:r>
          </a:p>
        </p:txBody>
      </p:sp>
      <p:pic>
        <p:nvPicPr>
          <p:cNvPr id="19" name="Graphic 18">
            <a:extLst>
              <a:ext uri="{FF2B5EF4-FFF2-40B4-BE49-F238E27FC236}">
                <a16:creationId xmlns:a16="http://schemas.microsoft.com/office/drawing/2014/main" id="{4B3EDB9C-B2F0-4BAA-B7E5-6927042DBAB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76539" y="827428"/>
            <a:ext cx="3198892" cy="1028372"/>
          </a:xfrm>
          <a:prstGeom prst="rect">
            <a:avLst/>
          </a:prstGeom>
        </p:spPr>
      </p:pic>
      <p:sp>
        <p:nvSpPr>
          <p:cNvPr id="4" name="Date Placeholder 3">
            <a:extLst>
              <a:ext uri="{FF2B5EF4-FFF2-40B4-BE49-F238E27FC236}">
                <a16:creationId xmlns:a16="http://schemas.microsoft.com/office/drawing/2014/main" id="{C8C87DFB-3D7E-4A7C-A2AF-1F64D7F0DB3E}"/>
              </a:ext>
            </a:extLst>
          </p:cNvPr>
          <p:cNvSpPr>
            <a:spLocks noGrp="1"/>
          </p:cNvSpPr>
          <p:nvPr>
            <p:ph type="dt" sz="half" idx="26"/>
          </p:nvPr>
        </p:nvSpPr>
        <p:spPr/>
        <p:txBody>
          <a:bodyPr/>
          <a:lstStyle>
            <a:lvl1pPr>
              <a:defRPr/>
            </a:lvl1pPr>
          </a:lstStyle>
          <a:p>
            <a:fld id="{74DD21C0-EE81-41FF-9DCB-588A16D41EC9}" type="datetime1">
              <a:rPr lang="en-GB" noProof="0" smtClean="0"/>
              <a:pPr/>
              <a:t>13/12/2021</a:t>
            </a:fld>
            <a:endParaRPr lang="en-GB" noProof="0"/>
          </a:p>
        </p:txBody>
      </p:sp>
      <p:sp>
        <p:nvSpPr>
          <p:cNvPr id="5" name="Footer Placeholder 4">
            <a:extLst>
              <a:ext uri="{FF2B5EF4-FFF2-40B4-BE49-F238E27FC236}">
                <a16:creationId xmlns:a16="http://schemas.microsoft.com/office/drawing/2014/main" id="{6B538D73-2E5C-4A25-B377-0D65BDED27C5}"/>
              </a:ext>
            </a:extLst>
          </p:cNvPr>
          <p:cNvSpPr>
            <a:spLocks noGrp="1"/>
          </p:cNvSpPr>
          <p:nvPr>
            <p:ph type="ftr" sz="quarter" idx="27"/>
          </p:nvPr>
        </p:nvSpPr>
        <p:spPr/>
        <p:txBody>
          <a:bodyPr/>
          <a:lstStyle/>
          <a:p>
            <a:r>
              <a:rPr lang="en-GB" noProof="0"/>
              <a:t>| © Alfa Laval</a:t>
            </a:r>
          </a:p>
        </p:txBody>
      </p:sp>
      <p:sp>
        <p:nvSpPr>
          <p:cNvPr id="6" name="Slide Number Placeholder 5">
            <a:extLst>
              <a:ext uri="{FF2B5EF4-FFF2-40B4-BE49-F238E27FC236}">
                <a16:creationId xmlns:a16="http://schemas.microsoft.com/office/drawing/2014/main" id="{8130B340-0329-49AB-8214-F2E34544D64C}"/>
              </a:ext>
            </a:extLst>
          </p:cNvPr>
          <p:cNvSpPr>
            <a:spLocks noGrp="1"/>
          </p:cNvSpPr>
          <p:nvPr>
            <p:ph type="sldNum" sz="quarter" idx="28"/>
          </p:nvPr>
        </p:nvSpPr>
        <p:spPr/>
        <p:txBody>
          <a:bodyPr/>
          <a:lstStyle/>
          <a:p>
            <a:fld id="{E1781896-7108-754B-A195-4B41D5296C65}" type="slidenum">
              <a:rPr lang="en-GB" noProof="0" smtClean="0"/>
              <a:pPr/>
              <a:t>‹#›</a:t>
            </a:fld>
            <a:r>
              <a:rPr lang="en-GB" noProof="0"/>
              <a:t> |</a:t>
            </a:r>
          </a:p>
        </p:txBody>
      </p:sp>
      <p:sp>
        <p:nvSpPr>
          <p:cNvPr id="20" name="Title Placeholder 1">
            <a:extLst>
              <a:ext uri="{FF2B5EF4-FFF2-40B4-BE49-F238E27FC236}">
                <a16:creationId xmlns:a16="http://schemas.microsoft.com/office/drawing/2014/main" id="{796C52C2-90F8-294A-8E2E-04B6BC0AD50A}"/>
              </a:ext>
            </a:extLst>
          </p:cNvPr>
          <p:cNvSpPr>
            <a:spLocks noGrp="1"/>
          </p:cNvSpPr>
          <p:nvPr>
            <p:ph type="title" hasCustomPrompt="1"/>
          </p:nvPr>
        </p:nvSpPr>
        <p:spPr>
          <a:xfrm>
            <a:off x="839788" y="4560760"/>
            <a:ext cx="6700060" cy="639890"/>
          </a:xfrm>
          <a:prstGeom prst="rect">
            <a:avLst/>
          </a:prstGeom>
        </p:spPr>
        <p:txBody>
          <a:bodyPr vert="horz" lIns="0" tIns="0" rIns="0" bIns="0" rtlCol="0" anchor="b" anchorCtr="0">
            <a:noAutofit/>
          </a:bodyPr>
          <a:lstStyle>
            <a:lvl1pPr>
              <a:defRPr sz="3200"/>
            </a:lvl1pPr>
          </a:lstStyle>
          <a:p>
            <a:r>
              <a:rPr lang="en-GB" noProof="0"/>
              <a:t>Title</a:t>
            </a:r>
          </a:p>
        </p:txBody>
      </p:sp>
      <p:sp>
        <p:nvSpPr>
          <p:cNvPr id="43" name="Picture Placeholder 42">
            <a:extLst>
              <a:ext uri="{FF2B5EF4-FFF2-40B4-BE49-F238E27FC236}">
                <a16:creationId xmlns:a16="http://schemas.microsoft.com/office/drawing/2014/main" id="{196C75AB-8BA9-8744-977B-E396CD4C46CE}"/>
              </a:ext>
            </a:extLst>
          </p:cNvPr>
          <p:cNvSpPr>
            <a:spLocks noGrp="1"/>
          </p:cNvSpPr>
          <p:nvPr>
            <p:ph type="pic" sz="quarter" idx="29" hasCustomPrompt="1"/>
          </p:nvPr>
        </p:nvSpPr>
        <p:spPr bwMode="gray">
          <a:xfrm>
            <a:off x="1" y="1"/>
            <a:ext cx="7546569" cy="3913955"/>
          </a:xfrm>
          <a:custGeom>
            <a:avLst/>
            <a:gdLst>
              <a:gd name="connsiteX0" fmla="*/ 0 w 7546569"/>
              <a:gd name="connsiteY0" fmla="*/ 0 h 3913955"/>
              <a:gd name="connsiteX1" fmla="*/ 7546569 w 7546569"/>
              <a:gd name="connsiteY1" fmla="*/ 0 h 3913955"/>
              <a:gd name="connsiteX2" fmla="*/ 7546569 w 7546569"/>
              <a:gd name="connsiteY2" fmla="*/ 3073198 h 3913955"/>
              <a:gd name="connsiteX3" fmla="*/ 7126379 w 7546569"/>
              <a:gd name="connsiteY3" fmla="*/ 3493577 h 3913955"/>
              <a:gd name="connsiteX4" fmla="*/ 5632486 w 7546569"/>
              <a:gd name="connsiteY4" fmla="*/ 3493577 h 3913955"/>
              <a:gd name="connsiteX5" fmla="*/ 5632486 w 7546569"/>
              <a:gd name="connsiteY5" fmla="*/ 3493576 h 3913955"/>
              <a:gd name="connsiteX6" fmla="*/ 420190 w 7546569"/>
              <a:gd name="connsiteY6" fmla="*/ 3493576 h 3913955"/>
              <a:gd name="connsiteX7" fmla="*/ 0 w 7546569"/>
              <a:gd name="connsiteY7" fmla="*/ 3913955 h 391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6569" h="3913955">
                <a:moveTo>
                  <a:pt x="0" y="0"/>
                </a:moveTo>
                <a:lnTo>
                  <a:pt x="7546569" y="0"/>
                </a:lnTo>
                <a:lnTo>
                  <a:pt x="7546569" y="3073198"/>
                </a:lnTo>
                <a:cubicBezTo>
                  <a:pt x="7546569" y="3305368"/>
                  <a:pt x="7358438" y="3493577"/>
                  <a:pt x="7126379" y="3493577"/>
                </a:cubicBezTo>
                <a:lnTo>
                  <a:pt x="5632486" y="3493577"/>
                </a:lnTo>
                <a:lnTo>
                  <a:pt x="5632486" y="3493576"/>
                </a:lnTo>
                <a:lnTo>
                  <a:pt x="420190" y="3493576"/>
                </a:lnTo>
                <a:cubicBezTo>
                  <a:pt x="188126" y="3493576"/>
                  <a:pt x="0" y="3681785"/>
                  <a:pt x="0" y="3913955"/>
                </a:cubicBezTo>
                <a:close/>
              </a:path>
            </a:pathLst>
          </a:custGeom>
          <a:solidFill>
            <a:schemeClr val="accent5">
              <a:lumMod val="20000"/>
              <a:lumOff val="80000"/>
            </a:schemeClr>
          </a:solidFill>
        </p:spPr>
        <p:txBody>
          <a:bodyPr vert="horz" wrap="square" lIns="180000" tIns="324000" rIns="0" bIns="0" rtlCol="0">
            <a:noAutofit/>
          </a:bodyPr>
          <a:lstStyle>
            <a:lvl1pPr marL="0" indent="0">
              <a:buFont typeface="Arial" panose="020B0604020202020204" pitchFamily="34" charset="0"/>
              <a:buNone/>
              <a:defRPr kumimoji="0" lang="en-US" sz="1600" b="0" i="0" u="none" strike="noStrike" cap="none" spc="0" normalizeH="0" baseline="0" dirty="0">
                <a:ln>
                  <a:noFill/>
                </a:ln>
                <a:solidFill>
                  <a:schemeClr val="tx1"/>
                </a:solidFill>
                <a:effectLst/>
                <a:uLnTx/>
                <a:uFillTx/>
              </a:defRPr>
            </a:lvl1pPr>
          </a:lstStyle>
          <a:p>
            <a:pPr marL="180000" lvl="0" indent="-180000"/>
            <a:r>
              <a:rPr lang="en-GB" noProof="0"/>
              <a:t>Place image here</a:t>
            </a:r>
          </a:p>
        </p:txBody>
      </p:sp>
      <p:sp>
        <p:nvSpPr>
          <p:cNvPr id="12" name="Freeform: Shape 12">
            <a:extLst>
              <a:ext uri="{FF2B5EF4-FFF2-40B4-BE49-F238E27FC236}">
                <a16:creationId xmlns:a16="http://schemas.microsoft.com/office/drawing/2014/main" id="{5F57A8D6-A28F-D342-97CF-A3A5114A2A0B}"/>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Tree>
    <p:extLst>
      <p:ext uri="{BB962C8B-B14F-4D97-AF65-F5344CB8AC3E}">
        <p14:creationId xmlns:p14="http://schemas.microsoft.com/office/powerpoint/2010/main" val="246692577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529"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267FB3-FFE8-A347-AD69-1794312DBF3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9460652" cy="4356656"/>
          </a:xfrm>
          <a:prstGeom prst="rect">
            <a:avLst/>
          </a:prstGeom>
        </p:spPr>
      </p:pic>
      <p:sp>
        <p:nvSpPr>
          <p:cNvPr id="17" name="Text Placeholder 16">
            <a:extLst>
              <a:ext uri="{FF2B5EF4-FFF2-40B4-BE49-F238E27FC236}">
                <a16:creationId xmlns:a16="http://schemas.microsoft.com/office/drawing/2014/main" id="{4AFE2A0A-317F-4F45-AD58-7CD8EE8210DC}"/>
              </a:ext>
            </a:extLst>
          </p:cNvPr>
          <p:cNvSpPr>
            <a:spLocks noGrp="1"/>
          </p:cNvSpPr>
          <p:nvPr>
            <p:ph type="body" sz="quarter" idx="21" hasCustomPrompt="1"/>
          </p:nvPr>
        </p:nvSpPr>
        <p:spPr>
          <a:xfrm>
            <a:off x="9259200" y="4561024"/>
            <a:ext cx="2571750" cy="639890"/>
          </a:xfrm>
          <a:prstGeom prst="rect">
            <a:avLst/>
          </a:prstGeom>
        </p:spPr>
        <p:txBody>
          <a:bodyPr anchor="b"/>
          <a:lstStyle>
            <a:lvl1pPr marL="0" indent="0" algn="r">
              <a:buNone/>
              <a:defRPr sz="1400" b="0">
                <a:solidFill>
                  <a:schemeClr val="accent5"/>
                </a:solidFill>
              </a:defRPr>
            </a:lvl1pPr>
          </a:lstStyle>
          <a:p>
            <a:pPr lvl="0"/>
            <a:r>
              <a:rPr lang="en-GB" noProof="0"/>
              <a:t>Presenter name</a:t>
            </a:r>
          </a:p>
        </p:txBody>
      </p:sp>
      <p:pic>
        <p:nvPicPr>
          <p:cNvPr id="13" name="Graphic 12">
            <a:extLst>
              <a:ext uri="{FF2B5EF4-FFF2-40B4-BE49-F238E27FC236}">
                <a16:creationId xmlns:a16="http://schemas.microsoft.com/office/drawing/2014/main" id="{F0FBD721-0969-44C6-B090-12FB6C73C05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17548" y="360000"/>
            <a:ext cx="2015689" cy="647999"/>
          </a:xfrm>
          <a:prstGeom prst="rect">
            <a:avLst/>
          </a:prstGeom>
        </p:spPr>
      </p:pic>
      <p:sp>
        <p:nvSpPr>
          <p:cNvPr id="8" name="Date Placeholder 7">
            <a:extLst>
              <a:ext uri="{FF2B5EF4-FFF2-40B4-BE49-F238E27FC236}">
                <a16:creationId xmlns:a16="http://schemas.microsoft.com/office/drawing/2014/main" id="{C0AE1D1A-456C-415E-93FF-CE2CD7C626C0}"/>
              </a:ext>
            </a:extLst>
          </p:cNvPr>
          <p:cNvSpPr>
            <a:spLocks noGrp="1"/>
          </p:cNvSpPr>
          <p:nvPr>
            <p:ph type="dt" sz="half" idx="22"/>
          </p:nvPr>
        </p:nvSpPr>
        <p:spPr/>
        <p:txBody>
          <a:bodyPr/>
          <a:lstStyle>
            <a:lvl1pPr>
              <a:defRPr/>
            </a:lvl1pPr>
          </a:lstStyle>
          <a:p>
            <a:fld id="{8B934FAA-91D6-45FE-8BF2-00CBB20EE07A}" type="datetime1">
              <a:rPr lang="en-GB" noProof="0" smtClean="0"/>
              <a:pPr/>
              <a:t>13/12/2021</a:t>
            </a:fld>
            <a:endParaRPr lang="en-GB" noProof="0"/>
          </a:p>
        </p:txBody>
      </p:sp>
      <p:sp>
        <p:nvSpPr>
          <p:cNvPr id="9" name="Footer Placeholder 8">
            <a:extLst>
              <a:ext uri="{FF2B5EF4-FFF2-40B4-BE49-F238E27FC236}">
                <a16:creationId xmlns:a16="http://schemas.microsoft.com/office/drawing/2014/main" id="{D166A0ED-9C0F-4B72-BCB0-E41D88147446}"/>
              </a:ext>
            </a:extLst>
          </p:cNvPr>
          <p:cNvSpPr>
            <a:spLocks noGrp="1"/>
          </p:cNvSpPr>
          <p:nvPr>
            <p:ph type="ftr" sz="quarter" idx="23"/>
          </p:nvPr>
        </p:nvSpPr>
        <p:spPr/>
        <p:txBody>
          <a:bodyPr/>
          <a:lstStyle/>
          <a:p>
            <a:r>
              <a:rPr lang="en-GB" noProof="0"/>
              <a:t>| © Alfa Laval</a:t>
            </a:r>
          </a:p>
        </p:txBody>
      </p:sp>
      <p:sp>
        <p:nvSpPr>
          <p:cNvPr id="10" name="Slide Number Placeholder 9">
            <a:extLst>
              <a:ext uri="{FF2B5EF4-FFF2-40B4-BE49-F238E27FC236}">
                <a16:creationId xmlns:a16="http://schemas.microsoft.com/office/drawing/2014/main" id="{575C3D0B-2545-45D9-AFB0-02CAEECED7D8}"/>
              </a:ext>
            </a:extLst>
          </p:cNvPr>
          <p:cNvSpPr>
            <a:spLocks noGrp="1"/>
          </p:cNvSpPr>
          <p:nvPr>
            <p:ph type="sldNum" sz="quarter" idx="24"/>
          </p:nvPr>
        </p:nvSpPr>
        <p:spPr/>
        <p:txBody>
          <a:bodyPr/>
          <a:lstStyle/>
          <a:p>
            <a:fld id="{E1781896-7108-754B-A195-4B41D5296C65}" type="slidenum">
              <a:rPr lang="en-GB" noProof="0" smtClean="0"/>
              <a:pPr/>
              <a:t>‹#›</a:t>
            </a:fld>
            <a:r>
              <a:rPr lang="en-GB" noProof="0"/>
              <a:t> |</a:t>
            </a:r>
          </a:p>
        </p:txBody>
      </p:sp>
      <p:sp>
        <p:nvSpPr>
          <p:cNvPr id="25" name="Text Placeholder 13">
            <a:extLst>
              <a:ext uri="{FF2B5EF4-FFF2-40B4-BE49-F238E27FC236}">
                <a16:creationId xmlns:a16="http://schemas.microsoft.com/office/drawing/2014/main" id="{04CF7518-FD19-9E4C-AEE9-CAE23BA232D8}"/>
              </a:ext>
            </a:extLst>
          </p:cNvPr>
          <p:cNvSpPr>
            <a:spLocks noGrp="1"/>
          </p:cNvSpPr>
          <p:nvPr>
            <p:ph type="body" sz="quarter" idx="20" hasCustomPrompt="1"/>
          </p:nvPr>
        </p:nvSpPr>
        <p:spPr bwMode="white">
          <a:xfrm>
            <a:off x="839786" y="3038807"/>
            <a:ext cx="6700062" cy="504317"/>
          </a:xfrm>
          <a:prstGeom prst="rect">
            <a:avLst/>
          </a:prstGeom>
        </p:spPr>
        <p:txBody>
          <a:bodyPr tIns="0" bIns="0"/>
          <a:lstStyle>
            <a:lvl1pPr marL="270000" indent="-270000">
              <a:lnSpc>
                <a:spcPct val="100000"/>
              </a:lnSpc>
              <a:spcBef>
                <a:spcPts val="0"/>
              </a:spcBef>
              <a:spcAft>
                <a:spcPts val="0"/>
              </a:spcAft>
              <a:buClr>
                <a:schemeClr val="accent6"/>
              </a:buClr>
              <a:buFont typeface="System Font Regular"/>
              <a:buChar char="−"/>
              <a:defRPr sz="2000">
                <a:solidFill>
                  <a:schemeClr val="accent6"/>
                </a:solidFill>
                <a:latin typeface="+mn-lt"/>
              </a:defRPr>
            </a:lvl1pPr>
          </a:lstStyle>
          <a:p>
            <a:pPr lvl="0"/>
            <a:r>
              <a:rPr lang="en-GB" noProof="0"/>
              <a:t>Subtitle</a:t>
            </a:r>
          </a:p>
        </p:txBody>
      </p:sp>
      <p:sp>
        <p:nvSpPr>
          <p:cNvPr id="26" name="Title Placeholder 1">
            <a:extLst>
              <a:ext uri="{FF2B5EF4-FFF2-40B4-BE49-F238E27FC236}">
                <a16:creationId xmlns:a16="http://schemas.microsoft.com/office/drawing/2014/main" id="{1595B8C4-8A5F-6247-A35F-87F88E2AA75E}"/>
              </a:ext>
            </a:extLst>
          </p:cNvPr>
          <p:cNvSpPr>
            <a:spLocks noGrp="1"/>
          </p:cNvSpPr>
          <p:nvPr>
            <p:ph type="title" hasCustomPrompt="1"/>
          </p:nvPr>
        </p:nvSpPr>
        <p:spPr bwMode="white">
          <a:xfrm>
            <a:off x="839788" y="2230088"/>
            <a:ext cx="6700060" cy="639890"/>
          </a:xfrm>
          <a:prstGeom prst="rect">
            <a:avLst/>
          </a:prstGeom>
        </p:spPr>
        <p:txBody>
          <a:bodyPr vert="horz" lIns="0" tIns="0" rIns="0" bIns="0" rtlCol="0" anchor="b" anchorCtr="0">
            <a:noAutofit/>
          </a:bodyPr>
          <a:lstStyle>
            <a:lvl1pPr>
              <a:defRPr sz="3200">
                <a:solidFill>
                  <a:schemeClr val="bg1"/>
                </a:solidFill>
              </a:defRPr>
            </a:lvl1pPr>
          </a:lstStyle>
          <a:p>
            <a:r>
              <a:rPr lang="en-GB" noProof="0"/>
              <a:t>Title</a:t>
            </a:r>
          </a:p>
        </p:txBody>
      </p:sp>
      <p:sp>
        <p:nvSpPr>
          <p:cNvPr id="11" name="Freeform: Shape 12">
            <a:extLst>
              <a:ext uri="{FF2B5EF4-FFF2-40B4-BE49-F238E27FC236}">
                <a16:creationId xmlns:a16="http://schemas.microsoft.com/office/drawing/2014/main" id="{91579DDC-4011-3743-A7CD-282591060C92}"/>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Tree>
    <p:extLst>
      <p:ext uri="{BB962C8B-B14F-4D97-AF65-F5344CB8AC3E}">
        <p14:creationId xmlns:p14="http://schemas.microsoft.com/office/powerpoint/2010/main" val="701817305"/>
      </p:ext>
    </p:extLst>
  </p:cSld>
  <p:clrMapOvr>
    <a:masterClrMapping/>
  </p:clrMapOvr>
  <p:transition>
    <p:fade/>
  </p:transition>
  <p:extLst>
    <p:ext uri="{DCECCB84-F9BA-43D5-87BE-67443E8EF086}">
      <p15:sldGuideLst xmlns:p15="http://schemas.microsoft.com/office/powerpoint/2012/main">
        <p15:guide id="1" pos="529"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sp>
        <p:nvSpPr>
          <p:cNvPr id="2" name="Graphic 13">
            <a:extLst>
              <a:ext uri="{FF2B5EF4-FFF2-40B4-BE49-F238E27FC236}">
                <a16:creationId xmlns:a16="http://schemas.microsoft.com/office/drawing/2014/main" id="{3C44E3BE-D80A-7740-BA69-BC7508B02CC3}"/>
              </a:ext>
            </a:extLst>
          </p:cNvPr>
          <p:cNvSpPr/>
          <p:nvPr/>
        </p:nvSpPr>
        <p:spPr bwMode="gray">
          <a:xfrm>
            <a:off x="0" y="0"/>
            <a:ext cx="9460652" cy="4356656"/>
          </a:xfrm>
          <a:custGeom>
            <a:avLst/>
            <a:gdLst>
              <a:gd name="connsiteX0" fmla="*/ 0 w 9460652"/>
              <a:gd name="connsiteY0" fmla="*/ 0 h 4356656"/>
              <a:gd name="connsiteX1" fmla="*/ 0 w 9460652"/>
              <a:gd name="connsiteY1" fmla="*/ 4356656 h 4356656"/>
              <a:gd name="connsiteX2" fmla="*/ 420190 w 9460652"/>
              <a:gd name="connsiteY2" fmla="*/ 3936277 h 4356656"/>
              <a:gd name="connsiteX3" fmla="*/ 9040462 w 9460652"/>
              <a:gd name="connsiteY3" fmla="*/ 3936277 h 4356656"/>
              <a:gd name="connsiteX4" fmla="*/ 9460652 w 9460652"/>
              <a:gd name="connsiteY4" fmla="*/ 3515898 h 4356656"/>
              <a:gd name="connsiteX5" fmla="*/ 9460652 w 9460652"/>
              <a:gd name="connsiteY5" fmla="*/ 0 h 435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0652" h="4356656">
                <a:moveTo>
                  <a:pt x="0" y="0"/>
                </a:moveTo>
                <a:lnTo>
                  <a:pt x="0" y="4356656"/>
                </a:lnTo>
                <a:cubicBezTo>
                  <a:pt x="0" y="4124486"/>
                  <a:pt x="188126" y="3936277"/>
                  <a:pt x="420190" y="3936277"/>
                </a:cubicBezTo>
                <a:lnTo>
                  <a:pt x="9040462" y="3936277"/>
                </a:lnTo>
                <a:cubicBezTo>
                  <a:pt x="9272521" y="3936277"/>
                  <a:pt x="9460652" y="3748068"/>
                  <a:pt x="9460652" y="3515898"/>
                </a:cubicBezTo>
                <a:lnTo>
                  <a:pt x="9460652" y="0"/>
                </a:lnTo>
                <a:close/>
              </a:path>
            </a:pathLst>
          </a:custGeom>
          <a:solidFill>
            <a:srgbClr val="D7D2CB"/>
          </a:solidFill>
          <a:ln w="12700" cap="flat">
            <a:noFill/>
            <a:prstDash val="solid"/>
            <a:miter/>
          </a:ln>
        </p:spPr>
        <p:txBody>
          <a:bodyPr rtlCol="0" anchor="ctr"/>
          <a:lstStyle/>
          <a:p>
            <a:endParaRPr lang="en-GB" noProof="0"/>
          </a:p>
        </p:txBody>
      </p:sp>
      <p:sp>
        <p:nvSpPr>
          <p:cNvPr id="18" name="Text Placeholder 16">
            <a:extLst>
              <a:ext uri="{FF2B5EF4-FFF2-40B4-BE49-F238E27FC236}">
                <a16:creationId xmlns:a16="http://schemas.microsoft.com/office/drawing/2014/main" id="{1A85E666-CFCD-3D48-9DF5-97A0595ACA2A}"/>
              </a:ext>
            </a:extLst>
          </p:cNvPr>
          <p:cNvSpPr>
            <a:spLocks noGrp="1"/>
          </p:cNvSpPr>
          <p:nvPr>
            <p:ph type="body" sz="quarter" idx="21" hasCustomPrompt="1"/>
          </p:nvPr>
        </p:nvSpPr>
        <p:spPr>
          <a:xfrm>
            <a:off x="9259200" y="4561024"/>
            <a:ext cx="2571750" cy="639890"/>
          </a:xfrm>
          <a:prstGeom prst="rect">
            <a:avLst/>
          </a:prstGeom>
        </p:spPr>
        <p:txBody>
          <a:bodyPr anchor="b"/>
          <a:lstStyle>
            <a:lvl1pPr marL="0" indent="0" algn="r">
              <a:buNone/>
              <a:defRPr sz="1400" b="0">
                <a:solidFill>
                  <a:schemeClr val="tx2"/>
                </a:solidFill>
              </a:defRPr>
            </a:lvl1pPr>
          </a:lstStyle>
          <a:p>
            <a:pPr lvl="0"/>
            <a:r>
              <a:rPr lang="en-GB" noProof="0"/>
              <a:t>Presenter name</a:t>
            </a:r>
          </a:p>
        </p:txBody>
      </p:sp>
      <p:pic>
        <p:nvPicPr>
          <p:cNvPr id="10" name="Graphic 9">
            <a:extLst>
              <a:ext uri="{FF2B5EF4-FFF2-40B4-BE49-F238E27FC236}">
                <a16:creationId xmlns:a16="http://schemas.microsoft.com/office/drawing/2014/main" id="{8786AB23-F37D-4E9E-BAAD-6330CB3FA63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17548" y="360000"/>
            <a:ext cx="2015689" cy="647999"/>
          </a:xfrm>
          <a:prstGeom prst="rect">
            <a:avLst/>
          </a:prstGeom>
        </p:spPr>
      </p:pic>
      <p:sp>
        <p:nvSpPr>
          <p:cNvPr id="11" name="Footer Placeholder 10">
            <a:extLst>
              <a:ext uri="{FF2B5EF4-FFF2-40B4-BE49-F238E27FC236}">
                <a16:creationId xmlns:a16="http://schemas.microsoft.com/office/drawing/2014/main" id="{B3750061-8455-4F78-83FA-83E365BCEB10}"/>
              </a:ext>
            </a:extLst>
          </p:cNvPr>
          <p:cNvSpPr>
            <a:spLocks noGrp="1"/>
          </p:cNvSpPr>
          <p:nvPr>
            <p:ph type="ftr" sz="quarter" idx="23"/>
          </p:nvPr>
        </p:nvSpPr>
        <p:spPr/>
        <p:txBody>
          <a:bodyPr/>
          <a:lstStyle/>
          <a:p>
            <a:r>
              <a:rPr lang="en-GB" noProof="0"/>
              <a:t>| © Alfa Laval</a:t>
            </a:r>
          </a:p>
        </p:txBody>
      </p:sp>
      <p:sp>
        <p:nvSpPr>
          <p:cNvPr id="15" name="Slide Number Placeholder 14">
            <a:extLst>
              <a:ext uri="{FF2B5EF4-FFF2-40B4-BE49-F238E27FC236}">
                <a16:creationId xmlns:a16="http://schemas.microsoft.com/office/drawing/2014/main" id="{3C03BD22-E511-4CE6-B77C-DE79C1FE0CE3}"/>
              </a:ext>
            </a:extLst>
          </p:cNvPr>
          <p:cNvSpPr>
            <a:spLocks noGrp="1"/>
          </p:cNvSpPr>
          <p:nvPr>
            <p:ph type="sldNum" sz="quarter" idx="24"/>
          </p:nvPr>
        </p:nvSpPr>
        <p:spPr/>
        <p:txBody>
          <a:bodyPr/>
          <a:lstStyle/>
          <a:p>
            <a:fld id="{E1781896-7108-754B-A195-4B41D5296C65}" type="slidenum">
              <a:rPr lang="en-GB" noProof="0" smtClean="0"/>
              <a:pPr/>
              <a:t>‹#›</a:t>
            </a:fld>
            <a:r>
              <a:rPr lang="en-GB" noProof="0"/>
              <a:t> |</a:t>
            </a:r>
          </a:p>
        </p:txBody>
      </p:sp>
      <p:sp>
        <p:nvSpPr>
          <p:cNvPr id="19" name="Text Placeholder 13">
            <a:extLst>
              <a:ext uri="{FF2B5EF4-FFF2-40B4-BE49-F238E27FC236}">
                <a16:creationId xmlns:a16="http://schemas.microsoft.com/office/drawing/2014/main" id="{1773BDC0-C47E-8F4D-9DE1-3AAFBBF0B855}"/>
              </a:ext>
            </a:extLst>
          </p:cNvPr>
          <p:cNvSpPr>
            <a:spLocks noGrp="1"/>
          </p:cNvSpPr>
          <p:nvPr>
            <p:ph type="body" sz="quarter" idx="20" hasCustomPrompt="1"/>
          </p:nvPr>
        </p:nvSpPr>
        <p:spPr>
          <a:xfrm>
            <a:off x="839786" y="3038807"/>
            <a:ext cx="6700062" cy="504317"/>
          </a:xfrm>
          <a:prstGeom prst="rect">
            <a:avLst/>
          </a:prstGeom>
        </p:spPr>
        <p:txBody>
          <a:bodyPr tIns="0" bIns="0"/>
          <a:lstStyle>
            <a:lvl1pPr marL="270000" indent="-270000">
              <a:lnSpc>
                <a:spcPct val="100000"/>
              </a:lnSpc>
              <a:spcBef>
                <a:spcPts val="0"/>
              </a:spcBef>
              <a:spcAft>
                <a:spcPts val="0"/>
              </a:spcAft>
              <a:buClr>
                <a:schemeClr val="tx1"/>
              </a:buClr>
              <a:buFont typeface="System Font Regular"/>
              <a:buChar char="−"/>
              <a:defRPr sz="2000">
                <a:solidFill>
                  <a:schemeClr val="tx1"/>
                </a:solidFill>
                <a:latin typeface="+mn-lt"/>
              </a:defRPr>
            </a:lvl1pPr>
          </a:lstStyle>
          <a:p>
            <a:pPr lvl="0"/>
            <a:r>
              <a:rPr lang="en-GB" noProof="0"/>
              <a:t>Subtitle</a:t>
            </a:r>
          </a:p>
        </p:txBody>
      </p:sp>
      <p:sp>
        <p:nvSpPr>
          <p:cNvPr id="20" name="Title Placeholder 1">
            <a:extLst>
              <a:ext uri="{FF2B5EF4-FFF2-40B4-BE49-F238E27FC236}">
                <a16:creationId xmlns:a16="http://schemas.microsoft.com/office/drawing/2014/main" id="{8E13C4FA-A27F-5946-BBB0-72EC5FDBD6E7}"/>
              </a:ext>
            </a:extLst>
          </p:cNvPr>
          <p:cNvSpPr>
            <a:spLocks noGrp="1"/>
          </p:cNvSpPr>
          <p:nvPr>
            <p:ph type="title" hasCustomPrompt="1"/>
          </p:nvPr>
        </p:nvSpPr>
        <p:spPr>
          <a:xfrm>
            <a:off x="839788" y="2230088"/>
            <a:ext cx="6700060" cy="639890"/>
          </a:xfrm>
          <a:prstGeom prst="rect">
            <a:avLst/>
          </a:prstGeom>
        </p:spPr>
        <p:txBody>
          <a:bodyPr vert="horz" lIns="0" tIns="0" rIns="0" bIns="0" rtlCol="0" anchor="b" anchorCtr="0">
            <a:noAutofit/>
          </a:bodyPr>
          <a:lstStyle>
            <a:lvl1pPr>
              <a:defRPr sz="3200">
                <a:solidFill>
                  <a:schemeClr val="tx2"/>
                </a:solidFill>
              </a:defRPr>
            </a:lvl1pPr>
          </a:lstStyle>
          <a:p>
            <a:r>
              <a:rPr lang="en-GB" noProof="0"/>
              <a:t>Title</a:t>
            </a:r>
          </a:p>
        </p:txBody>
      </p:sp>
      <p:sp>
        <p:nvSpPr>
          <p:cNvPr id="13" name="Date Placeholder 3">
            <a:extLst>
              <a:ext uri="{FF2B5EF4-FFF2-40B4-BE49-F238E27FC236}">
                <a16:creationId xmlns:a16="http://schemas.microsoft.com/office/drawing/2014/main" id="{E1708625-1464-4B64-8F9F-AFAB16657715}"/>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13/12/2021</a:t>
            </a:fld>
            <a:endParaRPr lang="en-GB" noProof="0"/>
          </a:p>
        </p:txBody>
      </p:sp>
      <p:sp>
        <p:nvSpPr>
          <p:cNvPr id="14" name="Freeform: Shape 12">
            <a:extLst>
              <a:ext uri="{FF2B5EF4-FFF2-40B4-BE49-F238E27FC236}">
                <a16:creationId xmlns:a16="http://schemas.microsoft.com/office/drawing/2014/main" id="{AC71EE81-A191-B442-800B-B5ECE9D44D2D}"/>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Tree>
    <p:extLst>
      <p:ext uri="{BB962C8B-B14F-4D97-AF65-F5344CB8AC3E}">
        <p14:creationId xmlns:p14="http://schemas.microsoft.com/office/powerpoint/2010/main" val="3667302727"/>
      </p:ext>
    </p:extLst>
  </p:cSld>
  <p:clrMapOvr>
    <a:masterClrMapping/>
  </p:clrMapOvr>
  <p:transition>
    <p:fade/>
  </p:transition>
  <p:extLst>
    <p:ext uri="{DCECCB84-F9BA-43D5-87BE-67443E8EF086}">
      <p15:sldGuideLst xmlns:p15="http://schemas.microsoft.com/office/powerpoint/2012/main">
        <p15:guide id="1" pos="529"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 4">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5F3D7397-C4C3-5F44-9034-A2172E36C123}"/>
              </a:ext>
            </a:extLst>
          </p:cNvPr>
          <p:cNvSpPr>
            <a:spLocks noGrp="1"/>
          </p:cNvSpPr>
          <p:nvPr>
            <p:ph type="body" sz="quarter" idx="21" hasCustomPrompt="1"/>
          </p:nvPr>
        </p:nvSpPr>
        <p:spPr>
          <a:xfrm>
            <a:off x="9259200" y="4561024"/>
            <a:ext cx="2571750" cy="639890"/>
          </a:xfrm>
          <a:prstGeom prst="rect">
            <a:avLst/>
          </a:prstGeom>
        </p:spPr>
        <p:txBody>
          <a:bodyPr anchor="b"/>
          <a:lstStyle>
            <a:lvl1pPr marL="0" indent="0" algn="r">
              <a:buNone/>
              <a:defRPr sz="1400" b="0">
                <a:solidFill>
                  <a:schemeClr val="tx2"/>
                </a:solidFill>
              </a:defRPr>
            </a:lvl1pPr>
          </a:lstStyle>
          <a:p>
            <a:pPr lvl="0"/>
            <a:r>
              <a:rPr lang="en-GB" noProof="0"/>
              <a:t>Presenter name</a:t>
            </a:r>
          </a:p>
        </p:txBody>
      </p:sp>
      <p:pic>
        <p:nvPicPr>
          <p:cNvPr id="15" name="Graphic 14">
            <a:extLst>
              <a:ext uri="{FF2B5EF4-FFF2-40B4-BE49-F238E27FC236}">
                <a16:creationId xmlns:a16="http://schemas.microsoft.com/office/drawing/2014/main" id="{FC89A8F3-7130-40D6-80B9-878C98AE273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17548" y="360000"/>
            <a:ext cx="2015689" cy="647999"/>
          </a:xfrm>
          <a:prstGeom prst="rect">
            <a:avLst/>
          </a:prstGeom>
        </p:spPr>
      </p:pic>
      <p:sp>
        <p:nvSpPr>
          <p:cNvPr id="19" name="Footer Placeholder 18">
            <a:extLst>
              <a:ext uri="{FF2B5EF4-FFF2-40B4-BE49-F238E27FC236}">
                <a16:creationId xmlns:a16="http://schemas.microsoft.com/office/drawing/2014/main" id="{8F2C2E0C-695E-4EA6-B7B9-802A8171882F}"/>
              </a:ext>
            </a:extLst>
          </p:cNvPr>
          <p:cNvSpPr>
            <a:spLocks noGrp="1"/>
          </p:cNvSpPr>
          <p:nvPr>
            <p:ph type="ftr" sz="quarter" idx="27"/>
          </p:nvPr>
        </p:nvSpPr>
        <p:spPr/>
        <p:txBody>
          <a:bodyPr/>
          <a:lstStyle/>
          <a:p>
            <a:r>
              <a:rPr lang="en-GB" noProof="0"/>
              <a:t>| © Alfa Laval</a:t>
            </a:r>
          </a:p>
        </p:txBody>
      </p:sp>
      <p:sp>
        <p:nvSpPr>
          <p:cNvPr id="20" name="Slide Number Placeholder 19">
            <a:extLst>
              <a:ext uri="{FF2B5EF4-FFF2-40B4-BE49-F238E27FC236}">
                <a16:creationId xmlns:a16="http://schemas.microsoft.com/office/drawing/2014/main" id="{EF38ED00-B877-49FC-A79B-DF9E2D1B187D}"/>
              </a:ext>
            </a:extLst>
          </p:cNvPr>
          <p:cNvSpPr>
            <a:spLocks noGrp="1"/>
          </p:cNvSpPr>
          <p:nvPr>
            <p:ph type="sldNum" sz="quarter" idx="28"/>
          </p:nvPr>
        </p:nvSpPr>
        <p:spPr/>
        <p:txBody>
          <a:bodyPr/>
          <a:lstStyle/>
          <a:p>
            <a:fld id="{E1781896-7108-754B-A195-4B41D5296C65}" type="slidenum">
              <a:rPr lang="en-GB" noProof="0" smtClean="0"/>
              <a:pPr/>
              <a:t>‹#›</a:t>
            </a:fld>
            <a:r>
              <a:rPr lang="en-GB" noProof="0"/>
              <a:t> |</a:t>
            </a:r>
          </a:p>
        </p:txBody>
      </p:sp>
      <p:sp>
        <p:nvSpPr>
          <p:cNvPr id="24" name="Title Placeholder 1">
            <a:extLst>
              <a:ext uri="{FF2B5EF4-FFF2-40B4-BE49-F238E27FC236}">
                <a16:creationId xmlns:a16="http://schemas.microsoft.com/office/drawing/2014/main" id="{3CEE130F-29B5-744A-BC7C-DC7B99429263}"/>
              </a:ext>
            </a:extLst>
          </p:cNvPr>
          <p:cNvSpPr>
            <a:spLocks noGrp="1"/>
          </p:cNvSpPr>
          <p:nvPr>
            <p:ph type="title" hasCustomPrompt="1"/>
          </p:nvPr>
        </p:nvSpPr>
        <p:spPr>
          <a:xfrm>
            <a:off x="839788" y="4560760"/>
            <a:ext cx="6700060" cy="639890"/>
          </a:xfrm>
          <a:prstGeom prst="rect">
            <a:avLst/>
          </a:prstGeom>
        </p:spPr>
        <p:txBody>
          <a:bodyPr vert="horz" lIns="0" tIns="0" rIns="0" bIns="0" rtlCol="0" anchor="b" anchorCtr="0">
            <a:noAutofit/>
          </a:bodyPr>
          <a:lstStyle>
            <a:lvl1pPr>
              <a:defRPr sz="3200"/>
            </a:lvl1pPr>
          </a:lstStyle>
          <a:p>
            <a:r>
              <a:rPr lang="en-GB" noProof="0"/>
              <a:t>Title</a:t>
            </a:r>
          </a:p>
        </p:txBody>
      </p:sp>
      <p:sp>
        <p:nvSpPr>
          <p:cNvPr id="21" name="Text Placeholder 13">
            <a:extLst>
              <a:ext uri="{FF2B5EF4-FFF2-40B4-BE49-F238E27FC236}">
                <a16:creationId xmlns:a16="http://schemas.microsoft.com/office/drawing/2014/main" id="{387143D2-6D74-D447-B66C-964E04EDD0C8}"/>
              </a:ext>
            </a:extLst>
          </p:cNvPr>
          <p:cNvSpPr>
            <a:spLocks noGrp="1"/>
          </p:cNvSpPr>
          <p:nvPr>
            <p:ph type="body" sz="quarter" idx="20" hasCustomPrompt="1"/>
          </p:nvPr>
        </p:nvSpPr>
        <p:spPr>
          <a:xfrm>
            <a:off x="839786" y="5369479"/>
            <a:ext cx="6700062" cy="504317"/>
          </a:xfrm>
          <a:prstGeom prst="rect">
            <a:avLst/>
          </a:prstGeom>
        </p:spPr>
        <p:txBody>
          <a:bodyPr tIns="0" bIns="0"/>
          <a:lstStyle>
            <a:lvl1pPr marL="270000" indent="-270000">
              <a:lnSpc>
                <a:spcPct val="100000"/>
              </a:lnSpc>
              <a:spcBef>
                <a:spcPts val="0"/>
              </a:spcBef>
              <a:spcAft>
                <a:spcPts val="0"/>
              </a:spcAft>
              <a:buClr>
                <a:schemeClr val="tx1"/>
              </a:buClr>
              <a:buFont typeface="System Font Regular"/>
              <a:buChar char="−"/>
              <a:defRPr sz="2000">
                <a:solidFill>
                  <a:schemeClr val="tx1"/>
                </a:solidFill>
                <a:latin typeface="+mn-lt"/>
              </a:defRPr>
            </a:lvl1pPr>
          </a:lstStyle>
          <a:p>
            <a:pPr lvl="0"/>
            <a:r>
              <a:rPr lang="en-GB" noProof="0"/>
              <a:t>Subtitle</a:t>
            </a:r>
          </a:p>
        </p:txBody>
      </p:sp>
      <p:sp>
        <p:nvSpPr>
          <p:cNvPr id="16" name="Picture Placeholder 15">
            <a:extLst>
              <a:ext uri="{FF2B5EF4-FFF2-40B4-BE49-F238E27FC236}">
                <a16:creationId xmlns:a16="http://schemas.microsoft.com/office/drawing/2014/main" id="{5F05B8A6-7C2E-5142-977C-831FC5EFDFF1}"/>
              </a:ext>
            </a:extLst>
          </p:cNvPr>
          <p:cNvSpPr>
            <a:spLocks noGrp="1"/>
          </p:cNvSpPr>
          <p:nvPr>
            <p:ph type="pic" sz="quarter" idx="31" hasCustomPrompt="1"/>
          </p:nvPr>
        </p:nvSpPr>
        <p:spPr bwMode="gray">
          <a:xfrm>
            <a:off x="0" y="0"/>
            <a:ext cx="9460652" cy="4356656"/>
          </a:xfrm>
          <a:custGeom>
            <a:avLst/>
            <a:gdLst>
              <a:gd name="connsiteX0" fmla="*/ 0 w 9460652"/>
              <a:gd name="connsiteY0" fmla="*/ 0 h 4356656"/>
              <a:gd name="connsiteX1" fmla="*/ 9460652 w 9460652"/>
              <a:gd name="connsiteY1" fmla="*/ 0 h 4356656"/>
              <a:gd name="connsiteX2" fmla="*/ 9460652 w 9460652"/>
              <a:gd name="connsiteY2" fmla="*/ 3515898 h 4356656"/>
              <a:gd name="connsiteX3" fmla="*/ 9040462 w 9460652"/>
              <a:gd name="connsiteY3" fmla="*/ 3936277 h 4356656"/>
              <a:gd name="connsiteX4" fmla="*/ 420190 w 9460652"/>
              <a:gd name="connsiteY4" fmla="*/ 3936277 h 4356656"/>
              <a:gd name="connsiteX5" fmla="*/ 0 w 9460652"/>
              <a:gd name="connsiteY5" fmla="*/ 4356656 h 435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0652" h="4356656">
                <a:moveTo>
                  <a:pt x="0" y="0"/>
                </a:moveTo>
                <a:lnTo>
                  <a:pt x="9460652" y="0"/>
                </a:lnTo>
                <a:lnTo>
                  <a:pt x="9460652" y="3515898"/>
                </a:lnTo>
                <a:cubicBezTo>
                  <a:pt x="9460652" y="3748068"/>
                  <a:pt x="9272521" y="3936277"/>
                  <a:pt x="9040462" y="3936277"/>
                </a:cubicBezTo>
                <a:lnTo>
                  <a:pt x="420190" y="3936277"/>
                </a:lnTo>
                <a:cubicBezTo>
                  <a:pt x="188126" y="3936277"/>
                  <a:pt x="0" y="4124486"/>
                  <a:pt x="0" y="4356656"/>
                </a:cubicBezTo>
                <a:close/>
              </a:path>
            </a:pathLst>
          </a:custGeom>
          <a:solidFill>
            <a:schemeClr val="accent5">
              <a:lumMod val="20000"/>
              <a:lumOff val="80000"/>
            </a:schemeClr>
          </a:solidFill>
        </p:spPr>
        <p:txBody>
          <a:bodyPr vert="horz" wrap="square" lIns="180000" tIns="324000" rIns="0" bIns="0" rtlCol="0">
            <a:noAutofit/>
          </a:bodyPr>
          <a:lstStyle>
            <a:lvl1pPr marL="0" indent="0">
              <a:buFont typeface="Arial" panose="020B0604020202020204" pitchFamily="34" charset="0"/>
              <a:buNone/>
              <a:defRPr kumimoji="0" lang="en-US" sz="1600" b="0" i="0" u="none" strike="noStrike" cap="none" spc="0" normalizeH="0" baseline="0">
                <a:ln>
                  <a:noFill/>
                </a:ln>
                <a:solidFill>
                  <a:schemeClr val="tx1"/>
                </a:solidFill>
                <a:effectLst/>
                <a:uLnTx/>
                <a:uFillTx/>
              </a:defRPr>
            </a:lvl1pPr>
          </a:lstStyle>
          <a:p>
            <a:pPr marL="180000" lvl="0" indent="-180000"/>
            <a:r>
              <a:rPr lang="en-GB" noProof="0"/>
              <a:t>Place image here</a:t>
            </a:r>
          </a:p>
        </p:txBody>
      </p:sp>
      <p:sp>
        <p:nvSpPr>
          <p:cNvPr id="12" name="Date Placeholder 3">
            <a:extLst>
              <a:ext uri="{FF2B5EF4-FFF2-40B4-BE49-F238E27FC236}">
                <a16:creationId xmlns:a16="http://schemas.microsoft.com/office/drawing/2014/main" id="{62168E5C-AE6D-4CD0-8440-BCDB7AEEBE2E}"/>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13/12/2021</a:t>
            </a:fld>
            <a:endParaRPr lang="en-GB" noProof="0"/>
          </a:p>
        </p:txBody>
      </p:sp>
      <p:sp>
        <p:nvSpPr>
          <p:cNvPr id="13" name="Freeform: Shape 12">
            <a:extLst>
              <a:ext uri="{FF2B5EF4-FFF2-40B4-BE49-F238E27FC236}">
                <a16:creationId xmlns:a16="http://schemas.microsoft.com/office/drawing/2014/main" id="{6A40ABCC-89E7-6A4E-99C5-A8190E3A75EA}"/>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Tree>
    <p:extLst>
      <p:ext uri="{BB962C8B-B14F-4D97-AF65-F5344CB8AC3E}">
        <p14:creationId xmlns:p14="http://schemas.microsoft.com/office/powerpoint/2010/main" val="1741801883"/>
      </p:ext>
    </p:extLst>
  </p:cSld>
  <p:clrMapOvr>
    <a:masterClrMapping/>
  </p:clrMapOvr>
  <p:transition>
    <p:fade/>
  </p:transition>
  <p:extLst>
    <p:ext uri="{DCECCB84-F9BA-43D5-87BE-67443E8EF086}">
      <p15:sldGuideLst xmlns:p15="http://schemas.microsoft.com/office/powerpoint/2012/main">
        <p15:guide id="1" pos="529"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mp; 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7F35-6A97-4028-8EF9-68CFB76D63A3}"/>
              </a:ext>
            </a:extLst>
          </p:cNvPr>
          <p:cNvSpPr>
            <a:spLocks noGrp="1"/>
          </p:cNvSpPr>
          <p:nvPr>
            <p:ph type="ctrTitle" hasCustomPrompt="1"/>
          </p:nvPr>
        </p:nvSpPr>
        <p:spPr>
          <a:xfrm>
            <a:off x="839788" y="305627"/>
            <a:ext cx="9468000" cy="504000"/>
          </a:xfrm>
        </p:spPr>
        <p:txBody>
          <a:bodyPr anchor="ctr">
            <a:noAutofit/>
          </a:bodyPr>
          <a:lstStyle>
            <a:lvl1pPr algn="l">
              <a:defRPr sz="3000">
                <a:solidFill>
                  <a:schemeClr val="tx2"/>
                </a:solidFill>
              </a:defRPr>
            </a:lvl1pPr>
          </a:lstStyle>
          <a:p>
            <a:r>
              <a:rPr lang="en-GB" noProof="0"/>
              <a:t>Title</a:t>
            </a:r>
          </a:p>
        </p:txBody>
      </p:sp>
      <p:sp>
        <p:nvSpPr>
          <p:cNvPr id="3" name="Subtitle 2">
            <a:extLst>
              <a:ext uri="{FF2B5EF4-FFF2-40B4-BE49-F238E27FC236}">
                <a16:creationId xmlns:a16="http://schemas.microsoft.com/office/drawing/2014/main" id="{AB1451C1-7215-47FD-8966-7ED6B03FC86E}"/>
              </a:ext>
            </a:extLst>
          </p:cNvPr>
          <p:cNvSpPr>
            <a:spLocks noGrp="1"/>
          </p:cNvSpPr>
          <p:nvPr>
            <p:ph type="subTitle" idx="1" hasCustomPrompt="1"/>
          </p:nvPr>
        </p:nvSpPr>
        <p:spPr>
          <a:xfrm>
            <a:off x="846096" y="828000"/>
            <a:ext cx="9468000" cy="349200"/>
          </a:xfrm>
          <a:prstGeom prst="rect">
            <a:avLst/>
          </a:prstGeom>
        </p:spPr>
        <p:txBody>
          <a:bodyPr>
            <a:normAutofit/>
          </a:bodyPr>
          <a:lstStyle>
            <a:lvl1pPr marL="180975" indent="-180975" algn="l">
              <a:buClr>
                <a:schemeClr val="tx1"/>
              </a:buClr>
              <a:buFont typeface="Arial" panose="020B0604020202020204" pitchFamily="34" charset="0"/>
              <a:buChar char="−"/>
              <a:defRPr lang="sv-SE" sz="160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Subtitle</a:t>
            </a:r>
          </a:p>
        </p:txBody>
      </p:sp>
      <p:pic>
        <p:nvPicPr>
          <p:cNvPr id="13" name="Graphic 12">
            <a:extLst>
              <a:ext uri="{FF2B5EF4-FFF2-40B4-BE49-F238E27FC236}">
                <a16:creationId xmlns:a16="http://schemas.microsoft.com/office/drawing/2014/main" id="{11E77527-738F-4EA2-B255-EFE9847A510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26312" y="360000"/>
            <a:ext cx="907152" cy="291629"/>
          </a:xfrm>
          <a:prstGeom prst="rect">
            <a:avLst/>
          </a:prstGeom>
        </p:spPr>
      </p:pic>
      <p:sp>
        <p:nvSpPr>
          <p:cNvPr id="17" name="Freeform: Shape 12">
            <a:extLst>
              <a:ext uri="{FF2B5EF4-FFF2-40B4-BE49-F238E27FC236}">
                <a16:creationId xmlns:a16="http://schemas.microsoft.com/office/drawing/2014/main" id="{0F2DD401-1BE2-4FDC-8C27-78A1CC222246}"/>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a:p>
        </p:txBody>
      </p:sp>
      <p:sp>
        <p:nvSpPr>
          <p:cNvPr id="18" name="Footer Placeholder 18">
            <a:extLst>
              <a:ext uri="{FF2B5EF4-FFF2-40B4-BE49-F238E27FC236}">
                <a16:creationId xmlns:a16="http://schemas.microsoft.com/office/drawing/2014/main" id="{DA4CB9E8-10BE-4748-B7CB-63C36CA316BA}"/>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19" name="Date Placeholder 3">
            <a:extLst>
              <a:ext uri="{FF2B5EF4-FFF2-40B4-BE49-F238E27FC236}">
                <a16:creationId xmlns:a16="http://schemas.microsoft.com/office/drawing/2014/main" id="{D732EECB-C2BC-4454-820F-DE1224CAD19F}"/>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13/12/2021</a:t>
            </a:fld>
            <a:endParaRPr lang="en-GB" noProof="0"/>
          </a:p>
        </p:txBody>
      </p:sp>
      <p:sp>
        <p:nvSpPr>
          <p:cNvPr id="10" name="Slide Number Placeholder 5">
            <a:extLst>
              <a:ext uri="{FF2B5EF4-FFF2-40B4-BE49-F238E27FC236}">
                <a16:creationId xmlns:a16="http://schemas.microsoft.com/office/drawing/2014/main" id="{A10FE2AE-A8C8-4AA7-A916-44986291DB0D}"/>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a:t>
            </a:fld>
            <a:r>
              <a:rPr lang="en-GB" noProof="0"/>
              <a:t> |</a:t>
            </a:r>
          </a:p>
        </p:txBody>
      </p:sp>
      <p:sp>
        <p:nvSpPr>
          <p:cNvPr id="12" name="Picture Placeholder 18">
            <a:extLst>
              <a:ext uri="{FF2B5EF4-FFF2-40B4-BE49-F238E27FC236}">
                <a16:creationId xmlns:a16="http://schemas.microsoft.com/office/drawing/2014/main" id="{955F7880-CF31-4523-A710-03888AF09691}"/>
              </a:ext>
            </a:extLst>
          </p:cNvPr>
          <p:cNvSpPr>
            <a:spLocks noGrp="1"/>
          </p:cNvSpPr>
          <p:nvPr>
            <p:ph type="pic" sz="quarter" idx="37" hasCustomPrompt="1"/>
          </p:nvPr>
        </p:nvSpPr>
        <p:spPr bwMode="gray">
          <a:xfrm>
            <a:off x="0" y="898526"/>
            <a:ext cx="12192000" cy="5756275"/>
          </a:xfrm>
          <a:custGeom>
            <a:avLst/>
            <a:gdLst>
              <a:gd name="connsiteX0" fmla="*/ 0 w 12192000"/>
              <a:gd name="connsiteY0" fmla="*/ 0 h 5756275"/>
              <a:gd name="connsiteX1" fmla="*/ 317500 w 12192000"/>
              <a:gd name="connsiteY1" fmla="*/ 317500 h 5756275"/>
              <a:gd name="connsiteX2" fmla="*/ 11874500 w 12192000"/>
              <a:gd name="connsiteY2" fmla="*/ 317500 h 5756275"/>
              <a:gd name="connsiteX3" fmla="*/ 12192000 w 12192000"/>
              <a:gd name="connsiteY3" fmla="*/ 635000 h 5756275"/>
              <a:gd name="connsiteX4" fmla="*/ 12192000 w 12192000"/>
              <a:gd name="connsiteY4" fmla="*/ 5756275 h 5756275"/>
              <a:gd name="connsiteX5" fmla="*/ 11874500 w 12192000"/>
              <a:gd name="connsiteY5" fmla="*/ 5438775 h 5756275"/>
              <a:gd name="connsiteX6" fmla="*/ 317500 w 12192000"/>
              <a:gd name="connsiteY6" fmla="*/ 5438775 h 5756275"/>
              <a:gd name="connsiteX7" fmla="*/ 0 w 12192000"/>
              <a:gd name="connsiteY7" fmla="*/ 5121275 h 575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275">
                <a:moveTo>
                  <a:pt x="0" y="0"/>
                </a:moveTo>
                <a:cubicBezTo>
                  <a:pt x="0" y="175350"/>
                  <a:pt x="142150" y="317500"/>
                  <a:pt x="317500" y="317500"/>
                </a:cubicBezTo>
                <a:lnTo>
                  <a:pt x="11874500" y="317500"/>
                </a:lnTo>
                <a:cubicBezTo>
                  <a:pt x="12049851" y="317500"/>
                  <a:pt x="12192000" y="459650"/>
                  <a:pt x="12192000" y="635000"/>
                </a:cubicBezTo>
                <a:lnTo>
                  <a:pt x="12192000" y="5756275"/>
                </a:lnTo>
                <a:cubicBezTo>
                  <a:pt x="12192000" y="5580925"/>
                  <a:pt x="12049851" y="5438775"/>
                  <a:pt x="11874500" y="5438775"/>
                </a:cubicBezTo>
                <a:lnTo>
                  <a:pt x="317500" y="5438775"/>
                </a:lnTo>
                <a:cubicBezTo>
                  <a:pt x="142150" y="5438775"/>
                  <a:pt x="0" y="5296626"/>
                  <a:pt x="0" y="5121275"/>
                </a:cubicBezTo>
                <a:close/>
              </a:path>
            </a:pathLst>
          </a:custGeom>
          <a:solidFill>
            <a:schemeClr val="accent5">
              <a:lumMod val="20000"/>
              <a:lumOff val="80000"/>
            </a:schemeClr>
          </a:solidFill>
        </p:spPr>
        <p:txBody>
          <a:bodyPr vert="horz" wrap="square" lIns="180000" tIns="180000" rIns="0" bIns="0" rtlCol="0" anchor="ctr">
            <a:noAutofit/>
          </a:bodyPr>
          <a:lstStyle>
            <a:lvl1pPr marL="0" indent="0">
              <a:buFont typeface="Arial" panose="020B0604020202020204" pitchFamily="34" charset="0"/>
              <a:buNone/>
              <a:defRPr lang="en-US" sz="1400">
                <a:solidFill>
                  <a:schemeClr val="tx1"/>
                </a:solidFill>
              </a:defRPr>
            </a:lvl1pPr>
          </a:lstStyle>
          <a:p>
            <a:pPr marL="180000" marR="0" lvl="0" indent="-180000" fontAlgn="auto">
              <a:buSzTx/>
            </a:pPr>
            <a:r>
              <a:rPr lang="en-GB" noProof="0"/>
              <a:t>Place image here</a:t>
            </a:r>
          </a:p>
        </p:txBody>
      </p:sp>
      <p:sp>
        <p:nvSpPr>
          <p:cNvPr id="14" name="Text Placeholder 2">
            <a:extLst>
              <a:ext uri="{FF2B5EF4-FFF2-40B4-BE49-F238E27FC236}">
                <a16:creationId xmlns:a16="http://schemas.microsoft.com/office/drawing/2014/main" id="{A1AA13D1-70E5-47CB-8DF9-60EADE9C0D91}"/>
              </a:ext>
            </a:extLst>
          </p:cNvPr>
          <p:cNvSpPr>
            <a:spLocks noGrp="1"/>
          </p:cNvSpPr>
          <p:nvPr>
            <p:ph type="body" sz="quarter" idx="38" hasCustomPrompt="1"/>
          </p:nvPr>
        </p:nvSpPr>
        <p:spPr>
          <a:xfrm>
            <a:off x="839788" y="1952625"/>
            <a:ext cx="9469437" cy="1258400"/>
          </a:xfrm>
          <a:prstGeom prst="rect">
            <a:avLst/>
          </a:prstGeom>
        </p:spPr>
        <p:txBody>
          <a:bodyPr/>
          <a:lstStyle>
            <a:lvl1pPr marL="0" indent="0">
              <a:spcBef>
                <a:spcPts val="0"/>
              </a:spcBef>
              <a:spcAft>
                <a:spcPts val="1200"/>
              </a:spcAft>
              <a:buClr>
                <a:schemeClr val="bg1"/>
              </a:buClr>
              <a:buNone/>
              <a:defRPr sz="240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noProof="0"/>
              <a:t>Add text here</a:t>
            </a:r>
          </a:p>
        </p:txBody>
      </p:sp>
    </p:spTree>
    <p:extLst>
      <p:ext uri="{BB962C8B-B14F-4D97-AF65-F5344CB8AC3E}">
        <p14:creationId xmlns:p14="http://schemas.microsoft.com/office/powerpoint/2010/main" val="171341656"/>
      </p:ext>
    </p:extLst>
  </p:cSld>
  <p:clrMapOvr>
    <a:masterClrMapping/>
  </p:clrMapOvr>
  <p:transition>
    <p:fade/>
  </p:transition>
  <p:extLst>
    <p:ext uri="{DCECCB84-F9BA-43D5-87BE-67443E8EF086}">
      <p15:sldGuideLst xmlns:p15="http://schemas.microsoft.com/office/powerpoint/2012/main">
        <p15:guide id="1" orient="horz" pos="1230">
          <p15:clr>
            <a:srgbClr val="5ACBF0"/>
          </p15:clr>
        </p15:guide>
        <p15:guide id="2" pos="529">
          <p15:clr>
            <a:srgbClr val="5ACBF0"/>
          </p15:clr>
        </p15:guide>
        <p15:guide id="3" orient="horz" pos="187">
          <p15:clr>
            <a:srgbClr val="5ACBF0"/>
          </p15:clr>
        </p15:guide>
        <p15:guide id="4" orient="horz" pos="754">
          <p15:clr>
            <a:srgbClr val="5ACBF0"/>
          </p15:clr>
        </p15:guide>
        <p15:guide id="5" orient="horz" pos="3589">
          <p15:clr>
            <a:srgbClr val="5ACBF0"/>
          </p15:clr>
        </p15:guide>
        <p15:guide id="6" pos="649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LARGE IMAG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32CC73D-1299-4697-9949-C1C5D5C86011}"/>
              </a:ext>
            </a:extLst>
          </p:cNvPr>
          <p:cNvSpPr>
            <a:spLocks noGrp="1"/>
          </p:cNvSpPr>
          <p:nvPr>
            <p:ph type="pic" sz="quarter" idx="36" hasCustomPrompt="1"/>
          </p:nvPr>
        </p:nvSpPr>
        <p:spPr bwMode="gray">
          <a:xfrm>
            <a:off x="0" y="0"/>
            <a:ext cx="12192000" cy="6654800"/>
          </a:xfrm>
          <a:custGeom>
            <a:avLst/>
            <a:gdLst>
              <a:gd name="connsiteX0" fmla="*/ 0 w 12192000"/>
              <a:gd name="connsiteY0" fmla="*/ 0 h 6654800"/>
              <a:gd name="connsiteX1" fmla="*/ 12192000 w 12192000"/>
              <a:gd name="connsiteY1" fmla="*/ 0 h 6654800"/>
              <a:gd name="connsiteX2" fmla="*/ 12192000 w 12192000"/>
              <a:gd name="connsiteY2" fmla="*/ 1533525 h 6654800"/>
              <a:gd name="connsiteX3" fmla="*/ 12192000 w 12192000"/>
              <a:gd name="connsiteY3" fmla="*/ 6654800 h 6654800"/>
              <a:gd name="connsiteX4" fmla="*/ 11874500 w 12192000"/>
              <a:gd name="connsiteY4" fmla="*/ 6337300 h 6654800"/>
              <a:gd name="connsiteX5" fmla="*/ 317500 w 12192000"/>
              <a:gd name="connsiteY5" fmla="*/ 6337300 h 6654800"/>
              <a:gd name="connsiteX6" fmla="*/ 0 w 12192000"/>
              <a:gd name="connsiteY6" fmla="*/ 6019800 h 6654800"/>
              <a:gd name="connsiteX7" fmla="*/ 0 w 12192000"/>
              <a:gd name="connsiteY7" fmla="*/ 898525 h 665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654800">
                <a:moveTo>
                  <a:pt x="0" y="0"/>
                </a:moveTo>
                <a:lnTo>
                  <a:pt x="12192000" y="0"/>
                </a:lnTo>
                <a:lnTo>
                  <a:pt x="12192000" y="1533525"/>
                </a:lnTo>
                <a:lnTo>
                  <a:pt x="12192000" y="6654800"/>
                </a:lnTo>
                <a:cubicBezTo>
                  <a:pt x="12192000" y="6479450"/>
                  <a:pt x="12049851" y="6337300"/>
                  <a:pt x="11874500" y="6337300"/>
                </a:cubicBezTo>
                <a:lnTo>
                  <a:pt x="317500" y="6337300"/>
                </a:lnTo>
                <a:cubicBezTo>
                  <a:pt x="142150" y="6337300"/>
                  <a:pt x="0" y="6195151"/>
                  <a:pt x="0" y="6019800"/>
                </a:cubicBezTo>
                <a:lnTo>
                  <a:pt x="0" y="898525"/>
                </a:lnTo>
                <a:close/>
              </a:path>
            </a:pathLst>
          </a:custGeom>
          <a:solidFill>
            <a:schemeClr val="accent5">
              <a:lumMod val="20000"/>
              <a:lumOff val="80000"/>
            </a:schemeClr>
          </a:solidFill>
        </p:spPr>
        <p:txBody>
          <a:bodyPr vert="horz" wrap="square" lIns="180000" tIns="180000" rIns="0" bIns="0" rtlCol="0">
            <a:noAutofit/>
          </a:bodyPr>
          <a:lstStyle>
            <a:lvl1pPr marL="0" indent="0">
              <a:buFont typeface="Arial" panose="020B0604020202020204" pitchFamily="34" charset="0"/>
              <a:buNone/>
              <a:defRPr lang="en-US" sz="1400" dirty="0">
                <a:solidFill>
                  <a:schemeClr val="tx1"/>
                </a:solidFill>
              </a:defRPr>
            </a:lvl1pPr>
          </a:lstStyle>
          <a:p>
            <a:pPr marL="180000" marR="0" lvl="0" indent="-180000" fontAlgn="auto">
              <a:buSzTx/>
            </a:pPr>
            <a:r>
              <a:rPr lang="en-GB" noProof="0"/>
              <a:t>Place image here</a:t>
            </a:r>
          </a:p>
        </p:txBody>
      </p:sp>
      <p:sp>
        <p:nvSpPr>
          <p:cNvPr id="21" name="Footer Placeholder 20">
            <a:extLst>
              <a:ext uri="{FF2B5EF4-FFF2-40B4-BE49-F238E27FC236}">
                <a16:creationId xmlns:a16="http://schemas.microsoft.com/office/drawing/2014/main" id="{97AF7633-1250-43C0-AEF7-76157C60B055}"/>
              </a:ext>
            </a:extLst>
          </p:cNvPr>
          <p:cNvSpPr>
            <a:spLocks noGrp="1"/>
          </p:cNvSpPr>
          <p:nvPr>
            <p:ph type="ftr" sz="quarter" idx="33"/>
          </p:nvPr>
        </p:nvSpPr>
        <p:spPr/>
        <p:txBody>
          <a:bodyPr/>
          <a:lstStyle/>
          <a:p>
            <a:r>
              <a:rPr lang="en-GB" noProof="0"/>
              <a:t>| © Alfa Laval</a:t>
            </a:r>
          </a:p>
        </p:txBody>
      </p:sp>
      <p:sp>
        <p:nvSpPr>
          <p:cNvPr id="22" name="Slide Number Placeholder 21">
            <a:extLst>
              <a:ext uri="{FF2B5EF4-FFF2-40B4-BE49-F238E27FC236}">
                <a16:creationId xmlns:a16="http://schemas.microsoft.com/office/drawing/2014/main" id="{C6B2FE9D-09DD-41AD-92D6-7655EDC0A031}"/>
              </a:ext>
            </a:extLst>
          </p:cNvPr>
          <p:cNvSpPr>
            <a:spLocks noGrp="1"/>
          </p:cNvSpPr>
          <p:nvPr>
            <p:ph type="sldNum" sz="quarter" idx="34"/>
          </p:nvPr>
        </p:nvSpPr>
        <p:spPr/>
        <p:txBody>
          <a:bodyPr/>
          <a:lstStyle/>
          <a:p>
            <a:fld id="{E1781896-7108-754B-A195-4B41D5296C65}" type="slidenum">
              <a:rPr lang="en-GB" noProof="0" smtClean="0"/>
              <a:pPr/>
              <a:t>‹#›</a:t>
            </a:fld>
            <a:r>
              <a:rPr lang="en-GB" noProof="0"/>
              <a:t> |</a:t>
            </a:r>
          </a:p>
        </p:txBody>
      </p:sp>
      <p:sp>
        <p:nvSpPr>
          <p:cNvPr id="14" name="Date Placeholder 3">
            <a:extLst>
              <a:ext uri="{FF2B5EF4-FFF2-40B4-BE49-F238E27FC236}">
                <a16:creationId xmlns:a16="http://schemas.microsoft.com/office/drawing/2014/main" id="{D666289E-D28E-4D18-B0CE-65659EA87D2B}"/>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13/12/2021</a:t>
            </a:fld>
            <a:endParaRPr lang="en-GB" noProof="0"/>
          </a:p>
        </p:txBody>
      </p:sp>
      <p:sp>
        <p:nvSpPr>
          <p:cNvPr id="11" name="Text Placeholder 2">
            <a:extLst>
              <a:ext uri="{FF2B5EF4-FFF2-40B4-BE49-F238E27FC236}">
                <a16:creationId xmlns:a16="http://schemas.microsoft.com/office/drawing/2014/main" id="{5C8B25DC-2594-004E-89A4-B978DC4380C6}"/>
              </a:ext>
            </a:extLst>
          </p:cNvPr>
          <p:cNvSpPr>
            <a:spLocks noGrp="1"/>
          </p:cNvSpPr>
          <p:nvPr>
            <p:ph type="body" sz="quarter" idx="37" hasCustomPrompt="1"/>
          </p:nvPr>
        </p:nvSpPr>
        <p:spPr>
          <a:xfrm>
            <a:off x="839788" y="1339850"/>
            <a:ext cx="9469437" cy="1258400"/>
          </a:xfrm>
          <a:prstGeom prst="rect">
            <a:avLst/>
          </a:prstGeom>
        </p:spPr>
        <p:txBody>
          <a:bodyPr/>
          <a:lstStyle>
            <a:lvl1pPr marL="0" indent="0">
              <a:spcBef>
                <a:spcPts val="0"/>
              </a:spcBef>
              <a:spcAft>
                <a:spcPts val="1200"/>
              </a:spcAft>
              <a:buClr>
                <a:schemeClr val="bg1"/>
              </a:buClr>
              <a:buNone/>
              <a:defRPr sz="240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noProof="0"/>
              <a:t>Add text here</a:t>
            </a:r>
          </a:p>
        </p:txBody>
      </p:sp>
    </p:spTree>
    <p:extLst>
      <p:ext uri="{BB962C8B-B14F-4D97-AF65-F5344CB8AC3E}">
        <p14:creationId xmlns:p14="http://schemas.microsoft.com/office/powerpoint/2010/main" val="2739835789"/>
      </p:ext>
    </p:extLst>
  </p:cSld>
  <p:clrMapOvr>
    <a:masterClrMapping/>
  </p:clrMapOvr>
  <p:transition>
    <p:fade/>
  </p:transition>
  <p:extLst>
    <p:ext uri="{DCECCB84-F9BA-43D5-87BE-67443E8EF086}">
      <p15:sldGuideLst xmlns:p15="http://schemas.microsoft.com/office/powerpoint/2012/main">
        <p15:guide id="1" pos="529" userDrawn="1">
          <p15:clr>
            <a:srgbClr val="5ACBF0"/>
          </p15:clr>
        </p15:guide>
        <p15:guide id="2" orient="horz" pos="844" userDrawn="1">
          <p15:clr>
            <a:srgbClr val="5ACBF0"/>
          </p15:clr>
        </p15:guide>
        <p15:guide id="3" pos="6494" userDrawn="1">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7C41C2-9635-E740-B449-D09EF90CF6C9}"/>
              </a:ext>
            </a:extLst>
          </p:cNvPr>
          <p:cNvSpPr>
            <a:spLocks noGrp="1"/>
          </p:cNvSpPr>
          <p:nvPr>
            <p:ph type="title"/>
          </p:nvPr>
        </p:nvSpPr>
        <p:spPr>
          <a:xfrm>
            <a:off x="839788" y="365125"/>
            <a:ext cx="10514012" cy="639891"/>
          </a:xfrm>
          <a:prstGeom prst="rect">
            <a:avLst/>
          </a:prstGeom>
        </p:spPr>
        <p:txBody>
          <a:bodyPr vert="horz" lIns="0" tIns="0" rIns="0" bIns="0" rtlCol="0" anchor="b" anchorCtr="0">
            <a:noAutofit/>
          </a:bodyPr>
          <a:lstStyle/>
          <a:p>
            <a:r>
              <a:rPr lang="en-US" noProof="0"/>
              <a:t>Click to edit Master title style</a:t>
            </a:r>
            <a:endParaRPr lang="en-GB" noProof="0"/>
          </a:p>
        </p:txBody>
      </p:sp>
      <p:sp>
        <p:nvSpPr>
          <p:cNvPr id="9" name="Slide Number Placeholder 5">
            <a:extLst>
              <a:ext uri="{FF2B5EF4-FFF2-40B4-BE49-F238E27FC236}">
                <a16:creationId xmlns:a16="http://schemas.microsoft.com/office/drawing/2014/main" id="{6234497B-B5D8-D949-8C6E-596F50E48BCC}"/>
              </a:ext>
            </a:extLst>
          </p:cNvPr>
          <p:cNvSpPr>
            <a:spLocks noGrp="1"/>
          </p:cNvSpPr>
          <p:nvPr>
            <p:ph type="sldNum" sz="quarter" idx="4"/>
          </p:nvPr>
        </p:nvSpPr>
        <p:spPr>
          <a:xfrm>
            <a:off x="10663419" y="6530350"/>
            <a:ext cx="248206" cy="125283"/>
          </a:xfrm>
          <a:prstGeom prst="rect">
            <a:avLst/>
          </a:prstGeom>
        </p:spPr>
        <p:txBody>
          <a:bodyPr vert="horz" lIns="0" tIns="0" rIns="0" bIns="0" anchor="ctr" anchorCtr="0"/>
          <a:lstStyle>
            <a:lvl1pPr algn="r">
              <a:defRPr sz="800">
                <a:solidFill>
                  <a:schemeClr val="tx1"/>
                </a:solidFill>
              </a:defRPr>
            </a:lvl1pPr>
          </a:lstStyle>
          <a:p>
            <a:fld id="{E1781896-7108-754B-A195-4B41D5296C65}" type="slidenum">
              <a:rPr lang="en-GB" noProof="0" smtClean="0"/>
              <a:pPr/>
              <a:t>‹#›</a:t>
            </a:fld>
            <a:r>
              <a:rPr lang="en-GB" noProof="0"/>
              <a:t> |</a:t>
            </a:r>
          </a:p>
        </p:txBody>
      </p:sp>
      <p:sp>
        <p:nvSpPr>
          <p:cNvPr id="5" name="Footer Placeholder 4">
            <a:extLst>
              <a:ext uri="{FF2B5EF4-FFF2-40B4-BE49-F238E27FC236}">
                <a16:creationId xmlns:a16="http://schemas.microsoft.com/office/drawing/2014/main" id="{FD48CB5E-0146-EA41-BFE8-1EAE50DC3C5B}"/>
              </a:ext>
            </a:extLst>
          </p:cNvPr>
          <p:cNvSpPr>
            <a:spLocks noGrp="1"/>
          </p:cNvSpPr>
          <p:nvPr>
            <p:ph type="ftr" sz="quarter" idx="3"/>
          </p:nvPr>
        </p:nvSpPr>
        <p:spPr>
          <a:xfrm>
            <a:off x="909408" y="6530400"/>
            <a:ext cx="1800000" cy="125999"/>
          </a:xfrm>
          <a:prstGeom prst="rect">
            <a:avLst/>
          </a:prstGeom>
        </p:spPr>
        <p:txBody>
          <a:bodyPr vert="horz" lIns="0" tIns="0" rIns="0" bIns="0" rtlCol="0" anchor="ctr" anchorCtr="0"/>
          <a:lstStyle>
            <a:lvl1pPr algn="l">
              <a:defRPr sz="800">
                <a:solidFill>
                  <a:schemeClr val="tx1"/>
                </a:solidFill>
              </a:defRPr>
            </a:lvl1pPr>
          </a:lstStyle>
          <a:p>
            <a:r>
              <a:rPr lang="en-GB" noProof="0" dirty="0"/>
              <a:t>| © Alfa Laval</a:t>
            </a:r>
          </a:p>
        </p:txBody>
      </p:sp>
      <p:sp>
        <p:nvSpPr>
          <p:cNvPr id="13" name="Slide Number Placeholder 5">
            <a:extLst>
              <a:ext uri="{FF2B5EF4-FFF2-40B4-BE49-F238E27FC236}">
                <a16:creationId xmlns:a16="http://schemas.microsoft.com/office/drawing/2014/main" id="{F9010001-7E96-244E-88C8-7E0B83AB4F37}"/>
              </a:ext>
            </a:extLst>
          </p:cNvPr>
          <p:cNvSpPr txBox="1">
            <a:spLocks/>
          </p:cNvSpPr>
          <p:nvPr userDrawn="1"/>
        </p:nvSpPr>
        <p:spPr>
          <a:xfrm>
            <a:off x="10911625" y="6530349"/>
            <a:ext cx="872200" cy="125283"/>
          </a:xfrm>
          <a:prstGeom prst="rect">
            <a:avLst/>
          </a:prstGeom>
        </p:spPr>
        <p:txBody>
          <a:bodyPr vert="horz" lIns="0" tIns="0" rIns="0" bIns="0" anchor="ctr" anchorCtr="0"/>
          <a:lstStyle>
            <a:defPPr>
              <a:defRPr lang="en-US"/>
            </a:defPPr>
            <a:lvl1pPr marL="0" algn="r" defTabSz="914400" rtl="0" eaLnBrk="1" latinLnBrk="0" hangingPunct="1">
              <a:defRPr sz="8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0">
                <a:solidFill>
                  <a:schemeClr val="tx2"/>
                </a:solidFill>
              </a:rPr>
              <a:t>www.alfalaval.com</a:t>
            </a:r>
          </a:p>
        </p:txBody>
      </p:sp>
      <p:sp>
        <p:nvSpPr>
          <p:cNvPr id="20" name="Text Placeholder 19">
            <a:extLst>
              <a:ext uri="{FF2B5EF4-FFF2-40B4-BE49-F238E27FC236}">
                <a16:creationId xmlns:a16="http://schemas.microsoft.com/office/drawing/2014/main" id="{FE362774-9C2C-4594-852B-7E922D1DCD82}"/>
              </a:ext>
            </a:extLst>
          </p:cNvPr>
          <p:cNvSpPr>
            <a:spLocks noGrp="1"/>
          </p:cNvSpPr>
          <p:nvPr>
            <p:ph type="body" idx="1"/>
          </p:nvPr>
        </p:nvSpPr>
        <p:spPr>
          <a:xfrm>
            <a:off x="838200" y="1952625"/>
            <a:ext cx="10515600" cy="374491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76864D59-B798-4DF3-A458-92930AF7FA09}"/>
              </a:ext>
            </a:extLst>
          </p:cNvPr>
          <p:cNvSpPr>
            <a:spLocks noGrp="1"/>
          </p:cNvSpPr>
          <p:nvPr>
            <p:ph type="dt" sz="half" idx="2"/>
          </p:nvPr>
        </p:nvSpPr>
        <p:spPr>
          <a:xfrm>
            <a:off x="360000" y="6531166"/>
            <a:ext cx="549408" cy="125233"/>
          </a:xfrm>
          <a:prstGeom prst="rect">
            <a:avLst/>
          </a:prstGeom>
        </p:spPr>
        <p:txBody>
          <a:bodyPr vert="horz" lIns="0" tIns="0" rIns="0" bIns="0" rtlCol="0" anchor="ctr"/>
          <a:lstStyle>
            <a:lvl1pPr marL="0" algn="l" defTabSz="914400" rtl="0" eaLnBrk="1" latinLnBrk="0" hangingPunct="1">
              <a:defRPr lang="en-US" sz="800" kern="1200" smtClean="0">
                <a:solidFill>
                  <a:schemeClr val="tx1"/>
                </a:solidFill>
                <a:latin typeface="+mn-lt"/>
                <a:ea typeface="+mn-ea"/>
                <a:cs typeface="+mn-cs"/>
              </a:defRPr>
            </a:lvl1pPr>
          </a:lstStyle>
          <a:p>
            <a:fld id="{1BD9DDF4-A374-4FE1-B046-416CB50499E1}" type="datetime1">
              <a:rPr lang="en-GB" noProof="0" smtClean="0"/>
              <a:pPr/>
              <a:t>13/12/2021</a:t>
            </a:fld>
            <a:endParaRPr lang="en-GB" noProof="0"/>
          </a:p>
        </p:txBody>
      </p:sp>
      <p:sp>
        <p:nvSpPr>
          <p:cNvPr id="3" name="MSIPCMContentMarking" descr="{&quot;HashCode&quot;:-1834407124,&quot;Placement&quot;:&quot;Footer&quot;,&quot;Top&quot;:522.862549,&quot;Left&quot;:403.967072,&quot;SlideWidth&quot;:960,&quot;SlideHeight&quot;:540}">
            <a:extLst>
              <a:ext uri="{FF2B5EF4-FFF2-40B4-BE49-F238E27FC236}">
                <a16:creationId xmlns:a16="http://schemas.microsoft.com/office/drawing/2014/main" id="{0B4EB8F9-3DD1-44EB-808B-9F72DDDA98E2}"/>
              </a:ext>
            </a:extLst>
          </p:cNvPr>
          <p:cNvSpPr txBox="1"/>
          <p:nvPr userDrawn="1"/>
        </p:nvSpPr>
        <p:spPr>
          <a:xfrm>
            <a:off x="5130382" y="6640354"/>
            <a:ext cx="1931237" cy="217646"/>
          </a:xfrm>
          <a:prstGeom prst="rect">
            <a:avLst/>
          </a:prstGeom>
        </p:spPr>
        <p:txBody>
          <a:bodyPr vert="horz" wrap="square" lIns="0" tIns="0" rIns="0" bIns="0" rtlCol="0" anchor="ctr" anchorCtr="1">
            <a:spAutoFit/>
          </a:bodyPr>
          <a:lstStyle/>
          <a:p>
            <a:pPr algn="ctr">
              <a:spcBef>
                <a:spcPts val="0"/>
              </a:spcBef>
              <a:spcAft>
                <a:spcPts val="0"/>
              </a:spcAft>
            </a:pPr>
            <a:r>
              <a:rPr lang="en-GB" sz="800">
                <a:solidFill>
                  <a:srgbClr val="737373"/>
                </a:solidFill>
                <a:latin typeface="Arial" panose="020B0604020202020204" pitchFamily="34" charset="0"/>
              </a:rPr>
              <a:t>Classified by Alfa Laval as: Business</a:t>
            </a:r>
            <a:endParaRPr lang="en-GB" sz="800" dirty="0" err="1">
              <a:solidFill>
                <a:srgbClr val="737373"/>
              </a:solidFill>
              <a:latin typeface="Arial" panose="020B0604020202020204" pitchFamily="34" charset="0"/>
            </a:endParaRPr>
          </a:p>
        </p:txBody>
      </p:sp>
    </p:spTree>
    <p:extLst>
      <p:ext uri="{BB962C8B-B14F-4D97-AF65-F5344CB8AC3E}">
        <p14:creationId xmlns:p14="http://schemas.microsoft.com/office/powerpoint/2010/main" val="1316991566"/>
      </p:ext>
    </p:extLst>
  </p:cSld>
  <p:clrMap bg1="lt1" tx1="dk1" bg2="lt2" tx2="dk2" accent1="accent1" accent2="accent2" accent3="accent3" accent4="accent4" accent5="accent5" accent6="accent6" hlink="hlink" folHlink="folHlink"/>
  <p:sldLayoutIdLst>
    <p:sldLayoutId id="2147483657" r:id="rId1"/>
    <p:sldLayoutId id="2147483656" r:id="rId2"/>
    <p:sldLayoutId id="2147483709" r:id="rId3"/>
    <p:sldLayoutId id="2147483658" r:id="rId4"/>
    <p:sldLayoutId id="2147483659" r:id="rId5"/>
    <p:sldLayoutId id="2147483660" r:id="rId6"/>
    <p:sldLayoutId id="2147483661" r:id="rId7"/>
    <p:sldLayoutId id="2147483735" r:id="rId8"/>
    <p:sldLayoutId id="2147483662" r:id="rId9"/>
    <p:sldLayoutId id="2147483720" r:id="rId10"/>
    <p:sldLayoutId id="2147483733" r:id="rId11"/>
    <p:sldLayoutId id="2147483722" r:id="rId12"/>
    <p:sldLayoutId id="2147483721"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684" r:id="rId24"/>
    <p:sldLayoutId id="2147483682" r:id="rId25"/>
    <p:sldLayoutId id="2147483683" r:id="rId26"/>
    <p:sldLayoutId id="2147483698" r:id="rId27"/>
    <p:sldLayoutId id="2147483699" r:id="rId28"/>
    <p:sldLayoutId id="2147483707" r:id="rId29"/>
    <p:sldLayoutId id="2147483688" r:id="rId30"/>
    <p:sldLayoutId id="2147483685" r:id="rId31"/>
    <p:sldLayoutId id="2147483687" r:id="rId32"/>
    <p:sldLayoutId id="2147483700" r:id="rId33"/>
    <p:sldLayoutId id="2147483686" r:id="rId34"/>
    <p:sldLayoutId id="2147483708" r:id="rId35"/>
    <p:sldLayoutId id="2147483710" r:id="rId36"/>
    <p:sldLayoutId id="2147483689" r:id="rId37"/>
  </p:sldLayoutIdLst>
  <p:transition>
    <p:fade/>
  </p:transition>
  <p:hf hdr="0"/>
  <p:txStyles>
    <p:titleStyle>
      <a:lvl1pPr algn="l" defTabSz="914400" rtl="0" eaLnBrk="1" latinLnBrk="0" hangingPunct="1">
        <a:lnSpc>
          <a:spcPct val="100000"/>
        </a:lnSpc>
        <a:spcBef>
          <a:spcPct val="0"/>
        </a:spcBef>
        <a:buNone/>
        <a:defRPr sz="3000" kern="120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2000" kern="1200">
          <a:solidFill>
            <a:schemeClr val="tx2"/>
          </a:solidFill>
          <a:latin typeface="+mn-lt"/>
          <a:ea typeface="+mn-ea"/>
          <a:cs typeface="+mn-cs"/>
        </a:defRPr>
      </a:lvl1pPr>
      <a:lvl2pPr marL="378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700" kern="1200">
          <a:solidFill>
            <a:schemeClr val="tx2"/>
          </a:solidFill>
          <a:latin typeface="+mn-lt"/>
          <a:ea typeface="+mn-ea"/>
          <a:cs typeface="+mn-cs"/>
        </a:defRPr>
      </a:lvl2pPr>
      <a:lvl3pPr marL="576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tabLst/>
        <a:defRPr lang="en-US" sz="1500" kern="1200" dirty="0">
          <a:solidFill>
            <a:schemeClr val="tx2"/>
          </a:solidFill>
          <a:latin typeface="+mn-lt"/>
          <a:ea typeface="+mn-ea"/>
          <a:cs typeface="+mn-cs"/>
        </a:defRPr>
      </a:lvl3pPr>
      <a:lvl4pPr marL="774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300" kern="1200">
          <a:solidFill>
            <a:schemeClr val="tx2"/>
          </a:solidFill>
          <a:latin typeface="+mn-lt"/>
          <a:ea typeface="+mn-ea"/>
          <a:cs typeface="+mn-cs"/>
        </a:defRPr>
      </a:lvl4pPr>
      <a:lvl5pPr marL="972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microsoft.com/office/2007/relationships/hdphoto" Target="../media/hdphoto4.wdp"/><Relationship Id="rId5" Type="http://schemas.openxmlformats.org/officeDocument/2006/relationships/image" Target="../media/image20.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notesSlide" Target="../notesSlides/notesSlide14.xml"/><Relationship Id="rId16"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sv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microsoft.com/office/2007/relationships/hdphoto" Target="../media/hdphoto6.wdp"/><Relationship Id="rId5" Type="http://schemas.openxmlformats.org/officeDocument/2006/relationships/image" Target="../media/image41.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1.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image" Target="../media/image45.pn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4.png"/><Relationship Id="rId7"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5.jpeg"/></Relationships>
</file>

<file path=ppt/slides/_rels/slide23.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5.jpeg"/><Relationship Id="rId3" Type="http://schemas.openxmlformats.org/officeDocument/2006/relationships/image" Target="../media/image24.png"/><Relationship Id="rId7" Type="http://schemas.openxmlformats.org/officeDocument/2006/relationships/image" Target="../media/image59.png"/><Relationship Id="rId12" Type="http://schemas.openxmlformats.org/officeDocument/2006/relationships/image" Target="../media/image64.jpe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58.jpe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jpeg"/><Relationship Id="rId9"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chart" Target="../charts/chart6.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58.jpeg"/><Relationship Id="rId3" Type="http://schemas.openxmlformats.org/officeDocument/2006/relationships/image" Target="../media/image25.png"/><Relationship Id="rId7" Type="http://schemas.openxmlformats.org/officeDocument/2006/relationships/image" Target="../media/image29.svg"/><Relationship Id="rId12" Type="http://schemas.openxmlformats.org/officeDocument/2006/relationships/image" Target="../media/image34.sv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svg"/><Relationship Id="rId15" Type="http://schemas.openxmlformats.org/officeDocument/2006/relationships/image" Target="../media/image65.jpe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64.jpeg"/></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1.xml"/><Relationship Id="rId1" Type="http://schemas.openxmlformats.org/officeDocument/2006/relationships/slideLayout" Target="../slideLayouts/slideLayout20.xml"/><Relationship Id="rId5" Type="http://schemas.openxmlformats.org/officeDocument/2006/relationships/image" Target="../media/image73.jpeg"/><Relationship Id="rId4" Type="http://schemas.openxmlformats.org/officeDocument/2006/relationships/image" Target="../media/image72.jpe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3.xml"/><Relationship Id="rId1" Type="http://schemas.openxmlformats.org/officeDocument/2006/relationships/slideLayout" Target="../slideLayouts/slideLayout20.xml"/><Relationship Id="rId5" Type="http://schemas.openxmlformats.org/officeDocument/2006/relationships/image" Target="../media/image77.jpeg"/><Relationship Id="rId4" Type="http://schemas.openxmlformats.org/officeDocument/2006/relationships/image" Target="../media/image76.jpeg"/></Relationships>
</file>

<file path=ppt/slides/_rels/slide34.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14.png"/><Relationship Id="rId7" Type="http://schemas.openxmlformats.org/officeDocument/2006/relationships/image" Target="../media/image81.jpe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80.jpeg"/><Relationship Id="rId5" Type="http://schemas.openxmlformats.org/officeDocument/2006/relationships/image" Target="../media/image79.emf"/><Relationship Id="rId4" Type="http://schemas.openxmlformats.org/officeDocument/2006/relationships/image" Target="../media/image78.jpeg"/><Relationship Id="rId9" Type="http://schemas.openxmlformats.org/officeDocument/2006/relationships/image" Target="../media/image83.png"/></Relationships>
</file>

<file path=ppt/slides/_rels/slide35.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jpeg"/><Relationship Id="rId7" Type="http://schemas.openxmlformats.org/officeDocument/2006/relationships/image" Target="../media/image88.png"/><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emf"/><Relationship Id="rId9" Type="http://schemas.openxmlformats.org/officeDocument/2006/relationships/image" Target="../media/image90.jpeg"/></Relationships>
</file>

<file path=ppt/slides/_rels/slide36.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14.png"/><Relationship Id="rId7" Type="http://schemas.openxmlformats.org/officeDocument/2006/relationships/image" Target="../media/image95.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94.png"/><Relationship Id="rId5" Type="http://schemas.openxmlformats.org/officeDocument/2006/relationships/image" Target="../media/image93.jpeg"/><Relationship Id="rId4" Type="http://schemas.openxmlformats.org/officeDocument/2006/relationships/image" Target="../media/image92.jpeg"/><Relationship Id="rId9" Type="http://schemas.openxmlformats.org/officeDocument/2006/relationships/image" Target="../media/image97.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chart" Target="../charts/chart8.xml"/><Relationship Id="rId4" Type="http://schemas.openxmlformats.org/officeDocument/2006/relationships/chart" Target="../charts/chart7.xml"/></Relationships>
</file>

<file path=ppt/slides/_rels/slide3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58.jpeg"/><Relationship Id="rId3" Type="http://schemas.openxmlformats.org/officeDocument/2006/relationships/image" Target="../media/image25.png"/><Relationship Id="rId7" Type="http://schemas.openxmlformats.org/officeDocument/2006/relationships/image" Target="../media/image29.svg"/><Relationship Id="rId12" Type="http://schemas.openxmlformats.org/officeDocument/2006/relationships/image" Target="../media/image98.svg"/><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64.jpeg"/></Relationships>
</file>

<file path=ppt/slides/_rels/slide3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100.jpeg"/><Relationship Id="rId7" Type="http://schemas.openxmlformats.org/officeDocument/2006/relationships/image" Target="../media/image103.png"/><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image" Target="../media/image102.jpeg"/><Relationship Id="rId5" Type="http://schemas.openxmlformats.org/officeDocument/2006/relationships/image" Target="../media/image101.png"/><Relationship Id="rId4" Type="http://schemas.openxmlformats.org/officeDocument/2006/relationships/hyperlink" Target="https://www.alfalaval.com/industries/food-dairy-beverage/food-processing/pet-food-processin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chart" Target="../charts/chart3.xml"/><Relationship Id="rId5" Type="http://schemas.microsoft.com/office/2007/relationships/hdphoto" Target="../media/hdphoto2.wdp"/><Relationship Id="rId10" Type="http://schemas.openxmlformats.org/officeDocument/2006/relationships/image" Target="../media/image18.jpeg"/><Relationship Id="rId4" Type="http://schemas.openxmlformats.org/officeDocument/2006/relationships/image" Target="../media/image15.pn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A2189-808E-4242-86B3-E99DD9E266CE}"/>
              </a:ext>
            </a:extLst>
          </p:cNvPr>
          <p:cNvSpPr>
            <a:spLocks noGrp="1"/>
          </p:cNvSpPr>
          <p:nvPr>
            <p:ph type="body" sz="quarter" idx="20"/>
          </p:nvPr>
        </p:nvSpPr>
        <p:spPr>
          <a:xfrm>
            <a:off x="839786" y="5369479"/>
            <a:ext cx="6700062" cy="504317"/>
          </a:xfrm>
        </p:spPr>
        <p:txBody>
          <a:bodyPr/>
          <a:lstStyle/>
          <a:p>
            <a:r>
              <a:rPr lang="en-GB"/>
              <a:t>Increase fresh meat inclusion in dry pet food processing</a:t>
            </a:r>
          </a:p>
        </p:txBody>
      </p:sp>
      <p:sp>
        <p:nvSpPr>
          <p:cNvPr id="3" name="Text Placeholder 2">
            <a:extLst>
              <a:ext uri="{FF2B5EF4-FFF2-40B4-BE49-F238E27FC236}">
                <a16:creationId xmlns:a16="http://schemas.microsoft.com/office/drawing/2014/main" id="{135FC98B-7CEA-4F73-8B0B-A28F321943EC}"/>
              </a:ext>
            </a:extLst>
          </p:cNvPr>
          <p:cNvSpPr>
            <a:spLocks noGrp="1"/>
          </p:cNvSpPr>
          <p:nvPr>
            <p:ph type="body" sz="quarter" idx="21"/>
          </p:nvPr>
        </p:nvSpPr>
        <p:spPr>
          <a:xfrm>
            <a:off x="9216399" y="5369479"/>
            <a:ext cx="2571750" cy="639890"/>
          </a:xfrm>
        </p:spPr>
        <p:txBody>
          <a:bodyPr/>
          <a:lstStyle/>
          <a:p>
            <a:pPr algn="l"/>
            <a:r>
              <a:rPr lang="en-GB" dirty="0"/>
              <a:t>Bent Ludvigsen</a:t>
            </a:r>
            <a:endParaRPr lang="en-GB" dirty="0">
              <a:cs typeface="Arial" panose="020B0604020202020204"/>
            </a:endParaRPr>
          </a:p>
          <a:p>
            <a:pPr algn="l"/>
            <a:r>
              <a:rPr lang="en-GB" dirty="0">
                <a:cs typeface="Arial" panose="020B0604020202020204"/>
              </a:rPr>
              <a:t>Global Sales &amp; Technology</a:t>
            </a:r>
          </a:p>
          <a:p>
            <a:pPr algn="l"/>
            <a:r>
              <a:rPr lang="en-GB" dirty="0">
                <a:cs typeface="Arial" panose="020B0604020202020204"/>
              </a:rPr>
              <a:t>Alfa Laval Protein Systems</a:t>
            </a:r>
          </a:p>
        </p:txBody>
      </p:sp>
      <p:sp>
        <p:nvSpPr>
          <p:cNvPr id="4" name="Date Placeholder 3">
            <a:extLst>
              <a:ext uri="{FF2B5EF4-FFF2-40B4-BE49-F238E27FC236}">
                <a16:creationId xmlns:a16="http://schemas.microsoft.com/office/drawing/2014/main" id="{4FC0370E-3846-42E2-92A5-C9DCD11F8C88}"/>
              </a:ext>
            </a:extLst>
          </p:cNvPr>
          <p:cNvSpPr>
            <a:spLocks noGrp="1"/>
          </p:cNvSpPr>
          <p:nvPr>
            <p:ph type="dt" sz="half" idx="26"/>
          </p:nvPr>
        </p:nvSpPr>
        <p:spPr>
          <a:xfrm>
            <a:off x="360000" y="6531166"/>
            <a:ext cx="549408" cy="125233"/>
          </a:xfrm>
        </p:spPr>
        <p:txBody>
          <a:bodyPr/>
          <a:lstStyle/>
          <a:p>
            <a:fld id="{74DD21C0-EE81-41FF-9DCB-588A16D41EC9}" type="datetime1">
              <a:rPr lang="en-GB" smtClean="0"/>
              <a:pPr/>
              <a:t>13/12/2021</a:t>
            </a:fld>
            <a:endParaRPr lang="en-GB"/>
          </a:p>
        </p:txBody>
      </p:sp>
      <p:sp>
        <p:nvSpPr>
          <p:cNvPr id="5" name="Footer Placeholder 4">
            <a:extLst>
              <a:ext uri="{FF2B5EF4-FFF2-40B4-BE49-F238E27FC236}">
                <a16:creationId xmlns:a16="http://schemas.microsoft.com/office/drawing/2014/main" id="{885CB733-44F5-49B0-9199-EE42EF7A5F15}"/>
              </a:ext>
            </a:extLst>
          </p:cNvPr>
          <p:cNvSpPr>
            <a:spLocks noGrp="1"/>
          </p:cNvSpPr>
          <p:nvPr>
            <p:ph type="ftr" sz="quarter" idx="27"/>
          </p:nvPr>
        </p:nvSpPr>
        <p:spPr>
          <a:xfrm>
            <a:off x="909408" y="6530400"/>
            <a:ext cx="1800000" cy="125999"/>
          </a:xfrm>
        </p:spPr>
        <p:txBody>
          <a:bodyPr/>
          <a:lstStyle/>
          <a:p>
            <a:r>
              <a:rPr lang="en-GB"/>
              <a:t>| © Alfa Laval</a:t>
            </a:r>
          </a:p>
        </p:txBody>
      </p:sp>
      <p:sp>
        <p:nvSpPr>
          <p:cNvPr id="6" name="Slide Number Placeholder 5">
            <a:extLst>
              <a:ext uri="{FF2B5EF4-FFF2-40B4-BE49-F238E27FC236}">
                <a16:creationId xmlns:a16="http://schemas.microsoft.com/office/drawing/2014/main" id="{2B186161-ACE5-494B-B136-C8E9827AA025}"/>
              </a:ext>
            </a:extLst>
          </p:cNvPr>
          <p:cNvSpPr>
            <a:spLocks noGrp="1"/>
          </p:cNvSpPr>
          <p:nvPr>
            <p:ph type="sldNum" sz="quarter" idx="28"/>
          </p:nvPr>
        </p:nvSpPr>
        <p:spPr>
          <a:xfrm>
            <a:off x="10663419" y="6530350"/>
            <a:ext cx="248206" cy="125283"/>
          </a:xfrm>
        </p:spPr>
        <p:txBody>
          <a:bodyPr/>
          <a:lstStyle/>
          <a:p>
            <a:fld id="{E1781896-7108-754B-A195-4B41D5296C65}" type="slidenum">
              <a:rPr lang="en-GB" smtClean="0"/>
              <a:pPr/>
              <a:t>1</a:t>
            </a:fld>
            <a:r>
              <a:rPr lang="en-GB"/>
              <a:t> |</a:t>
            </a:r>
          </a:p>
        </p:txBody>
      </p:sp>
      <p:sp>
        <p:nvSpPr>
          <p:cNvPr id="7" name="Title 6">
            <a:extLst>
              <a:ext uri="{FF2B5EF4-FFF2-40B4-BE49-F238E27FC236}">
                <a16:creationId xmlns:a16="http://schemas.microsoft.com/office/drawing/2014/main" id="{060B89C5-214A-4726-B631-B4CCEDBD8F50}"/>
              </a:ext>
            </a:extLst>
          </p:cNvPr>
          <p:cNvSpPr>
            <a:spLocks noGrp="1"/>
          </p:cNvSpPr>
          <p:nvPr>
            <p:ph type="title"/>
          </p:nvPr>
        </p:nvSpPr>
        <p:spPr>
          <a:xfrm>
            <a:off x="839788" y="4560760"/>
            <a:ext cx="6700060" cy="639890"/>
          </a:xfrm>
        </p:spPr>
        <p:txBody>
          <a:bodyPr/>
          <a:lstStyle/>
          <a:p>
            <a:r>
              <a:rPr lang="en-GB"/>
              <a:t>Tomorrow’s pet food solutions today</a:t>
            </a:r>
          </a:p>
        </p:txBody>
      </p:sp>
      <p:pic>
        <p:nvPicPr>
          <p:cNvPr id="10" name="Picture Placeholder 9">
            <a:extLst>
              <a:ext uri="{FF2B5EF4-FFF2-40B4-BE49-F238E27FC236}">
                <a16:creationId xmlns:a16="http://schemas.microsoft.com/office/drawing/2014/main" id="{6DBF67B9-D550-423C-82AA-9630AFF216EA}"/>
              </a:ext>
            </a:extLst>
          </p:cNvPr>
          <p:cNvPicPr>
            <a:picLocks noGrp="1" noChangeAspect="1"/>
          </p:cNvPicPr>
          <p:nvPr>
            <p:ph type="pic" sz="quarter" idx="29"/>
          </p:nvPr>
        </p:nvPicPr>
        <p:blipFill rotWithShape="1">
          <a:blip r:embed="rId3" cstate="email">
            <a:extLst>
              <a:ext uri="{28A0092B-C50C-407E-A947-70E740481C1C}">
                <a14:useLocalDpi xmlns:a14="http://schemas.microsoft.com/office/drawing/2010/main"/>
              </a:ext>
            </a:extLst>
          </a:blip>
          <a:srcRect/>
          <a:stretch/>
        </p:blipFill>
        <p:spPr>
          <a:xfrm>
            <a:off x="0" y="0"/>
            <a:ext cx="7546975" cy="3913188"/>
          </a:xfrm>
        </p:spPr>
      </p:pic>
    </p:spTree>
    <p:extLst>
      <p:ext uri="{BB962C8B-B14F-4D97-AF65-F5344CB8AC3E}">
        <p14:creationId xmlns:p14="http://schemas.microsoft.com/office/powerpoint/2010/main" val="35815645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B8D1C-C6F7-452B-813D-F4639644A96F}"/>
              </a:ext>
            </a:extLst>
          </p:cNvPr>
          <p:cNvSpPr>
            <a:spLocks noGrp="1"/>
          </p:cNvSpPr>
          <p:nvPr>
            <p:ph type="ctrTitle"/>
          </p:nvPr>
        </p:nvSpPr>
        <p:spPr/>
        <p:txBody>
          <a:bodyPr/>
          <a:lstStyle/>
          <a:p>
            <a:r>
              <a:rPr lang="en-GB" sz="3200" dirty="0"/>
              <a:t>Dry rendering</a:t>
            </a:r>
            <a:endParaRPr lang="en-US" sz="3200" dirty="0"/>
          </a:p>
        </p:txBody>
      </p:sp>
      <p:sp>
        <p:nvSpPr>
          <p:cNvPr id="3" name="Subtitle 2">
            <a:extLst>
              <a:ext uri="{FF2B5EF4-FFF2-40B4-BE49-F238E27FC236}">
                <a16:creationId xmlns:a16="http://schemas.microsoft.com/office/drawing/2014/main" id="{FF9529FE-3448-4E1D-8CD3-AA7DD9EFD719}"/>
              </a:ext>
            </a:extLst>
          </p:cNvPr>
          <p:cNvSpPr>
            <a:spLocks noGrp="1"/>
          </p:cNvSpPr>
          <p:nvPr>
            <p:ph type="subTitle" idx="1"/>
          </p:nvPr>
        </p:nvSpPr>
        <p:spPr/>
        <p:txBody>
          <a:bodyPr/>
          <a:lstStyle/>
          <a:p>
            <a:r>
              <a:rPr lang="en-GB" dirty="0"/>
              <a:t>A simple process with minimum quality concerns </a:t>
            </a:r>
          </a:p>
        </p:txBody>
      </p:sp>
      <p:sp>
        <p:nvSpPr>
          <p:cNvPr id="5" name="Footer Placeholder 4">
            <a:extLst>
              <a:ext uri="{FF2B5EF4-FFF2-40B4-BE49-F238E27FC236}">
                <a16:creationId xmlns:a16="http://schemas.microsoft.com/office/drawing/2014/main" id="{3097E92F-AC4E-4DAC-A1C3-DCBBBF52060F}"/>
              </a:ext>
            </a:extLst>
          </p:cNvPr>
          <p:cNvSpPr>
            <a:spLocks noGrp="1"/>
          </p:cNvSpPr>
          <p:nvPr>
            <p:ph type="ftr" sz="quarter" idx="27"/>
          </p:nvPr>
        </p:nvSpPr>
        <p:spPr/>
        <p:txBody>
          <a:bodyPr/>
          <a:lstStyle/>
          <a:p>
            <a:r>
              <a:rPr lang="en-GB" noProof="0"/>
              <a:t>| © Alfa Laval</a:t>
            </a:r>
          </a:p>
        </p:txBody>
      </p:sp>
      <p:sp>
        <p:nvSpPr>
          <p:cNvPr id="6" name="Date Placeholder 5">
            <a:extLst>
              <a:ext uri="{FF2B5EF4-FFF2-40B4-BE49-F238E27FC236}">
                <a16:creationId xmlns:a16="http://schemas.microsoft.com/office/drawing/2014/main" id="{F3B8FF69-2C56-4D57-8571-27560BB03525}"/>
              </a:ext>
            </a:extLst>
          </p:cNvPr>
          <p:cNvSpPr>
            <a:spLocks noGrp="1"/>
          </p:cNvSpPr>
          <p:nvPr>
            <p:ph type="dt" sz="half" idx="26"/>
          </p:nvPr>
        </p:nvSpPr>
        <p:spPr/>
        <p:txBody>
          <a:bodyPr/>
          <a:lstStyle/>
          <a:p>
            <a:fld id="{74DD21C0-EE81-41FF-9DCB-588A16D41EC9}" type="datetime1">
              <a:rPr lang="en-GB" noProof="0" smtClean="0"/>
              <a:pPr/>
              <a:t>13/12/2021</a:t>
            </a:fld>
            <a:endParaRPr lang="en-GB" noProof="0"/>
          </a:p>
        </p:txBody>
      </p:sp>
      <p:sp>
        <p:nvSpPr>
          <p:cNvPr id="7" name="Slide Number Placeholder 6">
            <a:extLst>
              <a:ext uri="{FF2B5EF4-FFF2-40B4-BE49-F238E27FC236}">
                <a16:creationId xmlns:a16="http://schemas.microsoft.com/office/drawing/2014/main" id="{1786D0F5-3C5A-4158-B5FC-DD2588A76408}"/>
              </a:ext>
            </a:extLst>
          </p:cNvPr>
          <p:cNvSpPr>
            <a:spLocks noGrp="1"/>
          </p:cNvSpPr>
          <p:nvPr>
            <p:ph type="sldNum" sz="quarter" idx="28"/>
          </p:nvPr>
        </p:nvSpPr>
        <p:spPr/>
        <p:txBody>
          <a:bodyPr/>
          <a:lstStyle/>
          <a:p>
            <a:fld id="{E1781896-7108-754B-A195-4B41D5296C65}" type="slidenum">
              <a:rPr lang="en-GB" noProof="0" smtClean="0"/>
              <a:pPr/>
              <a:t>10</a:t>
            </a:fld>
            <a:r>
              <a:rPr lang="en-GB" noProof="0"/>
              <a:t> |</a:t>
            </a:r>
          </a:p>
        </p:txBody>
      </p:sp>
      <p:cxnSp>
        <p:nvCxnSpPr>
          <p:cNvPr id="60" name="Vinklad  59">
            <a:extLst>
              <a:ext uri="{FF2B5EF4-FFF2-40B4-BE49-F238E27FC236}">
                <a16:creationId xmlns:a16="http://schemas.microsoft.com/office/drawing/2014/main" id="{3387F8C6-6E6E-3A48-9904-2485A98CB44D}"/>
              </a:ext>
            </a:extLst>
          </p:cNvPr>
          <p:cNvCxnSpPr>
            <a:cxnSpLocks/>
          </p:cNvCxnSpPr>
          <p:nvPr/>
        </p:nvCxnSpPr>
        <p:spPr>
          <a:xfrm rot="5400000" flipH="1" flipV="1">
            <a:off x="6529879" y="2882549"/>
            <a:ext cx="1442612" cy="1379066"/>
          </a:xfrm>
          <a:prstGeom prst="bentConnector3">
            <a:avLst>
              <a:gd name="adj1" fmla="val -17735"/>
            </a:avLst>
          </a:prstGeom>
          <a:ln w="12700" cap="rnd">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Tekstboks 1">
            <a:extLst>
              <a:ext uri="{FF2B5EF4-FFF2-40B4-BE49-F238E27FC236}">
                <a16:creationId xmlns:a16="http://schemas.microsoft.com/office/drawing/2014/main" id="{D69D6860-23BF-CC48-BB57-0BEEEBF445FA}"/>
              </a:ext>
            </a:extLst>
          </p:cNvPr>
          <p:cNvSpPr txBox="1"/>
          <p:nvPr/>
        </p:nvSpPr>
        <p:spPr>
          <a:xfrm>
            <a:off x="2723382" y="2204826"/>
            <a:ext cx="1260000" cy="1260000"/>
          </a:xfrm>
          <a:prstGeom prst="ellipse">
            <a:avLst/>
          </a:prstGeom>
          <a:solidFill>
            <a:schemeClr val="accent3"/>
          </a:solidFill>
        </p:spPr>
        <p:txBody>
          <a:bodyPr wrap="none" lIns="0" tIns="0" rIns="0" bIns="0" rtlCol="0" anchor="ctr" anchorCtr="0">
            <a:noAutofit/>
          </a:bodyPr>
          <a:lstStyle/>
          <a:p>
            <a:pPr algn="ctr"/>
            <a:r>
              <a:rPr lang="en-GB" sz="1200" i="1" dirty="0">
                <a:solidFill>
                  <a:schemeClr val="tx2"/>
                </a:solidFill>
                <a:latin typeface="Arial" pitchFamily="34" charset="0"/>
                <a:cs typeface="Arial" pitchFamily="34" charset="0"/>
              </a:rPr>
              <a:t>Heating </a:t>
            </a:r>
          </a:p>
          <a:p>
            <a:pPr algn="ctr"/>
            <a:r>
              <a:rPr lang="en-GB" sz="1200" i="1" dirty="0">
                <a:solidFill>
                  <a:schemeClr val="tx2"/>
                </a:solidFill>
                <a:latin typeface="Arial" pitchFamily="34" charset="0"/>
                <a:cs typeface="Arial" pitchFamily="34" charset="0"/>
              </a:rPr>
              <a:t>and</a:t>
            </a:r>
          </a:p>
          <a:p>
            <a:pPr algn="ctr"/>
            <a:r>
              <a:rPr lang="en-GB" sz="1200" i="1" dirty="0">
                <a:solidFill>
                  <a:schemeClr val="tx2"/>
                </a:solidFill>
                <a:latin typeface="Arial" pitchFamily="34" charset="0"/>
                <a:cs typeface="Arial" pitchFamily="34" charset="0"/>
              </a:rPr>
              <a:t> drying</a:t>
            </a:r>
          </a:p>
        </p:txBody>
      </p:sp>
      <p:sp>
        <p:nvSpPr>
          <p:cNvPr id="12" name="Tekstboks 1">
            <a:extLst>
              <a:ext uri="{FF2B5EF4-FFF2-40B4-BE49-F238E27FC236}">
                <a16:creationId xmlns:a16="http://schemas.microsoft.com/office/drawing/2014/main" id="{25F48E5B-0033-574E-84FF-DD4EE9B6281E}"/>
              </a:ext>
            </a:extLst>
          </p:cNvPr>
          <p:cNvSpPr txBox="1"/>
          <p:nvPr/>
        </p:nvSpPr>
        <p:spPr>
          <a:xfrm>
            <a:off x="4565244" y="2204826"/>
            <a:ext cx="1260000" cy="1260000"/>
          </a:xfrm>
          <a:prstGeom prst="ellipse">
            <a:avLst/>
          </a:prstGeom>
          <a:solidFill>
            <a:schemeClr val="bg2"/>
          </a:solidFill>
        </p:spPr>
        <p:txBody>
          <a:bodyPr wrap="none" lIns="0" tIns="0" rIns="0" bIns="0" rtlCol="0" anchor="ctr" anchorCtr="0">
            <a:noAutofit/>
          </a:bodyPr>
          <a:lstStyle/>
          <a:p>
            <a:pPr algn="ctr"/>
            <a:r>
              <a:rPr lang="en-GB" sz="1200" dirty="0">
                <a:solidFill>
                  <a:schemeClr val="tx2"/>
                </a:solidFill>
                <a:latin typeface="Arial" pitchFamily="34" charset="0"/>
                <a:cs typeface="Arial" pitchFamily="34" charset="0"/>
              </a:rPr>
              <a:t>Strainer</a:t>
            </a:r>
          </a:p>
        </p:txBody>
      </p:sp>
      <p:sp>
        <p:nvSpPr>
          <p:cNvPr id="13" name="Tekstboks 1">
            <a:extLst>
              <a:ext uri="{FF2B5EF4-FFF2-40B4-BE49-F238E27FC236}">
                <a16:creationId xmlns:a16="http://schemas.microsoft.com/office/drawing/2014/main" id="{A0CA4344-EC6C-2345-8172-59396E3C7A4E}"/>
              </a:ext>
            </a:extLst>
          </p:cNvPr>
          <p:cNvSpPr txBox="1"/>
          <p:nvPr/>
        </p:nvSpPr>
        <p:spPr>
          <a:xfrm>
            <a:off x="6407106" y="2204826"/>
            <a:ext cx="1260000" cy="1260000"/>
          </a:xfrm>
          <a:prstGeom prst="ellipse">
            <a:avLst/>
          </a:prstGeom>
          <a:solidFill>
            <a:schemeClr val="bg2"/>
          </a:solidFill>
        </p:spPr>
        <p:txBody>
          <a:bodyPr wrap="none" lIns="0" tIns="0" rIns="0" bIns="0" rtlCol="0" anchor="ctr" anchorCtr="0">
            <a:noAutofit/>
          </a:bodyPr>
          <a:lstStyle/>
          <a:p>
            <a:pPr algn="ctr"/>
            <a:r>
              <a:rPr lang="en-GB" sz="1200" dirty="0">
                <a:solidFill>
                  <a:schemeClr val="tx2"/>
                </a:solidFill>
                <a:latin typeface="Arial" pitchFamily="34" charset="0"/>
                <a:cs typeface="Arial" pitchFamily="34" charset="0"/>
              </a:rPr>
              <a:t>Expeller</a:t>
            </a:r>
          </a:p>
          <a:p>
            <a:pPr algn="ctr"/>
            <a:r>
              <a:rPr lang="en-GB" sz="1200" dirty="0">
                <a:solidFill>
                  <a:schemeClr val="tx2"/>
                </a:solidFill>
                <a:latin typeface="Arial" pitchFamily="34" charset="0"/>
                <a:cs typeface="Arial" pitchFamily="34" charset="0"/>
              </a:rPr>
              <a:t>press</a:t>
            </a:r>
          </a:p>
        </p:txBody>
      </p:sp>
      <p:sp>
        <p:nvSpPr>
          <p:cNvPr id="15" name="Tekstboks 1">
            <a:extLst>
              <a:ext uri="{FF2B5EF4-FFF2-40B4-BE49-F238E27FC236}">
                <a16:creationId xmlns:a16="http://schemas.microsoft.com/office/drawing/2014/main" id="{4F81F044-29F1-3B48-A789-BF5543868448}"/>
              </a:ext>
            </a:extLst>
          </p:cNvPr>
          <p:cNvSpPr txBox="1"/>
          <p:nvPr/>
        </p:nvSpPr>
        <p:spPr>
          <a:xfrm>
            <a:off x="8248968" y="2204826"/>
            <a:ext cx="1260000" cy="1260000"/>
          </a:xfrm>
          <a:prstGeom prst="ellipse">
            <a:avLst/>
          </a:prstGeom>
          <a:solidFill>
            <a:schemeClr val="bg2"/>
          </a:solidFill>
        </p:spPr>
        <p:txBody>
          <a:bodyPr wrap="none" lIns="0" tIns="0" rIns="0" bIns="0" rtlCol="0" anchor="ctr" anchorCtr="0">
            <a:noAutofit/>
          </a:bodyPr>
          <a:lstStyle/>
          <a:p>
            <a:pPr algn="ctr"/>
            <a:r>
              <a:rPr lang="en-GB" sz="1200" dirty="0">
                <a:solidFill>
                  <a:schemeClr val="tx2"/>
                </a:solidFill>
                <a:latin typeface="Arial" pitchFamily="34" charset="0"/>
                <a:cs typeface="Arial" pitchFamily="34" charset="0"/>
              </a:rPr>
              <a:t>Milling</a:t>
            </a:r>
          </a:p>
        </p:txBody>
      </p:sp>
      <p:pic>
        <p:nvPicPr>
          <p:cNvPr id="17" name="Picture 8">
            <a:extLst>
              <a:ext uri="{FF2B5EF4-FFF2-40B4-BE49-F238E27FC236}">
                <a16:creationId xmlns:a16="http://schemas.microsoft.com/office/drawing/2014/main" id="{FDDF5EA4-1EF0-544C-A85C-B1D38EF212EF}"/>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l="-1176"/>
          <a:stretch/>
        </p:blipFill>
        <p:spPr>
          <a:xfrm>
            <a:off x="10090830" y="2204825"/>
            <a:ext cx="1260000" cy="1260000"/>
          </a:xfrm>
          <a:prstGeom prst="ellipse">
            <a:avLst/>
          </a:prstGeom>
          <a:solidFill>
            <a:schemeClr val="bg1"/>
          </a:solidFill>
          <a:ln w="6350">
            <a:solidFill>
              <a:schemeClr val="bg2"/>
            </a:solidFill>
          </a:ln>
          <a:effectLst>
            <a:softEdge rad="0"/>
          </a:effectLst>
        </p:spPr>
      </p:pic>
      <p:sp>
        <p:nvSpPr>
          <p:cNvPr id="21" name="Tekstboks 1">
            <a:extLst>
              <a:ext uri="{FF2B5EF4-FFF2-40B4-BE49-F238E27FC236}">
                <a16:creationId xmlns:a16="http://schemas.microsoft.com/office/drawing/2014/main" id="{50EA04C6-1949-0540-B7F8-459EA7A83CDE}"/>
              </a:ext>
            </a:extLst>
          </p:cNvPr>
          <p:cNvSpPr txBox="1"/>
          <p:nvPr/>
        </p:nvSpPr>
        <p:spPr>
          <a:xfrm>
            <a:off x="10134078" y="5442608"/>
            <a:ext cx="1218135" cy="184666"/>
          </a:xfrm>
          <a:prstGeom prst="rect">
            <a:avLst/>
          </a:prstGeom>
          <a:noFill/>
        </p:spPr>
        <p:txBody>
          <a:bodyPr wrap="square" lIns="0" tIns="0" rIns="0" bIns="0" rtlCol="0">
            <a:spAutoFit/>
          </a:bodyPr>
          <a:lstStyle/>
          <a:p>
            <a:pPr algn="ctr"/>
            <a:r>
              <a:rPr lang="en-GB" sz="1200" b="1" dirty="0">
                <a:solidFill>
                  <a:schemeClr val="tx2"/>
                </a:solidFill>
                <a:latin typeface="Arial" pitchFamily="34" charset="0"/>
                <a:cs typeface="Arial" pitchFamily="34" charset="0"/>
              </a:rPr>
              <a:t>Fat/oil</a:t>
            </a:r>
          </a:p>
        </p:txBody>
      </p:sp>
      <p:sp>
        <p:nvSpPr>
          <p:cNvPr id="24" name="Tekstboks 1">
            <a:extLst>
              <a:ext uri="{FF2B5EF4-FFF2-40B4-BE49-F238E27FC236}">
                <a16:creationId xmlns:a16="http://schemas.microsoft.com/office/drawing/2014/main" id="{52EF2609-B6CE-5649-830C-839C469267F1}"/>
              </a:ext>
            </a:extLst>
          </p:cNvPr>
          <p:cNvSpPr txBox="1"/>
          <p:nvPr/>
        </p:nvSpPr>
        <p:spPr>
          <a:xfrm>
            <a:off x="10134078" y="3541315"/>
            <a:ext cx="1218135" cy="369332"/>
          </a:xfrm>
          <a:prstGeom prst="rect">
            <a:avLst/>
          </a:prstGeom>
          <a:noFill/>
        </p:spPr>
        <p:txBody>
          <a:bodyPr wrap="square" lIns="0" tIns="0" rIns="0" bIns="0" rtlCol="0">
            <a:spAutoFit/>
          </a:bodyPr>
          <a:lstStyle/>
          <a:p>
            <a:pPr algn="ctr"/>
            <a:r>
              <a:rPr lang="en-GB" sz="1200" b="1" dirty="0">
                <a:solidFill>
                  <a:schemeClr val="tx2"/>
                </a:solidFill>
                <a:latin typeface="Arial" pitchFamily="34" charset="0"/>
                <a:cs typeface="Arial" pitchFamily="34" charset="0"/>
              </a:rPr>
              <a:t>Meat and bone meal</a:t>
            </a:r>
          </a:p>
        </p:txBody>
      </p:sp>
      <p:cxnSp>
        <p:nvCxnSpPr>
          <p:cNvPr id="25" name="Rak pil 24">
            <a:extLst>
              <a:ext uri="{FF2B5EF4-FFF2-40B4-BE49-F238E27FC236}">
                <a16:creationId xmlns:a16="http://schemas.microsoft.com/office/drawing/2014/main" id="{86FD33E5-0C05-F545-94E1-72810B04725A}"/>
              </a:ext>
            </a:extLst>
          </p:cNvPr>
          <p:cNvCxnSpPr>
            <a:cxnSpLocks/>
            <a:endCxn id="11" idx="2"/>
          </p:cNvCxnSpPr>
          <p:nvPr/>
        </p:nvCxnSpPr>
        <p:spPr>
          <a:xfrm flipV="1">
            <a:off x="2085907" y="2834826"/>
            <a:ext cx="637475" cy="15950"/>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27" name="Rak pil 26">
            <a:extLst>
              <a:ext uri="{FF2B5EF4-FFF2-40B4-BE49-F238E27FC236}">
                <a16:creationId xmlns:a16="http://schemas.microsoft.com/office/drawing/2014/main" id="{6C59EC8D-9E89-964B-8FBA-AE0703CC19C1}"/>
              </a:ext>
            </a:extLst>
          </p:cNvPr>
          <p:cNvCxnSpPr>
            <a:cxnSpLocks/>
            <a:stCxn id="11" idx="6"/>
            <a:endCxn id="12" idx="2"/>
          </p:cNvCxnSpPr>
          <p:nvPr/>
        </p:nvCxnSpPr>
        <p:spPr>
          <a:xfrm>
            <a:off x="3983382" y="2834826"/>
            <a:ext cx="581862" cy="0"/>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30" name="Rak pil 29">
            <a:extLst>
              <a:ext uri="{FF2B5EF4-FFF2-40B4-BE49-F238E27FC236}">
                <a16:creationId xmlns:a16="http://schemas.microsoft.com/office/drawing/2014/main" id="{DF7F5962-755F-0B47-AA86-B3B233E410E0}"/>
              </a:ext>
            </a:extLst>
          </p:cNvPr>
          <p:cNvCxnSpPr>
            <a:cxnSpLocks/>
            <a:stCxn id="12" idx="6"/>
            <a:endCxn id="13" idx="2"/>
          </p:cNvCxnSpPr>
          <p:nvPr/>
        </p:nvCxnSpPr>
        <p:spPr>
          <a:xfrm>
            <a:off x="5825244" y="2834826"/>
            <a:ext cx="581862" cy="0"/>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33" name="Rak pil 32">
            <a:extLst>
              <a:ext uri="{FF2B5EF4-FFF2-40B4-BE49-F238E27FC236}">
                <a16:creationId xmlns:a16="http://schemas.microsoft.com/office/drawing/2014/main" id="{6531BED1-C2FE-1346-9CEB-C1C5683D0099}"/>
              </a:ext>
            </a:extLst>
          </p:cNvPr>
          <p:cNvCxnSpPr>
            <a:cxnSpLocks/>
            <a:stCxn id="13" idx="6"/>
            <a:endCxn id="15" idx="2"/>
          </p:cNvCxnSpPr>
          <p:nvPr/>
        </p:nvCxnSpPr>
        <p:spPr>
          <a:xfrm>
            <a:off x="7667106" y="2834826"/>
            <a:ext cx="581862" cy="0"/>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36" name="Rak pil 35">
            <a:extLst>
              <a:ext uri="{FF2B5EF4-FFF2-40B4-BE49-F238E27FC236}">
                <a16:creationId xmlns:a16="http://schemas.microsoft.com/office/drawing/2014/main" id="{AD114D1F-FC26-104C-9305-8F33D093D07F}"/>
              </a:ext>
            </a:extLst>
          </p:cNvPr>
          <p:cNvCxnSpPr>
            <a:cxnSpLocks/>
            <a:stCxn id="15" idx="6"/>
            <a:endCxn id="17" idx="2"/>
          </p:cNvCxnSpPr>
          <p:nvPr/>
        </p:nvCxnSpPr>
        <p:spPr>
          <a:xfrm flipV="1">
            <a:off x="9508968" y="2834825"/>
            <a:ext cx="581862" cy="1"/>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39" name="Rak pil 38">
            <a:extLst>
              <a:ext uri="{FF2B5EF4-FFF2-40B4-BE49-F238E27FC236}">
                <a16:creationId xmlns:a16="http://schemas.microsoft.com/office/drawing/2014/main" id="{7587CC41-5FAF-D24C-BC7A-A4CF52C29C7D}"/>
              </a:ext>
            </a:extLst>
          </p:cNvPr>
          <p:cNvCxnSpPr>
            <a:cxnSpLocks/>
            <a:stCxn id="11" idx="4"/>
          </p:cNvCxnSpPr>
          <p:nvPr/>
        </p:nvCxnSpPr>
        <p:spPr>
          <a:xfrm>
            <a:off x="3353382" y="3464826"/>
            <a:ext cx="0" cy="644042"/>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54" name="Tekstboks 1">
            <a:extLst>
              <a:ext uri="{FF2B5EF4-FFF2-40B4-BE49-F238E27FC236}">
                <a16:creationId xmlns:a16="http://schemas.microsoft.com/office/drawing/2014/main" id="{17D1D23B-4809-F74A-A870-19B904FF0F22}"/>
              </a:ext>
            </a:extLst>
          </p:cNvPr>
          <p:cNvSpPr txBox="1"/>
          <p:nvPr/>
        </p:nvSpPr>
        <p:spPr>
          <a:xfrm>
            <a:off x="2723382" y="5442608"/>
            <a:ext cx="1218135" cy="184666"/>
          </a:xfrm>
          <a:prstGeom prst="rect">
            <a:avLst/>
          </a:prstGeom>
          <a:noFill/>
        </p:spPr>
        <p:txBody>
          <a:bodyPr wrap="square" lIns="0" tIns="0" rIns="0" bIns="0" rtlCol="0">
            <a:spAutoFit/>
          </a:bodyPr>
          <a:lstStyle/>
          <a:p>
            <a:pPr algn="ctr"/>
            <a:r>
              <a:rPr lang="da-DK" sz="1200" b="1" dirty="0">
                <a:solidFill>
                  <a:schemeClr val="tx2"/>
                </a:solidFill>
                <a:latin typeface="Arial" pitchFamily="34" charset="0"/>
                <a:cs typeface="Arial" pitchFamily="34" charset="0"/>
              </a:rPr>
              <a:t>Water </a:t>
            </a:r>
            <a:endParaRPr lang="en-GB" sz="1200" b="1" dirty="0">
              <a:solidFill>
                <a:schemeClr val="tx2"/>
              </a:solidFill>
              <a:latin typeface="Arial" pitchFamily="34" charset="0"/>
              <a:cs typeface="Arial" pitchFamily="34" charset="0"/>
            </a:endParaRPr>
          </a:p>
        </p:txBody>
      </p:sp>
      <p:cxnSp>
        <p:nvCxnSpPr>
          <p:cNvPr id="59" name="Vinklad  58">
            <a:extLst>
              <a:ext uri="{FF2B5EF4-FFF2-40B4-BE49-F238E27FC236}">
                <a16:creationId xmlns:a16="http://schemas.microsoft.com/office/drawing/2014/main" id="{C95DAC92-41FF-0B49-B2A3-23798DA93E2D}"/>
              </a:ext>
            </a:extLst>
          </p:cNvPr>
          <p:cNvCxnSpPr>
            <a:cxnSpLocks/>
          </p:cNvCxnSpPr>
          <p:nvPr/>
        </p:nvCxnSpPr>
        <p:spPr>
          <a:xfrm rot="16200000" flipH="1">
            <a:off x="5288865" y="3326379"/>
            <a:ext cx="644039" cy="920931"/>
          </a:xfrm>
          <a:prstGeom prst="bentConnector3">
            <a:avLst/>
          </a:prstGeom>
          <a:ln w="12700" cap="rnd">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6" name="Vinklad  65">
            <a:extLst>
              <a:ext uri="{FF2B5EF4-FFF2-40B4-BE49-F238E27FC236}">
                <a16:creationId xmlns:a16="http://schemas.microsoft.com/office/drawing/2014/main" id="{6108E267-888A-BF45-8C86-0FBE9BB0D829}"/>
              </a:ext>
            </a:extLst>
          </p:cNvPr>
          <p:cNvCxnSpPr>
            <a:cxnSpLocks/>
          </p:cNvCxnSpPr>
          <p:nvPr/>
        </p:nvCxnSpPr>
        <p:spPr>
          <a:xfrm rot="5400000">
            <a:off x="6299447" y="3326380"/>
            <a:ext cx="644039" cy="920931"/>
          </a:xfrm>
          <a:prstGeom prst="bentConnector3">
            <a:avLst>
              <a:gd name="adj1" fmla="val 50000"/>
            </a:avLst>
          </a:prstGeom>
          <a:ln w="12700" cap="rnd">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5" name="Rak pil 74">
            <a:extLst>
              <a:ext uri="{FF2B5EF4-FFF2-40B4-BE49-F238E27FC236}">
                <a16:creationId xmlns:a16="http://schemas.microsoft.com/office/drawing/2014/main" id="{346EBC7F-847E-F445-BDB7-5FD43E167023}"/>
              </a:ext>
            </a:extLst>
          </p:cNvPr>
          <p:cNvCxnSpPr>
            <a:cxnSpLocks/>
            <a:stCxn id="152" idx="6"/>
            <a:endCxn id="9" idx="2"/>
          </p:cNvCxnSpPr>
          <p:nvPr/>
        </p:nvCxnSpPr>
        <p:spPr>
          <a:xfrm>
            <a:off x="9508968" y="4735741"/>
            <a:ext cx="581862" cy="1"/>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88" name="Rak pil 87">
            <a:extLst>
              <a:ext uri="{FF2B5EF4-FFF2-40B4-BE49-F238E27FC236}">
                <a16:creationId xmlns:a16="http://schemas.microsoft.com/office/drawing/2014/main" id="{F89AC1BD-9B7A-134A-A08E-8F3EA2741F7E}"/>
              </a:ext>
            </a:extLst>
          </p:cNvPr>
          <p:cNvCxnSpPr>
            <a:cxnSpLocks/>
            <a:stCxn id="151" idx="6"/>
            <a:endCxn id="152" idx="2"/>
          </p:cNvCxnSpPr>
          <p:nvPr/>
        </p:nvCxnSpPr>
        <p:spPr>
          <a:xfrm>
            <a:off x="6746175" y="4735741"/>
            <a:ext cx="1502793" cy="0"/>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51" name="Tekstboks 1">
            <a:extLst>
              <a:ext uri="{FF2B5EF4-FFF2-40B4-BE49-F238E27FC236}">
                <a16:creationId xmlns:a16="http://schemas.microsoft.com/office/drawing/2014/main" id="{3B4CFA00-A557-CD45-91C3-9A6BA824DBD2}"/>
              </a:ext>
            </a:extLst>
          </p:cNvPr>
          <p:cNvSpPr txBox="1"/>
          <p:nvPr/>
        </p:nvSpPr>
        <p:spPr>
          <a:xfrm>
            <a:off x="5486175" y="4105741"/>
            <a:ext cx="1260000" cy="1260000"/>
          </a:xfrm>
          <a:prstGeom prst="ellipse">
            <a:avLst/>
          </a:prstGeom>
          <a:solidFill>
            <a:schemeClr val="bg2"/>
          </a:solidFill>
        </p:spPr>
        <p:txBody>
          <a:bodyPr wrap="none" lIns="0" tIns="0" rIns="0" bIns="0" rtlCol="0" anchor="ctr" anchorCtr="0">
            <a:noAutofit/>
          </a:bodyPr>
          <a:lstStyle/>
          <a:p>
            <a:pPr algn="ctr"/>
            <a:r>
              <a:rPr lang="en-GB" sz="1200" dirty="0">
                <a:solidFill>
                  <a:schemeClr val="tx2"/>
                </a:solidFill>
                <a:latin typeface="Arial" pitchFamily="34" charset="0"/>
                <a:cs typeface="Arial" pitchFamily="34" charset="0"/>
              </a:rPr>
              <a:t>Decanter</a:t>
            </a:r>
          </a:p>
        </p:txBody>
      </p:sp>
      <p:sp>
        <p:nvSpPr>
          <p:cNvPr id="152" name="Tekstboks 1">
            <a:extLst>
              <a:ext uri="{FF2B5EF4-FFF2-40B4-BE49-F238E27FC236}">
                <a16:creationId xmlns:a16="http://schemas.microsoft.com/office/drawing/2014/main" id="{D89CF7BF-782A-9F4B-8839-1F1A055425CA}"/>
              </a:ext>
            </a:extLst>
          </p:cNvPr>
          <p:cNvSpPr txBox="1"/>
          <p:nvPr/>
        </p:nvSpPr>
        <p:spPr>
          <a:xfrm>
            <a:off x="8248968" y="4105741"/>
            <a:ext cx="1260000" cy="1260000"/>
          </a:xfrm>
          <a:prstGeom prst="ellipse">
            <a:avLst/>
          </a:prstGeom>
          <a:solidFill>
            <a:schemeClr val="bg2"/>
          </a:solidFill>
        </p:spPr>
        <p:txBody>
          <a:bodyPr wrap="none" lIns="0" tIns="0" rIns="0" bIns="0" rtlCol="0" anchor="ctr" anchorCtr="0">
            <a:noAutofit/>
          </a:bodyPr>
          <a:lstStyle/>
          <a:p>
            <a:pPr algn="ctr"/>
            <a:r>
              <a:rPr lang="en-GB" sz="1200" dirty="0">
                <a:solidFill>
                  <a:schemeClr val="tx2"/>
                </a:solidFill>
                <a:latin typeface="Arial" pitchFamily="34" charset="0"/>
                <a:cs typeface="Arial" pitchFamily="34" charset="0"/>
              </a:rPr>
              <a:t>Separator</a:t>
            </a:r>
          </a:p>
        </p:txBody>
      </p:sp>
      <p:sp>
        <p:nvSpPr>
          <p:cNvPr id="154" name="Tekstboks 1">
            <a:extLst>
              <a:ext uri="{FF2B5EF4-FFF2-40B4-BE49-F238E27FC236}">
                <a16:creationId xmlns:a16="http://schemas.microsoft.com/office/drawing/2014/main" id="{C8A9890F-E159-0043-AFBC-5EF5DCCE9E81}"/>
              </a:ext>
            </a:extLst>
          </p:cNvPr>
          <p:cNvSpPr txBox="1"/>
          <p:nvPr/>
        </p:nvSpPr>
        <p:spPr>
          <a:xfrm>
            <a:off x="867772" y="3541315"/>
            <a:ext cx="1218135" cy="369332"/>
          </a:xfrm>
          <a:prstGeom prst="rect">
            <a:avLst/>
          </a:prstGeom>
          <a:noFill/>
        </p:spPr>
        <p:txBody>
          <a:bodyPr wrap="square" lIns="0" tIns="0" rIns="0" bIns="0" rtlCol="0">
            <a:spAutoFit/>
          </a:bodyPr>
          <a:lstStyle/>
          <a:p>
            <a:pPr algn="ctr"/>
            <a:r>
              <a:rPr lang="en-GB" sz="1200" b="1" dirty="0">
                <a:solidFill>
                  <a:schemeClr val="tx2"/>
                </a:solidFill>
                <a:latin typeface="Arial" pitchFamily="34" charset="0"/>
                <a:cs typeface="Arial" pitchFamily="34" charset="0"/>
              </a:rPr>
              <a:t>Grinding meat by-products</a:t>
            </a:r>
          </a:p>
        </p:txBody>
      </p:sp>
      <p:pic>
        <p:nvPicPr>
          <p:cNvPr id="9" name="Picture 8">
            <a:extLst>
              <a:ext uri="{FF2B5EF4-FFF2-40B4-BE49-F238E27FC236}">
                <a16:creationId xmlns:a16="http://schemas.microsoft.com/office/drawing/2014/main" id="{A8AF45C6-BAA1-4EDC-A44B-9B6DB5D414D7}"/>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a:ext>
            </a:extLst>
          </a:blip>
          <a:srcRect/>
          <a:stretch/>
        </p:blipFill>
        <p:spPr>
          <a:xfrm>
            <a:off x="10090830" y="4105742"/>
            <a:ext cx="1260000" cy="1260000"/>
          </a:xfrm>
          <a:prstGeom prst="ellipse">
            <a:avLst/>
          </a:prstGeom>
          <a:ln>
            <a:noFill/>
          </a:ln>
          <a:effectLst>
            <a:softEdge rad="0"/>
          </a:effectLst>
        </p:spPr>
      </p:pic>
      <p:pic>
        <p:nvPicPr>
          <p:cNvPr id="32" name="Bildobjekt 31">
            <a:extLst>
              <a:ext uri="{FF2B5EF4-FFF2-40B4-BE49-F238E27FC236}">
                <a16:creationId xmlns:a16="http://schemas.microsoft.com/office/drawing/2014/main" id="{8447F61B-9D34-FB43-AB91-3492B6373CF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723382" y="4105741"/>
            <a:ext cx="1260000" cy="1260000"/>
          </a:xfrm>
          <a:prstGeom prst="ellipse">
            <a:avLst/>
          </a:prstGeom>
          <a:ln w="6350">
            <a:solidFill>
              <a:schemeClr val="bg2"/>
            </a:solidFill>
          </a:ln>
          <a:effectLst>
            <a:softEdge rad="0"/>
          </a:effectLst>
        </p:spPr>
      </p:pic>
      <p:pic>
        <p:nvPicPr>
          <p:cNvPr id="34" name="Picture 34">
            <a:extLst>
              <a:ext uri="{FF2B5EF4-FFF2-40B4-BE49-F238E27FC236}">
                <a16:creationId xmlns:a16="http://schemas.microsoft.com/office/drawing/2014/main" id="{F536318C-A6DF-1A47-A9A2-55D3A85FDEF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47629" y="2204826"/>
            <a:ext cx="1259136" cy="1260000"/>
          </a:xfrm>
          <a:prstGeom prst="ellipse">
            <a:avLst/>
          </a:prstGeom>
          <a:ln>
            <a:noFill/>
          </a:ln>
          <a:effectLst>
            <a:softEdge rad="0"/>
          </a:effectLst>
        </p:spPr>
      </p:pic>
    </p:spTree>
    <p:extLst>
      <p:ext uri="{BB962C8B-B14F-4D97-AF65-F5344CB8AC3E}">
        <p14:creationId xmlns:p14="http://schemas.microsoft.com/office/powerpoint/2010/main" val="284714962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4DAA-B36F-47F8-A1D0-2546A110664E}"/>
              </a:ext>
            </a:extLst>
          </p:cNvPr>
          <p:cNvSpPr>
            <a:spLocks noGrp="1"/>
          </p:cNvSpPr>
          <p:nvPr>
            <p:ph type="ctrTitle"/>
          </p:nvPr>
        </p:nvSpPr>
        <p:spPr>
          <a:xfrm>
            <a:off x="839788" y="305627"/>
            <a:ext cx="9468000" cy="504000"/>
          </a:xfrm>
        </p:spPr>
        <p:txBody>
          <a:bodyPr/>
          <a:lstStyle/>
          <a:p>
            <a:r>
              <a:rPr lang="da-DK"/>
              <a:t>Issues with </a:t>
            </a:r>
            <a:r>
              <a:rPr lang="en-GB"/>
              <a:t>conventional</a:t>
            </a:r>
            <a:r>
              <a:rPr lang="da-DK"/>
              <a:t> dry rendering</a:t>
            </a:r>
            <a:endParaRPr lang="en-US" dirty="0"/>
          </a:p>
        </p:txBody>
      </p:sp>
      <p:sp>
        <p:nvSpPr>
          <p:cNvPr id="5" name="Footer Placeholder 4">
            <a:extLst>
              <a:ext uri="{FF2B5EF4-FFF2-40B4-BE49-F238E27FC236}">
                <a16:creationId xmlns:a16="http://schemas.microsoft.com/office/drawing/2014/main" id="{19878044-A48C-4823-B595-F973F43FB5B5}"/>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6" name="Date Placeholder 5">
            <a:extLst>
              <a:ext uri="{FF2B5EF4-FFF2-40B4-BE49-F238E27FC236}">
                <a16:creationId xmlns:a16="http://schemas.microsoft.com/office/drawing/2014/main" id="{A497E06B-6D0A-4E05-A2C4-10EA5B6B2C2E}"/>
              </a:ext>
            </a:extLst>
          </p:cNvPr>
          <p:cNvSpPr>
            <a:spLocks noGrp="1"/>
          </p:cNvSpPr>
          <p:nvPr>
            <p:ph type="dt" sz="half" idx="26"/>
          </p:nvPr>
        </p:nvSpPr>
        <p:spPr>
          <a:xfrm>
            <a:off x="360000" y="6531166"/>
            <a:ext cx="549408" cy="125233"/>
          </a:xfrm>
        </p:spPr>
        <p:txBody>
          <a:bodyPr/>
          <a:lstStyle/>
          <a:p>
            <a:fld id="{74DD21C0-EE81-41FF-9DCB-588A16D41EC9}" type="datetime1">
              <a:rPr lang="en-GB" noProof="0" smtClean="0"/>
              <a:pPr/>
              <a:t>13/12/2021</a:t>
            </a:fld>
            <a:endParaRPr lang="en-GB" noProof="0"/>
          </a:p>
        </p:txBody>
      </p:sp>
      <p:sp>
        <p:nvSpPr>
          <p:cNvPr id="7" name="Slide Number Placeholder 6">
            <a:extLst>
              <a:ext uri="{FF2B5EF4-FFF2-40B4-BE49-F238E27FC236}">
                <a16:creationId xmlns:a16="http://schemas.microsoft.com/office/drawing/2014/main" id="{4BBCEDDF-744E-42C9-82C6-F2042D26B501}"/>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11</a:t>
            </a:fld>
            <a:r>
              <a:rPr lang="en-GB" noProof="0"/>
              <a:t> |</a:t>
            </a:r>
          </a:p>
        </p:txBody>
      </p:sp>
      <p:sp>
        <p:nvSpPr>
          <p:cNvPr id="14" name="Underrubrik 13">
            <a:extLst>
              <a:ext uri="{FF2B5EF4-FFF2-40B4-BE49-F238E27FC236}">
                <a16:creationId xmlns:a16="http://schemas.microsoft.com/office/drawing/2014/main" id="{1240466D-2356-8D47-A7BD-D284815D9DDD}"/>
              </a:ext>
            </a:extLst>
          </p:cNvPr>
          <p:cNvSpPr>
            <a:spLocks noGrp="1"/>
          </p:cNvSpPr>
          <p:nvPr>
            <p:ph type="subTitle" idx="1"/>
          </p:nvPr>
        </p:nvSpPr>
        <p:spPr/>
        <p:txBody>
          <a:bodyPr/>
          <a:lstStyle/>
          <a:p>
            <a:endParaRPr lang="sv-SE"/>
          </a:p>
        </p:txBody>
      </p:sp>
      <p:sp>
        <p:nvSpPr>
          <p:cNvPr id="83" name="Pladsholder til indhold 2">
            <a:extLst>
              <a:ext uri="{FF2B5EF4-FFF2-40B4-BE49-F238E27FC236}">
                <a16:creationId xmlns:a16="http://schemas.microsoft.com/office/drawing/2014/main" id="{19CA3168-CBBB-1C40-862C-32C74943A16E}"/>
              </a:ext>
            </a:extLst>
          </p:cNvPr>
          <p:cNvSpPr txBox="1">
            <a:spLocks/>
          </p:cNvSpPr>
          <p:nvPr/>
        </p:nvSpPr>
        <p:spPr>
          <a:xfrm>
            <a:off x="839788" y="1952385"/>
            <a:ext cx="3375025" cy="3744912"/>
          </a:xfrm>
          <a:prstGeom prst="round1Rect">
            <a:avLst>
              <a:gd name="adj" fmla="val 12105"/>
            </a:avLst>
          </a:prstGeom>
          <a:solidFill>
            <a:schemeClr val="accent3">
              <a:lumMod val="20000"/>
              <a:lumOff val="80000"/>
            </a:schemeClr>
          </a:solidFill>
        </p:spPr>
        <p:txBody>
          <a:bodyPr lIns="144000" tIns="1116000" rIns="144000" bIns="108000"/>
          <a:lstStyle>
            <a:lvl1pPr marL="180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2000" kern="1200">
                <a:solidFill>
                  <a:schemeClr val="tx2"/>
                </a:solidFill>
                <a:latin typeface="+mn-lt"/>
                <a:ea typeface="+mn-ea"/>
                <a:cs typeface="+mn-cs"/>
              </a:defRPr>
            </a:lvl1pPr>
            <a:lvl2pPr marL="378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700" kern="1200">
                <a:solidFill>
                  <a:schemeClr val="tx2"/>
                </a:solidFill>
                <a:latin typeface="+mn-lt"/>
                <a:ea typeface="+mn-ea"/>
                <a:cs typeface="+mn-cs"/>
              </a:defRPr>
            </a:lvl2pPr>
            <a:lvl3pPr marL="576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tabLst/>
              <a:defRPr lang="en-US" sz="1500" kern="1200" dirty="0">
                <a:solidFill>
                  <a:schemeClr val="tx2"/>
                </a:solidFill>
                <a:latin typeface="+mn-lt"/>
                <a:ea typeface="+mn-ea"/>
                <a:cs typeface="+mn-cs"/>
              </a:defRPr>
            </a:lvl3pPr>
            <a:lvl4pPr marL="774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300" kern="1200">
                <a:solidFill>
                  <a:schemeClr val="tx2"/>
                </a:solidFill>
                <a:latin typeface="+mn-lt"/>
                <a:ea typeface="+mn-ea"/>
                <a:cs typeface="+mn-cs"/>
              </a:defRPr>
            </a:lvl4pPr>
            <a:lvl5pPr marL="972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847770"/>
              </a:buClr>
              <a:defRPr/>
            </a:pPr>
            <a:r>
              <a:rPr lang="en-GB" sz="1800">
                <a:solidFill>
                  <a:srgbClr val="11387F"/>
                </a:solidFill>
                <a:latin typeface="Arial" panose="020B0604020202020204" pitchFamily="34" charset="0"/>
                <a:cs typeface="Arial" panose="020B0604020202020204" pitchFamily="34" charset="0"/>
              </a:rPr>
              <a:t>Little to no focus on raw material</a:t>
            </a:r>
          </a:p>
          <a:p>
            <a:pPr>
              <a:buClr>
                <a:srgbClr val="847770"/>
              </a:buClr>
              <a:defRPr/>
            </a:pPr>
            <a:r>
              <a:rPr lang="en-GB" sz="1800">
                <a:solidFill>
                  <a:srgbClr val="11387F"/>
                </a:solidFill>
                <a:latin typeface="Arial" panose="020B0604020202020204" pitchFamily="34" charset="0"/>
                <a:cs typeface="Arial" panose="020B0604020202020204" pitchFamily="34" charset="0"/>
              </a:rPr>
              <a:t>Exposed to temperatures up to 140°C</a:t>
            </a:r>
          </a:p>
          <a:p>
            <a:pPr>
              <a:buClr>
                <a:srgbClr val="847770"/>
              </a:buClr>
              <a:defRPr/>
            </a:pPr>
            <a:r>
              <a:rPr lang="en-GB" sz="1800">
                <a:solidFill>
                  <a:srgbClr val="11387F"/>
                </a:solidFill>
                <a:latin typeface="Arial" panose="020B0604020202020204" pitchFamily="34" charset="0"/>
                <a:cs typeface="Arial" panose="020B0604020202020204" pitchFamily="34" charset="0"/>
              </a:rPr>
              <a:t>Exposed to air</a:t>
            </a:r>
            <a:endParaRPr lang="en-GB" sz="180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84" name="Pladsholder til indhold 2">
            <a:extLst>
              <a:ext uri="{FF2B5EF4-FFF2-40B4-BE49-F238E27FC236}">
                <a16:creationId xmlns:a16="http://schemas.microsoft.com/office/drawing/2014/main" id="{7B885C71-48EA-744C-9AC4-1150D41F79C6}"/>
              </a:ext>
            </a:extLst>
          </p:cNvPr>
          <p:cNvSpPr txBox="1">
            <a:spLocks/>
          </p:cNvSpPr>
          <p:nvPr/>
        </p:nvSpPr>
        <p:spPr>
          <a:xfrm>
            <a:off x="4408488" y="1952385"/>
            <a:ext cx="3375025" cy="3744912"/>
          </a:xfrm>
          <a:prstGeom prst="round1Rect">
            <a:avLst>
              <a:gd name="adj" fmla="val 12105"/>
            </a:avLst>
          </a:prstGeom>
          <a:solidFill>
            <a:schemeClr val="accent3">
              <a:lumMod val="20000"/>
              <a:lumOff val="80000"/>
            </a:schemeClr>
          </a:solidFill>
        </p:spPr>
        <p:txBody>
          <a:bodyPr vert="horz" lIns="144000" tIns="1116000" rIns="144000" bIns="108000" rtlCol="0">
            <a:noAutofit/>
          </a:bodyPr>
          <a:lstStyle>
            <a:lvl1pPr marL="180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2000" kern="1200">
                <a:solidFill>
                  <a:schemeClr val="tx2"/>
                </a:solidFill>
                <a:latin typeface="+mn-lt"/>
                <a:ea typeface="+mn-ea"/>
                <a:cs typeface="+mn-cs"/>
              </a:defRPr>
            </a:lvl1pPr>
            <a:lvl2pPr marL="378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700" kern="1200">
                <a:solidFill>
                  <a:schemeClr val="tx2"/>
                </a:solidFill>
                <a:latin typeface="+mn-lt"/>
                <a:ea typeface="+mn-ea"/>
                <a:cs typeface="+mn-cs"/>
              </a:defRPr>
            </a:lvl2pPr>
            <a:lvl3pPr marL="576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tabLst/>
              <a:defRPr lang="en-US" sz="1500" kern="1200" dirty="0">
                <a:solidFill>
                  <a:schemeClr val="tx2"/>
                </a:solidFill>
                <a:latin typeface="+mn-lt"/>
                <a:ea typeface="+mn-ea"/>
                <a:cs typeface="+mn-cs"/>
              </a:defRPr>
            </a:lvl3pPr>
            <a:lvl4pPr marL="774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300" kern="1200">
                <a:solidFill>
                  <a:schemeClr val="tx2"/>
                </a:solidFill>
                <a:latin typeface="+mn-lt"/>
                <a:ea typeface="+mn-ea"/>
                <a:cs typeface="+mn-cs"/>
              </a:defRPr>
            </a:lvl4pPr>
            <a:lvl5pPr marL="972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847770"/>
              </a:buClr>
              <a:defRPr/>
            </a:pPr>
            <a:r>
              <a:rPr lang="en-GB" sz="1800" dirty="0">
                <a:solidFill>
                  <a:srgbClr val="11387F"/>
                </a:solidFill>
                <a:latin typeface="Arial" panose="020B0604020202020204" pitchFamily="34" charset="0"/>
                <a:cs typeface="Arial" panose="020B0604020202020204" pitchFamily="34" charset="0"/>
              </a:rPr>
              <a:t>Thermally damaged proteins</a:t>
            </a:r>
          </a:p>
          <a:p>
            <a:pPr>
              <a:buClr>
                <a:srgbClr val="847770"/>
              </a:buClr>
              <a:defRPr/>
            </a:pPr>
            <a:r>
              <a:rPr lang="en-GB" sz="1800" dirty="0">
                <a:solidFill>
                  <a:srgbClr val="11387F"/>
                </a:solidFill>
                <a:latin typeface="Arial" panose="020B0604020202020204" pitchFamily="34" charset="0"/>
                <a:cs typeface="Arial" panose="020B0604020202020204" pitchFamily="34" charset="0"/>
              </a:rPr>
              <a:t>Oxidized product </a:t>
            </a:r>
          </a:p>
          <a:p>
            <a:pPr>
              <a:buClr>
                <a:srgbClr val="847770"/>
              </a:buClr>
              <a:defRPr/>
            </a:pPr>
            <a:r>
              <a:rPr lang="en-GB" sz="1800" dirty="0">
                <a:solidFill>
                  <a:srgbClr val="11387F"/>
                </a:solidFill>
                <a:latin typeface="Arial" panose="020B0604020202020204" pitchFamily="34" charset="0"/>
                <a:cs typeface="Arial" panose="020B0604020202020204" pitchFamily="34" charset="0"/>
              </a:rPr>
              <a:t>Low digestibility and potentially </a:t>
            </a:r>
            <a:r>
              <a:rPr lang="en-GB" sz="1800" dirty="0">
                <a:latin typeface="Arial" panose="020B0604020202020204" pitchFamily="34" charset="0"/>
                <a:cs typeface="Arial" panose="020B0604020202020204" pitchFamily="34" charset="0"/>
              </a:rPr>
              <a:t>carcinogenic</a:t>
            </a:r>
          </a:p>
        </p:txBody>
      </p:sp>
      <p:sp>
        <p:nvSpPr>
          <p:cNvPr id="85" name="Pladsholder til indhold 2">
            <a:extLst>
              <a:ext uri="{FF2B5EF4-FFF2-40B4-BE49-F238E27FC236}">
                <a16:creationId xmlns:a16="http://schemas.microsoft.com/office/drawing/2014/main" id="{80896E5F-9A3A-7347-A222-887DB774AF5B}"/>
              </a:ext>
            </a:extLst>
          </p:cNvPr>
          <p:cNvSpPr txBox="1">
            <a:spLocks/>
          </p:cNvSpPr>
          <p:nvPr/>
        </p:nvSpPr>
        <p:spPr>
          <a:xfrm>
            <a:off x="7977188" y="1952385"/>
            <a:ext cx="3375025" cy="3744912"/>
          </a:xfrm>
          <a:prstGeom prst="round1Rect">
            <a:avLst>
              <a:gd name="adj" fmla="val 12105"/>
            </a:avLst>
          </a:prstGeom>
          <a:solidFill>
            <a:schemeClr val="accent3">
              <a:lumMod val="20000"/>
              <a:lumOff val="80000"/>
            </a:schemeClr>
          </a:solidFill>
        </p:spPr>
        <p:txBody>
          <a:bodyPr vert="horz" lIns="144000" tIns="1116000" rIns="144000" bIns="108000" rtlCol="0">
            <a:noAutofit/>
          </a:bodyPr>
          <a:lstStyle>
            <a:lvl1pPr marL="180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2000" kern="1200">
                <a:solidFill>
                  <a:schemeClr val="tx2"/>
                </a:solidFill>
                <a:latin typeface="+mn-lt"/>
                <a:ea typeface="+mn-ea"/>
                <a:cs typeface="+mn-cs"/>
              </a:defRPr>
            </a:lvl1pPr>
            <a:lvl2pPr marL="378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700" kern="1200">
                <a:solidFill>
                  <a:schemeClr val="tx2"/>
                </a:solidFill>
                <a:latin typeface="+mn-lt"/>
                <a:ea typeface="+mn-ea"/>
                <a:cs typeface="+mn-cs"/>
              </a:defRPr>
            </a:lvl2pPr>
            <a:lvl3pPr marL="576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tabLst/>
              <a:defRPr lang="en-US" sz="1500" kern="1200" dirty="0">
                <a:solidFill>
                  <a:schemeClr val="tx2"/>
                </a:solidFill>
                <a:latin typeface="+mn-lt"/>
                <a:ea typeface="+mn-ea"/>
                <a:cs typeface="+mn-cs"/>
              </a:defRPr>
            </a:lvl3pPr>
            <a:lvl4pPr marL="774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300" kern="1200">
                <a:solidFill>
                  <a:schemeClr val="tx2"/>
                </a:solidFill>
                <a:latin typeface="+mn-lt"/>
                <a:ea typeface="+mn-ea"/>
                <a:cs typeface="+mn-cs"/>
              </a:defRPr>
            </a:lvl4pPr>
            <a:lvl5pPr marL="972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11387F"/>
                </a:solidFill>
                <a:latin typeface="Arial" panose="020B0604020202020204" pitchFamily="34" charset="0"/>
                <a:cs typeface="Arial" panose="020B0604020202020204" pitchFamily="34" charset="0"/>
              </a:rPr>
              <a:t>Highly energy inefficient</a:t>
            </a:r>
          </a:p>
          <a:p>
            <a:r>
              <a:rPr lang="en-GB" sz="1800" dirty="0">
                <a:solidFill>
                  <a:srgbClr val="11387F"/>
                </a:solidFill>
                <a:latin typeface="Arial" panose="020B0604020202020204" pitchFamily="34" charset="0"/>
                <a:cs typeface="Arial" panose="020B0604020202020204" pitchFamily="34" charset="0"/>
              </a:rPr>
              <a:t>Near 1:1 ratio of steam to raw material used</a:t>
            </a:r>
          </a:p>
          <a:p>
            <a:r>
              <a:rPr lang="en-GB" sz="1800" dirty="0">
                <a:solidFill>
                  <a:srgbClr val="11387F"/>
                </a:solidFill>
                <a:latin typeface="Arial" panose="020B0604020202020204" pitchFamily="34" charset="0"/>
                <a:cs typeface="Arial" panose="020B0604020202020204" pitchFamily="34" charset="0"/>
              </a:rPr>
              <a:t>Requires rehydration of meat meal to extrude into dry pet food</a:t>
            </a:r>
          </a:p>
          <a:p>
            <a:r>
              <a:rPr lang="en-GB" sz="1800" dirty="0">
                <a:solidFill>
                  <a:srgbClr val="11387F"/>
                </a:solidFill>
                <a:latin typeface="Arial" panose="020B0604020202020204" pitchFamily="34" charset="0"/>
                <a:cs typeface="Arial" panose="020B0604020202020204" pitchFamily="34" charset="0"/>
              </a:rPr>
              <a:t>Added energy costs and bigger CO</a:t>
            </a:r>
            <a:r>
              <a:rPr lang="en-GB" sz="1800" baseline="-25000" dirty="0">
                <a:solidFill>
                  <a:srgbClr val="11387F"/>
                </a:solidFill>
                <a:latin typeface="Arial" panose="020B0604020202020204" pitchFamily="34" charset="0"/>
                <a:cs typeface="Arial" panose="020B0604020202020204" pitchFamily="34" charset="0"/>
              </a:rPr>
              <a:t>2</a:t>
            </a:r>
            <a:r>
              <a:rPr lang="en-GB" sz="1800" dirty="0">
                <a:solidFill>
                  <a:srgbClr val="11387F"/>
                </a:solidFill>
                <a:latin typeface="Arial" panose="020B0604020202020204" pitchFamily="34" charset="0"/>
                <a:cs typeface="Arial" panose="020B0604020202020204" pitchFamily="34" charset="0"/>
              </a:rPr>
              <a:t> footprint </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grpSp>
        <p:nvGrpSpPr>
          <p:cNvPr id="86" name="Grupp 85">
            <a:extLst>
              <a:ext uri="{FF2B5EF4-FFF2-40B4-BE49-F238E27FC236}">
                <a16:creationId xmlns:a16="http://schemas.microsoft.com/office/drawing/2014/main" id="{73A35B60-87F6-1F46-A464-35C9C39462EA}"/>
              </a:ext>
            </a:extLst>
          </p:cNvPr>
          <p:cNvGrpSpPr/>
          <p:nvPr/>
        </p:nvGrpSpPr>
        <p:grpSpPr>
          <a:xfrm>
            <a:off x="4408488" y="1881669"/>
            <a:ext cx="3375025" cy="1018694"/>
            <a:chOff x="4408488" y="1881669"/>
            <a:chExt cx="3375025" cy="1018694"/>
          </a:xfrm>
        </p:grpSpPr>
        <p:sp>
          <p:nvSpPr>
            <p:cNvPr id="87" name="Pladsholder til indhold 2">
              <a:extLst>
                <a:ext uri="{FF2B5EF4-FFF2-40B4-BE49-F238E27FC236}">
                  <a16:creationId xmlns:a16="http://schemas.microsoft.com/office/drawing/2014/main" id="{55B36D1C-CE25-BC48-9C36-86CDDA2A8144}"/>
                </a:ext>
              </a:extLst>
            </p:cNvPr>
            <p:cNvSpPr txBox="1">
              <a:spLocks/>
            </p:cNvSpPr>
            <p:nvPr/>
          </p:nvSpPr>
          <p:spPr>
            <a:xfrm>
              <a:off x="4408488" y="1952385"/>
              <a:ext cx="3375025" cy="947978"/>
            </a:xfrm>
            <a:prstGeom prst="round1Rect">
              <a:avLst>
                <a:gd name="adj" fmla="val 36436"/>
              </a:avLst>
            </a:prstGeom>
            <a:solidFill>
              <a:schemeClr val="accent3"/>
            </a:solidFill>
          </p:spPr>
          <p:txBody>
            <a:bodyPr vert="horz" lIns="1188000" tIns="108000" rIns="144000" bIns="108000" rtlCol="0" anchor="ctr" anchorCtr="0">
              <a:noAutofit/>
            </a:bodyPr>
            <a:lstStyle>
              <a:lvl1pPr marL="180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2000" kern="1200">
                  <a:solidFill>
                    <a:schemeClr val="tx2"/>
                  </a:solidFill>
                  <a:latin typeface="+mn-lt"/>
                  <a:ea typeface="+mn-ea"/>
                  <a:cs typeface="+mn-cs"/>
                </a:defRPr>
              </a:lvl1pPr>
              <a:lvl2pPr marL="378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700" kern="1200">
                  <a:solidFill>
                    <a:schemeClr val="tx2"/>
                  </a:solidFill>
                  <a:latin typeface="+mn-lt"/>
                  <a:ea typeface="+mn-ea"/>
                  <a:cs typeface="+mn-cs"/>
                </a:defRPr>
              </a:lvl2pPr>
              <a:lvl3pPr marL="576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tabLst/>
                <a:defRPr lang="en-US" sz="1500" kern="1200" dirty="0">
                  <a:solidFill>
                    <a:schemeClr val="tx2"/>
                  </a:solidFill>
                  <a:latin typeface="+mn-lt"/>
                  <a:ea typeface="+mn-ea"/>
                  <a:cs typeface="+mn-cs"/>
                </a:defRPr>
              </a:lvl3pPr>
              <a:lvl4pPr marL="774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300" kern="1200">
                  <a:solidFill>
                    <a:schemeClr val="tx2"/>
                  </a:solidFill>
                  <a:latin typeface="+mn-lt"/>
                  <a:ea typeface="+mn-ea"/>
                  <a:cs typeface="+mn-cs"/>
                </a:defRPr>
              </a:lvl4pPr>
              <a:lvl5pPr marL="972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8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consequences</a:t>
              </a:r>
              <a:endParaRPr lang="en-GB" sz="1800" dirty="0">
                <a:latin typeface="Arial" panose="020B0604020202020204" pitchFamily="34" charset="0"/>
                <a:cs typeface="Arial" panose="020B0604020202020204" pitchFamily="34" charset="0"/>
              </a:endParaRPr>
            </a:p>
          </p:txBody>
        </p:sp>
        <p:grpSp>
          <p:nvGrpSpPr>
            <p:cNvPr id="88" name="Grupp 87">
              <a:extLst>
                <a:ext uri="{FF2B5EF4-FFF2-40B4-BE49-F238E27FC236}">
                  <a16:creationId xmlns:a16="http://schemas.microsoft.com/office/drawing/2014/main" id="{56A35A8A-6876-ED41-A09F-F482ACBDECA1}"/>
                </a:ext>
              </a:extLst>
            </p:cNvPr>
            <p:cNvGrpSpPr/>
            <p:nvPr/>
          </p:nvGrpSpPr>
          <p:grpSpPr>
            <a:xfrm>
              <a:off x="4471241" y="1881669"/>
              <a:ext cx="970794" cy="970794"/>
              <a:chOff x="4471241" y="1881669"/>
              <a:chExt cx="970794" cy="970794"/>
            </a:xfrm>
          </p:grpSpPr>
          <p:sp>
            <p:nvSpPr>
              <p:cNvPr id="89" name="Ellips 88">
                <a:extLst>
                  <a:ext uri="{FF2B5EF4-FFF2-40B4-BE49-F238E27FC236}">
                    <a16:creationId xmlns:a16="http://schemas.microsoft.com/office/drawing/2014/main" id="{AAB1C919-2D5C-D548-B32D-5B429C8AF456}"/>
                  </a:ext>
                </a:extLst>
              </p:cNvPr>
              <p:cNvSpPr/>
              <p:nvPr/>
            </p:nvSpPr>
            <p:spPr>
              <a:xfrm>
                <a:off x="4471241" y="1881669"/>
                <a:ext cx="970794" cy="970794"/>
              </a:xfrm>
              <a:prstGeom prst="ellipse">
                <a:avLst/>
              </a:prstGeom>
              <a:solidFill>
                <a:schemeClr val="bg1"/>
              </a:solidFill>
              <a:ln w="254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sp>
            <p:nvSpPr>
              <p:cNvPr id="90" name="Picture 11">
                <a:extLst>
                  <a:ext uri="{FF2B5EF4-FFF2-40B4-BE49-F238E27FC236}">
                    <a16:creationId xmlns:a16="http://schemas.microsoft.com/office/drawing/2014/main" id="{3A2A85CE-81FC-C445-978E-A07785F808BD}"/>
                  </a:ext>
                </a:extLst>
              </p:cNvPr>
              <p:cNvSpPr/>
              <p:nvPr/>
            </p:nvSpPr>
            <p:spPr>
              <a:xfrm>
                <a:off x="4662629" y="2120063"/>
                <a:ext cx="698276" cy="494006"/>
              </a:xfrm>
              <a:custGeom>
                <a:avLst/>
                <a:gdLst>
                  <a:gd name="connsiteX0" fmla="*/ 688015 w 698276"/>
                  <a:gd name="connsiteY0" fmla="*/ 227897 h 494006"/>
                  <a:gd name="connsiteX1" fmla="*/ 620625 w 698276"/>
                  <a:gd name="connsiteY1" fmla="*/ 207483 h 494006"/>
                  <a:gd name="connsiteX2" fmla="*/ 562408 w 698276"/>
                  <a:gd name="connsiteY2" fmla="*/ 134210 h 494006"/>
                  <a:gd name="connsiteX3" fmla="*/ 562408 w 698276"/>
                  <a:gd name="connsiteY3" fmla="*/ 45601 h 494006"/>
                  <a:gd name="connsiteX4" fmla="*/ 516807 w 698276"/>
                  <a:gd name="connsiteY4" fmla="*/ 0 h 494006"/>
                  <a:gd name="connsiteX5" fmla="*/ 76001 w 698276"/>
                  <a:gd name="connsiteY5" fmla="*/ 0 h 494006"/>
                  <a:gd name="connsiteX6" fmla="*/ 30400 w 698276"/>
                  <a:gd name="connsiteY6" fmla="*/ 45601 h 494006"/>
                  <a:gd name="connsiteX7" fmla="*/ 30400 w 698276"/>
                  <a:gd name="connsiteY7" fmla="*/ 448406 h 494006"/>
                  <a:gd name="connsiteX8" fmla="*/ 0 w 698276"/>
                  <a:gd name="connsiteY8" fmla="*/ 448406 h 494006"/>
                  <a:gd name="connsiteX9" fmla="*/ 0 w 698276"/>
                  <a:gd name="connsiteY9" fmla="*/ 494007 h 494006"/>
                  <a:gd name="connsiteX10" fmla="*/ 592808 w 698276"/>
                  <a:gd name="connsiteY10" fmla="*/ 494007 h 494006"/>
                  <a:gd name="connsiteX11" fmla="*/ 592808 w 698276"/>
                  <a:gd name="connsiteY11" fmla="*/ 448406 h 494006"/>
                  <a:gd name="connsiteX12" fmla="*/ 562408 w 698276"/>
                  <a:gd name="connsiteY12" fmla="*/ 448406 h 494006"/>
                  <a:gd name="connsiteX13" fmla="*/ 562408 w 698276"/>
                  <a:gd name="connsiteY13" fmla="*/ 183071 h 494006"/>
                  <a:gd name="connsiteX14" fmla="*/ 596213 w 698276"/>
                  <a:gd name="connsiteY14" fmla="*/ 225632 h 494006"/>
                  <a:gd name="connsiteX15" fmla="*/ 606368 w 698276"/>
                  <a:gd name="connsiteY15" fmla="*/ 305601 h 494006"/>
                  <a:gd name="connsiteX16" fmla="*/ 686337 w 698276"/>
                  <a:gd name="connsiteY16" fmla="*/ 295446 h 494006"/>
                  <a:gd name="connsiteX17" fmla="*/ 688015 w 698276"/>
                  <a:gd name="connsiteY17" fmla="*/ 227912 h 494006"/>
                  <a:gd name="connsiteX18" fmla="*/ 532007 w 698276"/>
                  <a:gd name="connsiteY18" fmla="*/ 45601 h 494006"/>
                  <a:gd name="connsiteX19" fmla="*/ 532007 w 698276"/>
                  <a:gd name="connsiteY19" fmla="*/ 95944 h 494006"/>
                  <a:gd name="connsiteX20" fmla="*/ 479931 w 698276"/>
                  <a:gd name="connsiteY20" fmla="*/ 30400 h 494006"/>
                  <a:gd name="connsiteX21" fmla="*/ 516807 w 698276"/>
                  <a:gd name="connsiteY21" fmla="*/ 30400 h 494006"/>
                  <a:gd name="connsiteX22" fmla="*/ 532007 w 698276"/>
                  <a:gd name="connsiteY22" fmla="*/ 45601 h 494006"/>
                  <a:gd name="connsiteX23" fmla="*/ 532007 w 698276"/>
                  <a:gd name="connsiteY23" fmla="*/ 448406 h 494006"/>
                  <a:gd name="connsiteX24" fmla="*/ 60801 w 698276"/>
                  <a:gd name="connsiteY24" fmla="*/ 448406 h 494006"/>
                  <a:gd name="connsiteX25" fmla="*/ 60801 w 698276"/>
                  <a:gd name="connsiteY25" fmla="*/ 45601 h 494006"/>
                  <a:gd name="connsiteX26" fmla="*/ 76001 w 698276"/>
                  <a:gd name="connsiteY26" fmla="*/ 30400 h 494006"/>
                  <a:gd name="connsiteX27" fmla="*/ 125402 w 698276"/>
                  <a:gd name="connsiteY27" fmla="*/ 30400 h 494006"/>
                  <a:gd name="connsiteX28" fmla="*/ 125402 w 698276"/>
                  <a:gd name="connsiteY28" fmla="*/ 268117 h 494006"/>
                  <a:gd name="connsiteX29" fmla="*/ 85665 w 698276"/>
                  <a:gd name="connsiteY29" fmla="*/ 338253 h 494006"/>
                  <a:gd name="connsiteX30" fmla="*/ 155802 w 698276"/>
                  <a:gd name="connsiteY30" fmla="*/ 377990 h 494006"/>
                  <a:gd name="connsiteX31" fmla="*/ 195539 w 698276"/>
                  <a:gd name="connsiteY31" fmla="*/ 307853 h 494006"/>
                  <a:gd name="connsiteX32" fmla="*/ 155802 w 698276"/>
                  <a:gd name="connsiteY32" fmla="*/ 268117 h 494006"/>
                  <a:gd name="connsiteX33" fmla="*/ 155802 w 698276"/>
                  <a:gd name="connsiteY33" fmla="*/ 30400 h 494006"/>
                  <a:gd name="connsiteX34" fmla="*/ 239403 w 698276"/>
                  <a:gd name="connsiteY34" fmla="*/ 30400 h 494006"/>
                  <a:gd name="connsiteX35" fmla="*/ 239403 w 698276"/>
                  <a:gd name="connsiteY35" fmla="*/ 268117 h 494006"/>
                  <a:gd name="connsiteX36" fmla="*/ 199667 w 698276"/>
                  <a:gd name="connsiteY36" fmla="*/ 338253 h 494006"/>
                  <a:gd name="connsiteX37" fmla="*/ 269804 w 698276"/>
                  <a:gd name="connsiteY37" fmla="*/ 377990 h 494006"/>
                  <a:gd name="connsiteX38" fmla="*/ 309540 w 698276"/>
                  <a:gd name="connsiteY38" fmla="*/ 307853 h 494006"/>
                  <a:gd name="connsiteX39" fmla="*/ 269804 w 698276"/>
                  <a:gd name="connsiteY39" fmla="*/ 268117 h 494006"/>
                  <a:gd name="connsiteX40" fmla="*/ 269804 w 698276"/>
                  <a:gd name="connsiteY40" fmla="*/ 30400 h 494006"/>
                  <a:gd name="connsiteX41" fmla="*/ 353405 w 698276"/>
                  <a:gd name="connsiteY41" fmla="*/ 30400 h 494006"/>
                  <a:gd name="connsiteX42" fmla="*/ 353405 w 698276"/>
                  <a:gd name="connsiteY42" fmla="*/ 268117 h 494006"/>
                  <a:gd name="connsiteX43" fmla="*/ 313669 w 698276"/>
                  <a:gd name="connsiteY43" fmla="*/ 338253 h 494006"/>
                  <a:gd name="connsiteX44" fmla="*/ 383805 w 698276"/>
                  <a:gd name="connsiteY44" fmla="*/ 377990 h 494006"/>
                  <a:gd name="connsiteX45" fmla="*/ 423542 w 698276"/>
                  <a:gd name="connsiteY45" fmla="*/ 307853 h 494006"/>
                  <a:gd name="connsiteX46" fmla="*/ 383805 w 698276"/>
                  <a:gd name="connsiteY46" fmla="*/ 268117 h 494006"/>
                  <a:gd name="connsiteX47" fmla="*/ 383805 w 698276"/>
                  <a:gd name="connsiteY47" fmla="*/ 30400 h 494006"/>
                  <a:gd name="connsiteX48" fmla="*/ 441103 w 698276"/>
                  <a:gd name="connsiteY48" fmla="*/ 30400 h 494006"/>
                  <a:gd name="connsiteX49" fmla="*/ 532007 w 698276"/>
                  <a:gd name="connsiteY49" fmla="*/ 144812 h 49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98276" h="494006">
                    <a:moveTo>
                      <a:pt x="688015" y="227897"/>
                    </a:moveTo>
                    <a:cubicBezTo>
                      <a:pt x="672942" y="206373"/>
                      <a:pt x="645108" y="197941"/>
                      <a:pt x="620625" y="207483"/>
                    </a:cubicBezTo>
                    <a:lnTo>
                      <a:pt x="562408" y="134210"/>
                    </a:lnTo>
                    <a:lnTo>
                      <a:pt x="562408" y="45601"/>
                    </a:lnTo>
                    <a:cubicBezTo>
                      <a:pt x="562383" y="20427"/>
                      <a:pt x="541981" y="25"/>
                      <a:pt x="516807" y="0"/>
                    </a:cubicBezTo>
                    <a:lnTo>
                      <a:pt x="76001" y="0"/>
                    </a:lnTo>
                    <a:cubicBezTo>
                      <a:pt x="50829" y="30"/>
                      <a:pt x="30430" y="20428"/>
                      <a:pt x="30400" y="45601"/>
                    </a:cubicBezTo>
                    <a:lnTo>
                      <a:pt x="30400" y="448406"/>
                    </a:lnTo>
                    <a:lnTo>
                      <a:pt x="0" y="448406"/>
                    </a:lnTo>
                    <a:lnTo>
                      <a:pt x="0" y="494007"/>
                    </a:lnTo>
                    <a:lnTo>
                      <a:pt x="592808" y="494007"/>
                    </a:lnTo>
                    <a:lnTo>
                      <a:pt x="592808" y="448406"/>
                    </a:lnTo>
                    <a:lnTo>
                      <a:pt x="562408" y="448406"/>
                    </a:lnTo>
                    <a:lnTo>
                      <a:pt x="562408" y="183071"/>
                    </a:lnTo>
                    <a:lnTo>
                      <a:pt x="596213" y="225632"/>
                    </a:lnTo>
                    <a:cubicBezTo>
                      <a:pt x="576935" y="250519"/>
                      <a:pt x="581481" y="286323"/>
                      <a:pt x="606368" y="305601"/>
                    </a:cubicBezTo>
                    <a:cubicBezTo>
                      <a:pt x="631256" y="324879"/>
                      <a:pt x="667059" y="320333"/>
                      <a:pt x="686337" y="295446"/>
                    </a:cubicBezTo>
                    <a:cubicBezTo>
                      <a:pt x="701613" y="275727"/>
                      <a:pt x="702292" y="248365"/>
                      <a:pt x="688015" y="227912"/>
                    </a:cubicBezTo>
                    <a:close/>
                    <a:moveTo>
                      <a:pt x="532007" y="45601"/>
                    </a:moveTo>
                    <a:lnTo>
                      <a:pt x="532007" y="95944"/>
                    </a:lnTo>
                    <a:lnTo>
                      <a:pt x="479931" y="30400"/>
                    </a:lnTo>
                    <a:lnTo>
                      <a:pt x="516807" y="30400"/>
                    </a:lnTo>
                    <a:cubicBezTo>
                      <a:pt x="525202" y="30400"/>
                      <a:pt x="532007" y="37206"/>
                      <a:pt x="532007" y="45601"/>
                    </a:cubicBezTo>
                    <a:close/>
                    <a:moveTo>
                      <a:pt x="532007" y="448406"/>
                    </a:moveTo>
                    <a:lnTo>
                      <a:pt x="60801" y="448406"/>
                    </a:lnTo>
                    <a:lnTo>
                      <a:pt x="60801" y="45601"/>
                    </a:lnTo>
                    <a:cubicBezTo>
                      <a:pt x="60801" y="37206"/>
                      <a:pt x="67606" y="30400"/>
                      <a:pt x="76001" y="30400"/>
                    </a:cubicBezTo>
                    <a:lnTo>
                      <a:pt x="125402" y="30400"/>
                    </a:lnTo>
                    <a:lnTo>
                      <a:pt x="125402" y="268117"/>
                    </a:lnTo>
                    <a:cubicBezTo>
                      <a:pt x="95061" y="276512"/>
                      <a:pt x="77270" y="307913"/>
                      <a:pt x="85665" y="338253"/>
                    </a:cubicBezTo>
                    <a:cubicBezTo>
                      <a:pt x="94060" y="368595"/>
                      <a:pt x="125462" y="386385"/>
                      <a:pt x="155802" y="377990"/>
                    </a:cubicBezTo>
                    <a:cubicBezTo>
                      <a:pt x="186143" y="369595"/>
                      <a:pt x="203934" y="338194"/>
                      <a:pt x="195539" y="307853"/>
                    </a:cubicBezTo>
                    <a:cubicBezTo>
                      <a:pt x="190196" y="288545"/>
                      <a:pt x="175110" y="273459"/>
                      <a:pt x="155802" y="268117"/>
                    </a:cubicBezTo>
                    <a:lnTo>
                      <a:pt x="155802" y="30400"/>
                    </a:lnTo>
                    <a:lnTo>
                      <a:pt x="239403" y="30400"/>
                    </a:lnTo>
                    <a:lnTo>
                      <a:pt x="239403" y="268117"/>
                    </a:lnTo>
                    <a:cubicBezTo>
                      <a:pt x="209063" y="276512"/>
                      <a:pt x="191272" y="307913"/>
                      <a:pt x="199667" y="338253"/>
                    </a:cubicBezTo>
                    <a:cubicBezTo>
                      <a:pt x="208062" y="368595"/>
                      <a:pt x="239463" y="386385"/>
                      <a:pt x="269804" y="377990"/>
                    </a:cubicBezTo>
                    <a:cubicBezTo>
                      <a:pt x="300144" y="369595"/>
                      <a:pt x="317935" y="338194"/>
                      <a:pt x="309540" y="307853"/>
                    </a:cubicBezTo>
                    <a:cubicBezTo>
                      <a:pt x="304198" y="288545"/>
                      <a:pt x="289112" y="273459"/>
                      <a:pt x="269804" y="268117"/>
                    </a:cubicBezTo>
                    <a:lnTo>
                      <a:pt x="269804" y="30400"/>
                    </a:lnTo>
                    <a:lnTo>
                      <a:pt x="353405" y="30400"/>
                    </a:lnTo>
                    <a:lnTo>
                      <a:pt x="353405" y="268117"/>
                    </a:lnTo>
                    <a:cubicBezTo>
                      <a:pt x="323065" y="276512"/>
                      <a:pt x="305273" y="307913"/>
                      <a:pt x="313669" y="338253"/>
                    </a:cubicBezTo>
                    <a:cubicBezTo>
                      <a:pt x="322064" y="368595"/>
                      <a:pt x="353465" y="386385"/>
                      <a:pt x="383805" y="377990"/>
                    </a:cubicBezTo>
                    <a:cubicBezTo>
                      <a:pt x="414146" y="369595"/>
                      <a:pt x="431937" y="338194"/>
                      <a:pt x="423542" y="307853"/>
                    </a:cubicBezTo>
                    <a:cubicBezTo>
                      <a:pt x="418200" y="288545"/>
                      <a:pt x="403113" y="273459"/>
                      <a:pt x="383805" y="268117"/>
                    </a:cubicBezTo>
                    <a:lnTo>
                      <a:pt x="383805" y="30400"/>
                    </a:lnTo>
                    <a:lnTo>
                      <a:pt x="441103" y="30400"/>
                    </a:lnTo>
                    <a:lnTo>
                      <a:pt x="532007" y="144812"/>
                    </a:lnTo>
                    <a:close/>
                  </a:path>
                </a:pathLst>
              </a:custGeom>
              <a:solidFill>
                <a:schemeClr val="accent3">
                  <a:lumMod val="60000"/>
                  <a:lumOff val="40000"/>
                </a:schemeClr>
              </a:solidFill>
              <a:ln w="9823" cap="flat">
                <a:noFill/>
                <a:prstDash val="solid"/>
                <a:miter/>
              </a:ln>
            </p:spPr>
            <p:txBody>
              <a:bodyPr rtlCol="0" anchor="ctr"/>
              <a:lstStyle/>
              <a:p>
                <a:endParaRPr lang="sv-SE"/>
              </a:p>
            </p:txBody>
          </p:sp>
        </p:grpSp>
      </p:grpSp>
      <p:grpSp>
        <p:nvGrpSpPr>
          <p:cNvPr id="91" name="Grupp 90">
            <a:extLst>
              <a:ext uri="{FF2B5EF4-FFF2-40B4-BE49-F238E27FC236}">
                <a16:creationId xmlns:a16="http://schemas.microsoft.com/office/drawing/2014/main" id="{5484FD32-DDA3-2A49-B20D-E1F86EDCF01F}"/>
              </a:ext>
            </a:extLst>
          </p:cNvPr>
          <p:cNvGrpSpPr/>
          <p:nvPr/>
        </p:nvGrpSpPr>
        <p:grpSpPr>
          <a:xfrm>
            <a:off x="839788" y="1881669"/>
            <a:ext cx="3375025" cy="1018694"/>
            <a:chOff x="839788" y="1881669"/>
            <a:chExt cx="3375025" cy="1018694"/>
          </a:xfrm>
        </p:grpSpPr>
        <p:sp>
          <p:nvSpPr>
            <p:cNvPr id="92" name="Pladsholder til indhold 2">
              <a:extLst>
                <a:ext uri="{FF2B5EF4-FFF2-40B4-BE49-F238E27FC236}">
                  <a16:creationId xmlns:a16="http://schemas.microsoft.com/office/drawing/2014/main" id="{E189AB6F-8000-5043-81F8-E23A20C1A772}"/>
                </a:ext>
              </a:extLst>
            </p:cNvPr>
            <p:cNvSpPr txBox="1">
              <a:spLocks/>
            </p:cNvSpPr>
            <p:nvPr/>
          </p:nvSpPr>
          <p:spPr>
            <a:xfrm>
              <a:off x="839788" y="1952385"/>
              <a:ext cx="3375025" cy="947978"/>
            </a:xfrm>
            <a:prstGeom prst="round1Rect">
              <a:avLst>
                <a:gd name="adj" fmla="val 39450"/>
              </a:avLst>
            </a:prstGeom>
            <a:solidFill>
              <a:schemeClr val="accent3"/>
            </a:solidFill>
          </p:spPr>
          <p:txBody>
            <a:bodyPr vert="horz" lIns="1188000" tIns="108000" rIns="144000" bIns="108000" rtlCol="0" anchor="ctr" anchorCtr="0">
              <a:noAutofit/>
            </a:bodyPr>
            <a:lstStyle>
              <a:lvl1pPr marL="180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2000" kern="1200">
                  <a:solidFill>
                    <a:schemeClr val="tx2"/>
                  </a:solidFill>
                  <a:latin typeface="+mn-lt"/>
                  <a:ea typeface="+mn-ea"/>
                  <a:cs typeface="+mn-cs"/>
                </a:defRPr>
              </a:lvl1pPr>
              <a:lvl2pPr marL="378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700" kern="1200">
                  <a:solidFill>
                    <a:schemeClr val="tx2"/>
                  </a:solidFill>
                  <a:latin typeface="+mn-lt"/>
                  <a:ea typeface="+mn-ea"/>
                  <a:cs typeface="+mn-cs"/>
                </a:defRPr>
              </a:lvl2pPr>
              <a:lvl3pPr marL="576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tabLst/>
                <a:defRPr lang="en-US" sz="1500" kern="1200" dirty="0">
                  <a:solidFill>
                    <a:schemeClr val="tx2"/>
                  </a:solidFill>
                  <a:latin typeface="+mn-lt"/>
                  <a:ea typeface="+mn-ea"/>
                  <a:cs typeface="+mn-cs"/>
                </a:defRPr>
              </a:lvl3pPr>
              <a:lvl4pPr marL="774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300" kern="1200">
                  <a:solidFill>
                    <a:schemeClr val="tx2"/>
                  </a:solidFill>
                  <a:latin typeface="+mn-lt"/>
                  <a:ea typeface="+mn-ea"/>
                  <a:cs typeface="+mn-cs"/>
                </a:defRPr>
              </a:lvl4pPr>
              <a:lvl5pPr marL="972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latin typeface="Arial" panose="020B0604020202020204" pitchFamily="34" charset="0"/>
                  <a:cs typeface="Arial" panose="020B0604020202020204" pitchFamily="34" charset="0"/>
                </a:rPr>
                <a:t>Process </a:t>
              </a:r>
              <a:br>
                <a:rPr lang="en-GB" sz="18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issues</a:t>
              </a:r>
              <a:endParaRPr lang="en-GB" sz="1800" dirty="0">
                <a:latin typeface="Arial" panose="020B0604020202020204" pitchFamily="34" charset="0"/>
                <a:cs typeface="Arial" panose="020B0604020202020204" pitchFamily="34" charset="0"/>
              </a:endParaRPr>
            </a:p>
          </p:txBody>
        </p:sp>
        <p:grpSp>
          <p:nvGrpSpPr>
            <p:cNvPr id="93" name="Grupp 92">
              <a:extLst>
                <a:ext uri="{FF2B5EF4-FFF2-40B4-BE49-F238E27FC236}">
                  <a16:creationId xmlns:a16="http://schemas.microsoft.com/office/drawing/2014/main" id="{805C73EF-2002-CE4D-986C-9C61DF5EC44E}"/>
                </a:ext>
              </a:extLst>
            </p:cNvPr>
            <p:cNvGrpSpPr/>
            <p:nvPr/>
          </p:nvGrpSpPr>
          <p:grpSpPr>
            <a:xfrm>
              <a:off x="903288" y="1881669"/>
              <a:ext cx="970794" cy="970794"/>
              <a:chOff x="903288" y="1881669"/>
              <a:chExt cx="970794" cy="970794"/>
            </a:xfrm>
          </p:grpSpPr>
          <p:sp>
            <p:nvSpPr>
              <p:cNvPr id="94" name="Ellips 93">
                <a:extLst>
                  <a:ext uri="{FF2B5EF4-FFF2-40B4-BE49-F238E27FC236}">
                    <a16:creationId xmlns:a16="http://schemas.microsoft.com/office/drawing/2014/main" id="{A2F5EEF2-1732-1245-8386-C553E53F37B0}"/>
                  </a:ext>
                </a:extLst>
              </p:cNvPr>
              <p:cNvSpPr/>
              <p:nvPr/>
            </p:nvSpPr>
            <p:spPr>
              <a:xfrm>
                <a:off x="903288" y="1881669"/>
                <a:ext cx="970794" cy="970794"/>
              </a:xfrm>
              <a:prstGeom prst="ellipse">
                <a:avLst/>
              </a:prstGeom>
              <a:solidFill>
                <a:schemeClr val="bg1"/>
              </a:solidFill>
              <a:ln w="254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sp>
            <p:nvSpPr>
              <p:cNvPr id="95" name="Picture 11" descr="Varning med hel fyllning">
                <a:extLst>
                  <a:ext uri="{FF2B5EF4-FFF2-40B4-BE49-F238E27FC236}">
                    <a16:creationId xmlns:a16="http://schemas.microsoft.com/office/drawing/2014/main" id="{C166505F-7479-F740-A0FE-71F5BCD41F90}"/>
                  </a:ext>
                </a:extLst>
              </p:cNvPr>
              <p:cNvSpPr/>
              <p:nvPr/>
            </p:nvSpPr>
            <p:spPr>
              <a:xfrm>
                <a:off x="1099664" y="2063618"/>
                <a:ext cx="565535" cy="498515"/>
              </a:xfrm>
              <a:custGeom>
                <a:avLst/>
                <a:gdLst>
                  <a:gd name="connsiteX0" fmla="*/ 562107 w 565535"/>
                  <a:gd name="connsiteY0" fmla="*/ 459172 h 498515"/>
                  <a:gd name="connsiteX1" fmla="*/ 305718 w 565535"/>
                  <a:gd name="connsiteY1" fmla="*/ 13278 h 498515"/>
                  <a:gd name="connsiteX2" fmla="*/ 260473 w 565535"/>
                  <a:gd name="connsiteY2" fmla="*/ 13278 h 498515"/>
                  <a:gd name="connsiteX3" fmla="*/ 3429 w 565535"/>
                  <a:gd name="connsiteY3" fmla="*/ 459172 h 498515"/>
                  <a:gd name="connsiteX4" fmla="*/ 26379 w 565535"/>
                  <a:gd name="connsiteY4" fmla="*/ 498515 h 498515"/>
                  <a:gd name="connsiteX5" fmla="*/ 282768 w 565535"/>
                  <a:gd name="connsiteY5" fmla="*/ 498515 h 498515"/>
                  <a:gd name="connsiteX6" fmla="*/ 539157 w 565535"/>
                  <a:gd name="connsiteY6" fmla="*/ 498515 h 498515"/>
                  <a:gd name="connsiteX7" fmla="*/ 562107 w 565535"/>
                  <a:gd name="connsiteY7" fmla="*/ 459172 h 498515"/>
                  <a:gd name="connsiteX8" fmla="*/ 263096 w 565535"/>
                  <a:gd name="connsiteY8" fmla="*/ 118195 h 498515"/>
                  <a:gd name="connsiteX9" fmla="*/ 302440 w 565535"/>
                  <a:gd name="connsiteY9" fmla="*/ 118195 h 498515"/>
                  <a:gd name="connsiteX10" fmla="*/ 302440 w 565535"/>
                  <a:gd name="connsiteY10" fmla="*/ 347699 h 498515"/>
                  <a:gd name="connsiteX11" fmla="*/ 263096 w 565535"/>
                  <a:gd name="connsiteY11" fmla="*/ 347699 h 498515"/>
                  <a:gd name="connsiteX12" fmla="*/ 263096 w 565535"/>
                  <a:gd name="connsiteY12" fmla="*/ 118195 h 498515"/>
                  <a:gd name="connsiteX13" fmla="*/ 282768 w 565535"/>
                  <a:gd name="connsiteY13" fmla="*/ 439500 h 498515"/>
                  <a:gd name="connsiteX14" fmla="*/ 249982 w 565535"/>
                  <a:gd name="connsiteY14" fmla="*/ 406714 h 498515"/>
                  <a:gd name="connsiteX15" fmla="*/ 282768 w 565535"/>
                  <a:gd name="connsiteY15" fmla="*/ 373928 h 498515"/>
                  <a:gd name="connsiteX16" fmla="*/ 315554 w 565535"/>
                  <a:gd name="connsiteY16" fmla="*/ 406714 h 498515"/>
                  <a:gd name="connsiteX17" fmla="*/ 282768 w 565535"/>
                  <a:gd name="connsiteY17" fmla="*/ 439500 h 49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535" h="498515">
                    <a:moveTo>
                      <a:pt x="562107" y="459172"/>
                    </a:moveTo>
                    <a:lnTo>
                      <a:pt x="305718" y="13278"/>
                    </a:lnTo>
                    <a:cubicBezTo>
                      <a:pt x="295882" y="-4426"/>
                      <a:pt x="270309" y="-4426"/>
                      <a:pt x="260473" y="13278"/>
                    </a:cubicBezTo>
                    <a:lnTo>
                      <a:pt x="3429" y="459172"/>
                    </a:lnTo>
                    <a:cubicBezTo>
                      <a:pt x="-6407" y="476876"/>
                      <a:pt x="6052" y="498515"/>
                      <a:pt x="26379" y="498515"/>
                    </a:cubicBezTo>
                    <a:lnTo>
                      <a:pt x="282768" y="498515"/>
                    </a:lnTo>
                    <a:lnTo>
                      <a:pt x="539157" y="498515"/>
                    </a:lnTo>
                    <a:cubicBezTo>
                      <a:pt x="559484" y="498515"/>
                      <a:pt x="571943" y="476876"/>
                      <a:pt x="562107" y="459172"/>
                    </a:cubicBezTo>
                    <a:close/>
                    <a:moveTo>
                      <a:pt x="263096" y="118195"/>
                    </a:moveTo>
                    <a:lnTo>
                      <a:pt x="302440" y="118195"/>
                    </a:lnTo>
                    <a:lnTo>
                      <a:pt x="302440" y="347699"/>
                    </a:lnTo>
                    <a:lnTo>
                      <a:pt x="263096" y="347699"/>
                    </a:lnTo>
                    <a:lnTo>
                      <a:pt x="263096" y="118195"/>
                    </a:lnTo>
                    <a:close/>
                    <a:moveTo>
                      <a:pt x="282768" y="439500"/>
                    </a:moveTo>
                    <a:cubicBezTo>
                      <a:pt x="264408" y="439500"/>
                      <a:pt x="249982" y="425074"/>
                      <a:pt x="249982" y="406714"/>
                    </a:cubicBezTo>
                    <a:cubicBezTo>
                      <a:pt x="249982" y="388354"/>
                      <a:pt x="264408" y="373928"/>
                      <a:pt x="282768" y="373928"/>
                    </a:cubicBezTo>
                    <a:cubicBezTo>
                      <a:pt x="301128" y="373928"/>
                      <a:pt x="315554" y="388354"/>
                      <a:pt x="315554" y="406714"/>
                    </a:cubicBezTo>
                    <a:cubicBezTo>
                      <a:pt x="315554" y="425074"/>
                      <a:pt x="301128" y="439500"/>
                      <a:pt x="282768" y="439500"/>
                    </a:cubicBezTo>
                    <a:close/>
                  </a:path>
                </a:pathLst>
              </a:custGeom>
              <a:solidFill>
                <a:schemeClr val="accent3">
                  <a:lumMod val="60000"/>
                  <a:lumOff val="40000"/>
                </a:schemeClr>
              </a:solidFill>
              <a:ln w="9823" cap="flat">
                <a:noFill/>
                <a:prstDash val="solid"/>
                <a:miter/>
              </a:ln>
            </p:spPr>
            <p:txBody>
              <a:bodyPr rtlCol="0" anchor="ctr"/>
              <a:lstStyle/>
              <a:p>
                <a:endParaRPr lang="sv-SE"/>
              </a:p>
            </p:txBody>
          </p:sp>
        </p:grpSp>
      </p:grpSp>
      <p:grpSp>
        <p:nvGrpSpPr>
          <p:cNvPr id="96" name="Grupp 95">
            <a:extLst>
              <a:ext uri="{FF2B5EF4-FFF2-40B4-BE49-F238E27FC236}">
                <a16:creationId xmlns:a16="http://schemas.microsoft.com/office/drawing/2014/main" id="{5E05EE23-9BCF-9640-8219-0B9F6786BF0F}"/>
              </a:ext>
            </a:extLst>
          </p:cNvPr>
          <p:cNvGrpSpPr/>
          <p:nvPr/>
        </p:nvGrpSpPr>
        <p:grpSpPr>
          <a:xfrm>
            <a:off x="7977188" y="1881669"/>
            <a:ext cx="3375025" cy="1018694"/>
            <a:chOff x="7977188" y="1881669"/>
            <a:chExt cx="3375025" cy="1018694"/>
          </a:xfrm>
        </p:grpSpPr>
        <p:sp>
          <p:nvSpPr>
            <p:cNvPr id="97" name="Pladsholder til indhold 2">
              <a:extLst>
                <a:ext uri="{FF2B5EF4-FFF2-40B4-BE49-F238E27FC236}">
                  <a16:creationId xmlns:a16="http://schemas.microsoft.com/office/drawing/2014/main" id="{209F1479-6062-8744-868B-D2D356BD0005}"/>
                </a:ext>
              </a:extLst>
            </p:cNvPr>
            <p:cNvSpPr txBox="1">
              <a:spLocks/>
            </p:cNvSpPr>
            <p:nvPr/>
          </p:nvSpPr>
          <p:spPr>
            <a:xfrm>
              <a:off x="7977188" y="1952385"/>
              <a:ext cx="3375025" cy="947978"/>
            </a:xfrm>
            <a:prstGeom prst="round1Rect">
              <a:avLst>
                <a:gd name="adj" fmla="val 39450"/>
              </a:avLst>
            </a:prstGeom>
            <a:solidFill>
              <a:schemeClr val="accent3"/>
            </a:solidFill>
          </p:spPr>
          <p:txBody>
            <a:bodyPr vert="horz" lIns="1188000" tIns="108000" rIns="144000" bIns="108000" rtlCol="0" anchor="ctr" anchorCtr="0">
              <a:noAutofit/>
            </a:bodyPr>
            <a:lstStyle>
              <a:lvl1pPr marL="180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2000" kern="1200">
                  <a:solidFill>
                    <a:schemeClr val="tx2"/>
                  </a:solidFill>
                  <a:latin typeface="+mn-lt"/>
                  <a:ea typeface="+mn-ea"/>
                  <a:cs typeface="+mn-cs"/>
                </a:defRPr>
              </a:lvl1pPr>
              <a:lvl2pPr marL="378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700" kern="1200">
                  <a:solidFill>
                    <a:schemeClr val="tx2"/>
                  </a:solidFill>
                  <a:latin typeface="+mn-lt"/>
                  <a:ea typeface="+mn-ea"/>
                  <a:cs typeface="+mn-cs"/>
                </a:defRPr>
              </a:lvl2pPr>
              <a:lvl3pPr marL="576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tabLst/>
                <a:defRPr lang="en-US" sz="1500" kern="1200" dirty="0">
                  <a:solidFill>
                    <a:schemeClr val="tx2"/>
                  </a:solidFill>
                  <a:latin typeface="+mn-lt"/>
                  <a:ea typeface="+mn-ea"/>
                  <a:cs typeface="+mn-cs"/>
                </a:defRPr>
              </a:lvl3pPr>
              <a:lvl4pPr marL="774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300" kern="1200">
                  <a:solidFill>
                    <a:schemeClr val="tx2"/>
                  </a:solidFill>
                  <a:latin typeface="+mn-lt"/>
                  <a:ea typeface="+mn-ea"/>
                  <a:cs typeface="+mn-cs"/>
                </a:defRPr>
              </a:lvl4pPr>
              <a:lvl5pPr marL="972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latin typeface="Arial" panose="020B0604020202020204" pitchFamily="34" charset="0"/>
                  <a:cs typeface="Arial" panose="020B0604020202020204" pitchFamily="34" charset="0"/>
                </a:rPr>
                <a:t>Carbon footprint </a:t>
              </a:r>
              <a:br>
                <a:rPr lang="en-GB" sz="18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and energy costs</a:t>
              </a:r>
              <a:endParaRPr lang="en-GB" sz="1800" dirty="0">
                <a:latin typeface="Arial" panose="020B0604020202020204" pitchFamily="34" charset="0"/>
                <a:cs typeface="Arial" panose="020B0604020202020204" pitchFamily="34" charset="0"/>
              </a:endParaRPr>
            </a:p>
          </p:txBody>
        </p:sp>
        <p:grpSp>
          <p:nvGrpSpPr>
            <p:cNvPr id="98" name="Grupp 97">
              <a:extLst>
                <a:ext uri="{FF2B5EF4-FFF2-40B4-BE49-F238E27FC236}">
                  <a16:creationId xmlns:a16="http://schemas.microsoft.com/office/drawing/2014/main" id="{927E1C7D-8711-264B-A6D4-0C5BC7EFF5AD}"/>
                </a:ext>
              </a:extLst>
            </p:cNvPr>
            <p:cNvGrpSpPr/>
            <p:nvPr/>
          </p:nvGrpSpPr>
          <p:grpSpPr>
            <a:xfrm>
              <a:off x="8052856" y="1881669"/>
              <a:ext cx="970794" cy="970794"/>
              <a:chOff x="8052856" y="1881669"/>
              <a:chExt cx="970794" cy="970794"/>
            </a:xfrm>
          </p:grpSpPr>
          <p:sp>
            <p:nvSpPr>
              <p:cNvPr id="99" name="Ellips 98">
                <a:extLst>
                  <a:ext uri="{FF2B5EF4-FFF2-40B4-BE49-F238E27FC236}">
                    <a16:creationId xmlns:a16="http://schemas.microsoft.com/office/drawing/2014/main" id="{1457906A-031C-314A-887E-419D4DB7143A}"/>
                  </a:ext>
                </a:extLst>
              </p:cNvPr>
              <p:cNvSpPr/>
              <p:nvPr/>
            </p:nvSpPr>
            <p:spPr>
              <a:xfrm>
                <a:off x="8052856" y="1881669"/>
                <a:ext cx="970794" cy="970794"/>
              </a:xfrm>
              <a:prstGeom prst="ellipse">
                <a:avLst/>
              </a:prstGeom>
              <a:solidFill>
                <a:schemeClr val="bg1"/>
              </a:solidFill>
              <a:ln w="254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grpSp>
            <p:nvGrpSpPr>
              <p:cNvPr id="100" name="Grupp 99">
                <a:extLst>
                  <a:ext uri="{FF2B5EF4-FFF2-40B4-BE49-F238E27FC236}">
                    <a16:creationId xmlns:a16="http://schemas.microsoft.com/office/drawing/2014/main" id="{C78E7079-DDD5-0F4A-8131-C69463FF5394}"/>
                  </a:ext>
                </a:extLst>
              </p:cNvPr>
              <p:cNvGrpSpPr/>
              <p:nvPr/>
            </p:nvGrpSpPr>
            <p:grpSpPr>
              <a:xfrm>
                <a:off x="8191678" y="2195409"/>
                <a:ext cx="674910" cy="451696"/>
                <a:chOff x="8182713" y="2159549"/>
                <a:chExt cx="674910" cy="451696"/>
              </a:xfrm>
            </p:grpSpPr>
            <p:grpSp>
              <p:nvGrpSpPr>
                <p:cNvPr id="101" name="Grupp 100">
                  <a:extLst>
                    <a:ext uri="{FF2B5EF4-FFF2-40B4-BE49-F238E27FC236}">
                      <a16:creationId xmlns:a16="http://schemas.microsoft.com/office/drawing/2014/main" id="{B7FF8EA5-3CED-BC49-8C5B-47EB4B5B7FB8}"/>
                    </a:ext>
                  </a:extLst>
                </p:cNvPr>
                <p:cNvGrpSpPr/>
                <p:nvPr/>
              </p:nvGrpSpPr>
              <p:grpSpPr>
                <a:xfrm rot="2700000" flipH="1">
                  <a:off x="8356490" y="1985772"/>
                  <a:ext cx="271572" cy="619125"/>
                  <a:chOff x="10635680" y="1526166"/>
                  <a:chExt cx="257175" cy="619125"/>
                </a:xfrm>
                <a:solidFill>
                  <a:schemeClr val="accent3">
                    <a:lumMod val="60000"/>
                    <a:lumOff val="40000"/>
                  </a:schemeClr>
                </a:solidFill>
              </p:grpSpPr>
              <p:sp>
                <p:nvSpPr>
                  <p:cNvPr id="103" name="Frihandsfigur 102">
                    <a:extLst>
                      <a:ext uri="{FF2B5EF4-FFF2-40B4-BE49-F238E27FC236}">
                        <a16:creationId xmlns:a16="http://schemas.microsoft.com/office/drawing/2014/main" id="{C461A8B1-E44F-2A4C-9865-50136ACD7C60}"/>
                      </a:ext>
                    </a:extLst>
                  </p:cNvPr>
                  <p:cNvSpPr/>
                  <p:nvPr/>
                </p:nvSpPr>
                <p:spPr>
                  <a:xfrm>
                    <a:off x="10635680" y="1526166"/>
                    <a:ext cx="85725" cy="95250"/>
                  </a:xfrm>
                  <a:custGeom>
                    <a:avLst/>
                    <a:gdLst>
                      <a:gd name="connsiteX0" fmla="*/ 85725 w 85725"/>
                      <a:gd name="connsiteY0" fmla="*/ 47625 h 95250"/>
                      <a:gd name="connsiteX1" fmla="*/ 42863 w 85725"/>
                      <a:gd name="connsiteY1" fmla="*/ 95250 h 95250"/>
                      <a:gd name="connsiteX2" fmla="*/ 0 w 85725"/>
                      <a:gd name="connsiteY2" fmla="*/ 47625 h 95250"/>
                      <a:gd name="connsiteX3" fmla="*/ 42863 w 85725"/>
                      <a:gd name="connsiteY3" fmla="*/ 0 h 95250"/>
                      <a:gd name="connsiteX4" fmla="*/ 85725 w 85725"/>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95250">
                        <a:moveTo>
                          <a:pt x="85725" y="47625"/>
                        </a:moveTo>
                        <a:cubicBezTo>
                          <a:pt x="85725" y="73928"/>
                          <a:pt x="66535" y="95250"/>
                          <a:pt x="42863" y="95250"/>
                        </a:cubicBezTo>
                        <a:cubicBezTo>
                          <a:pt x="19190" y="95250"/>
                          <a:pt x="0" y="73928"/>
                          <a:pt x="0" y="47625"/>
                        </a:cubicBezTo>
                        <a:cubicBezTo>
                          <a:pt x="0" y="21322"/>
                          <a:pt x="19190" y="0"/>
                          <a:pt x="42863" y="0"/>
                        </a:cubicBezTo>
                        <a:cubicBezTo>
                          <a:pt x="66535" y="0"/>
                          <a:pt x="85725" y="21322"/>
                          <a:pt x="85725" y="47625"/>
                        </a:cubicBezTo>
                        <a:close/>
                      </a:path>
                    </a:pathLst>
                  </a:custGeom>
                  <a:grpFill/>
                  <a:ln w="9525" cap="flat">
                    <a:noFill/>
                    <a:prstDash val="solid"/>
                    <a:miter/>
                  </a:ln>
                </p:spPr>
                <p:txBody>
                  <a:bodyPr rtlCol="0" anchor="ctr"/>
                  <a:lstStyle/>
                  <a:p>
                    <a:endParaRPr lang="sv-SE"/>
                  </a:p>
                </p:txBody>
              </p:sp>
              <p:sp>
                <p:nvSpPr>
                  <p:cNvPr id="104" name="Frihandsfigur 103">
                    <a:extLst>
                      <a:ext uri="{FF2B5EF4-FFF2-40B4-BE49-F238E27FC236}">
                        <a16:creationId xmlns:a16="http://schemas.microsoft.com/office/drawing/2014/main" id="{FEEAC796-4942-864B-919A-CB6855FEAFB7}"/>
                      </a:ext>
                    </a:extLst>
                  </p:cNvPr>
                  <p:cNvSpPr/>
                  <p:nvPr/>
                </p:nvSpPr>
                <p:spPr>
                  <a:xfrm>
                    <a:off x="10740455" y="1564266"/>
                    <a:ext cx="47625" cy="57150"/>
                  </a:xfrm>
                  <a:custGeom>
                    <a:avLst/>
                    <a:gdLst>
                      <a:gd name="connsiteX0" fmla="*/ 47625 w 47625"/>
                      <a:gd name="connsiteY0" fmla="*/ 28575 h 57150"/>
                      <a:gd name="connsiteX1" fmla="*/ 23813 w 47625"/>
                      <a:gd name="connsiteY1" fmla="*/ 57150 h 57150"/>
                      <a:gd name="connsiteX2" fmla="*/ 0 w 47625"/>
                      <a:gd name="connsiteY2" fmla="*/ 28575 h 57150"/>
                      <a:gd name="connsiteX3" fmla="*/ 23813 w 47625"/>
                      <a:gd name="connsiteY3" fmla="*/ 0 h 57150"/>
                      <a:gd name="connsiteX4" fmla="*/ 47625 w 47625"/>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57150">
                        <a:moveTo>
                          <a:pt x="47625" y="28575"/>
                        </a:moveTo>
                        <a:cubicBezTo>
                          <a:pt x="47625" y="44357"/>
                          <a:pt x="36964" y="57150"/>
                          <a:pt x="23813" y="57150"/>
                        </a:cubicBezTo>
                        <a:cubicBezTo>
                          <a:pt x="10661" y="57150"/>
                          <a:pt x="0" y="44357"/>
                          <a:pt x="0" y="28575"/>
                        </a:cubicBezTo>
                        <a:cubicBezTo>
                          <a:pt x="0" y="12793"/>
                          <a:pt x="10661" y="0"/>
                          <a:pt x="23813" y="0"/>
                        </a:cubicBezTo>
                        <a:cubicBezTo>
                          <a:pt x="36964" y="0"/>
                          <a:pt x="47625" y="12793"/>
                          <a:pt x="47625" y="28575"/>
                        </a:cubicBezTo>
                        <a:close/>
                      </a:path>
                    </a:pathLst>
                  </a:custGeom>
                  <a:grpFill/>
                  <a:ln w="9525" cap="flat">
                    <a:noFill/>
                    <a:prstDash val="solid"/>
                    <a:miter/>
                  </a:ln>
                </p:spPr>
                <p:txBody>
                  <a:bodyPr rtlCol="0" anchor="ctr"/>
                  <a:lstStyle/>
                  <a:p>
                    <a:endParaRPr lang="sv-SE"/>
                  </a:p>
                </p:txBody>
              </p:sp>
              <p:sp>
                <p:nvSpPr>
                  <p:cNvPr id="105" name="Frihandsfigur 104">
                    <a:extLst>
                      <a:ext uri="{FF2B5EF4-FFF2-40B4-BE49-F238E27FC236}">
                        <a16:creationId xmlns:a16="http://schemas.microsoft.com/office/drawing/2014/main" id="{E3EFAB8C-667A-ED46-A09B-36272493E237}"/>
                      </a:ext>
                    </a:extLst>
                  </p:cNvPr>
                  <p:cNvSpPr/>
                  <p:nvPr/>
                </p:nvSpPr>
                <p:spPr>
                  <a:xfrm>
                    <a:off x="10797605" y="1602366"/>
                    <a:ext cx="38100" cy="47625"/>
                  </a:xfrm>
                  <a:custGeom>
                    <a:avLst/>
                    <a:gdLst>
                      <a:gd name="connsiteX0" fmla="*/ 38100 w 38100"/>
                      <a:gd name="connsiteY0" fmla="*/ 23813 h 47625"/>
                      <a:gd name="connsiteX1" fmla="*/ 19050 w 38100"/>
                      <a:gd name="connsiteY1" fmla="*/ 47625 h 47625"/>
                      <a:gd name="connsiteX2" fmla="*/ 0 w 38100"/>
                      <a:gd name="connsiteY2" fmla="*/ 23813 h 47625"/>
                      <a:gd name="connsiteX3" fmla="*/ 19050 w 38100"/>
                      <a:gd name="connsiteY3" fmla="*/ 0 h 47625"/>
                      <a:gd name="connsiteX4" fmla="*/ 38100 w 38100"/>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47625">
                        <a:moveTo>
                          <a:pt x="38100" y="23813"/>
                        </a:moveTo>
                        <a:cubicBezTo>
                          <a:pt x="38100" y="36964"/>
                          <a:pt x="29571" y="47625"/>
                          <a:pt x="19050" y="47625"/>
                        </a:cubicBezTo>
                        <a:cubicBezTo>
                          <a:pt x="8529" y="47625"/>
                          <a:pt x="0" y="36964"/>
                          <a:pt x="0" y="23813"/>
                        </a:cubicBezTo>
                        <a:cubicBezTo>
                          <a:pt x="0" y="10661"/>
                          <a:pt x="8529" y="0"/>
                          <a:pt x="19050" y="0"/>
                        </a:cubicBezTo>
                        <a:cubicBezTo>
                          <a:pt x="29571" y="0"/>
                          <a:pt x="38100" y="10661"/>
                          <a:pt x="38100" y="23813"/>
                        </a:cubicBezTo>
                        <a:close/>
                      </a:path>
                    </a:pathLst>
                  </a:custGeom>
                  <a:grpFill/>
                  <a:ln w="9525" cap="flat">
                    <a:noFill/>
                    <a:prstDash val="solid"/>
                    <a:miter/>
                  </a:ln>
                </p:spPr>
                <p:txBody>
                  <a:bodyPr rtlCol="0" anchor="ctr"/>
                  <a:lstStyle/>
                  <a:p>
                    <a:endParaRPr lang="sv-SE"/>
                  </a:p>
                </p:txBody>
              </p:sp>
              <p:sp>
                <p:nvSpPr>
                  <p:cNvPr id="106" name="Frihandsfigur 105">
                    <a:extLst>
                      <a:ext uri="{FF2B5EF4-FFF2-40B4-BE49-F238E27FC236}">
                        <a16:creationId xmlns:a16="http://schemas.microsoft.com/office/drawing/2014/main" id="{4732B518-5EF8-5E43-BFF0-585146C134D3}"/>
                      </a:ext>
                    </a:extLst>
                  </p:cNvPr>
                  <p:cNvSpPr/>
                  <p:nvPr/>
                </p:nvSpPr>
                <p:spPr>
                  <a:xfrm>
                    <a:off x="10835705" y="1649991"/>
                    <a:ext cx="28575" cy="38100"/>
                  </a:xfrm>
                  <a:custGeom>
                    <a:avLst/>
                    <a:gdLst>
                      <a:gd name="connsiteX0" fmla="*/ 28575 w 28575"/>
                      <a:gd name="connsiteY0" fmla="*/ 19050 h 38100"/>
                      <a:gd name="connsiteX1" fmla="*/ 14288 w 28575"/>
                      <a:gd name="connsiteY1" fmla="*/ 38100 h 38100"/>
                      <a:gd name="connsiteX2" fmla="*/ 0 w 28575"/>
                      <a:gd name="connsiteY2" fmla="*/ 19050 h 38100"/>
                      <a:gd name="connsiteX3" fmla="*/ 14288 w 28575"/>
                      <a:gd name="connsiteY3" fmla="*/ 0 h 38100"/>
                      <a:gd name="connsiteX4" fmla="*/ 28575 w 28575"/>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28575" y="19050"/>
                        </a:moveTo>
                        <a:cubicBezTo>
                          <a:pt x="28575" y="29571"/>
                          <a:pt x="22178" y="38100"/>
                          <a:pt x="14288" y="38100"/>
                        </a:cubicBezTo>
                        <a:cubicBezTo>
                          <a:pt x="6397" y="38100"/>
                          <a:pt x="0" y="29571"/>
                          <a:pt x="0" y="19050"/>
                        </a:cubicBezTo>
                        <a:cubicBezTo>
                          <a:pt x="0" y="8529"/>
                          <a:pt x="6397" y="0"/>
                          <a:pt x="14288" y="0"/>
                        </a:cubicBezTo>
                        <a:cubicBezTo>
                          <a:pt x="22178" y="0"/>
                          <a:pt x="28575" y="8529"/>
                          <a:pt x="28575" y="19050"/>
                        </a:cubicBezTo>
                        <a:close/>
                      </a:path>
                    </a:pathLst>
                  </a:custGeom>
                  <a:grpFill/>
                  <a:ln w="9525" cap="flat">
                    <a:noFill/>
                    <a:prstDash val="solid"/>
                    <a:miter/>
                  </a:ln>
                </p:spPr>
                <p:txBody>
                  <a:bodyPr rtlCol="0" anchor="ctr"/>
                  <a:lstStyle/>
                  <a:p>
                    <a:endParaRPr lang="sv-SE"/>
                  </a:p>
                </p:txBody>
              </p:sp>
              <p:sp>
                <p:nvSpPr>
                  <p:cNvPr id="107" name="Frihandsfigur 106">
                    <a:extLst>
                      <a:ext uri="{FF2B5EF4-FFF2-40B4-BE49-F238E27FC236}">
                        <a16:creationId xmlns:a16="http://schemas.microsoft.com/office/drawing/2014/main" id="{C36A1A72-A926-2445-AC08-7F198CF8F977}"/>
                      </a:ext>
                    </a:extLst>
                  </p:cNvPr>
                  <p:cNvSpPr/>
                  <p:nvPr/>
                </p:nvSpPr>
                <p:spPr>
                  <a:xfrm>
                    <a:off x="10864280" y="1688091"/>
                    <a:ext cx="28575" cy="38100"/>
                  </a:xfrm>
                  <a:custGeom>
                    <a:avLst/>
                    <a:gdLst>
                      <a:gd name="connsiteX0" fmla="*/ 28575 w 28575"/>
                      <a:gd name="connsiteY0" fmla="*/ 19050 h 38100"/>
                      <a:gd name="connsiteX1" fmla="*/ 14288 w 28575"/>
                      <a:gd name="connsiteY1" fmla="*/ 38100 h 38100"/>
                      <a:gd name="connsiteX2" fmla="*/ 0 w 28575"/>
                      <a:gd name="connsiteY2" fmla="*/ 19050 h 38100"/>
                      <a:gd name="connsiteX3" fmla="*/ 14288 w 28575"/>
                      <a:gd name="connsiteY3" fmla="*/ 0 h 38100"/>
                      <a:gd name="connsiteX4" fmla="*/ 28575 w 28575"/>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28575" y="19050"/>
                        </a:moveTo>
                        <a:cubicBezTo>
                          <a:pt x="28575" y="29571"/>
                          <a:pt x="22178" y="38100"/>
                          <a:pt x="14288" y="38100"/>
                        </a:cubicBezTo>
                        <a:cubicBezTo>
                          <a:pt x="6397" y="38100"/>
                          <a:pt x="0" y="29571"/>
                          <a:pt x="0" y="19050"/>
                        </a:cubicBezTo>
                        <a:cubicBezTo>
                          <a:pt x="0" y="8529"/>
                          <a:pt x="6397" y="0"/>
                          <a:pt x="14288" y="0"/>
                        </a:cubicBezTo>
                        <a:cubicBezTo>
                          <a:pt x="22178" y="0"/>
                          <a:pt x="28575" y="8529"/>
                          <a:pt x="28575" y="19050"/>
                        </a:cubicBezTo>
                        <a:close/>
                      </a:path>
                    </a:pathLst>
                  </a:custGeom>
                  <a:grpFill/>
                  <a:ln w="9525" cap="flat">
                    <a:noFill/>
                    <a:prstDash val="solid"/>
                    <a:miter/>
                  </a:ln>
                </p:spPr>
                <p:txBody>
                  <a:bodyPr rtlCol="0" anchor="ctr"/>
                  <a:lstStyle/>
                  <a:p>
                    <a:endParaRPr lang="sv-SE"/>
                  </a:p>
                </p:txBody>
              </p:sp>
              <p:sp>
                <p:nvSpPr>
                  <p:cNvPr id="108" name="Frihandsfigur 107">
                    <a:extLst>
                      <a:ext uri="{FF2B5EF4-FFF2-40B4-BE49-F238E27FC236}">
                        <a16:creationId xmlns:a16="http://schemas.microsoft.com/office/drawing/2014/main" id="{9683D2FA-FECA-D742-950A-EE5FDDEB9D6E}"/>
                      </a:ext>
                    </a:extLst>
                  </p:cNvPr>
                  <p:cNvSpPr/>
                  <p:nvPr/>
                </p:nvSpPr>
                <p:spPr>
                  <a:xfrm>
                    <a:off x="10645205" y="1649991"/>
                    <a:ext cx="238125" cy="495300"/>
                  </a:xfrm>
                  <a:custGeom>
                    <a:avLst/>
                    <a:gdLst>
                      <a:gd name="connsiteX0" fmla="*/ 85725 w 238125"/>
                      <a:gd name="connsiteY0" fmla="*/ 0 h 495300"/>
                      <a:gd name="connsiteX1" fmla="*/ 0 w 238125"/>
                      <a:gd name="connsiteY1" fmla="*/ 66675 h 495300"/>
                      <a:gd name="connsiteX2" fmla="*/ 57150 w 238125"/>
                      <a:gd name="connsiteY2" fmla="*/ 285750 h 495300"/>
                      <a:gd name="connsiteX3" fmla="*/ 114300 w 238125"/>
                      <a:gd name="connsiteY3" fmla="*/ 495300 h 495300"/>
                      <a:gd name="connsiteX4" fmla="*/ 200025 w 238125"/>
                      <a:gd name="connsiteY4" fmla="*/ 304800 h 495300"/>
                      <a:gd name="connsiteX5" fmla="*/ 238125 w 238125"/>
                      <a:gd name="connsiteY5" fmla="*/ 142875 h 495300"/>
                      <a:gd name="connsiteX6" fmla="*/ 85725 w 238125"/>
                      <a:gd name="connsiteY6"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495300">
                        <a:moveTo>
                          <a:pt x="85725" y="0"/>
                        </a:moveTo>
                        <a:cubicBezTo>
                          <a:pt x="30480" y="0"/>
                          <a:pt x="0" y="13335"/>
                          <a:pt x="0" y="66675"/>
                        </a:cubicBezTo>
                        <a:cubicBezTo>
                          <a:pt x="0" y="147638"/>
                          <a:pt x="57150" y="179070"/>
                          <a:pt x="57150" y="285750"/>
                        </a:cubicBezTo>
                        <a:cubicBezTo>
                          <a:pt x="57150" y="325755"/>
                          <a:pt x="-26670" y="495300"/>
                          <a:pt x="114300" y="495300"/>
                        </a:cubicBezTo>
                        <a:cubicBezTo>
                          <a:pt x="237173" y="495300"/>
                          <a:pt x="200025" y="370523"/>
                          <a:pt x="200025" y="304800"/>
                        </a:cubicBezTo>
                        <a:cubicBezTo>
                          <a:pt x="200025" y="239077"/>
                          <a:pt x="238125" y="230505"/>
                          <a:pt x="238125" y="142875"/>
                        </a:cubicBezTo>
                        <a:cubicBezTo>
                          <a:pt x="238125" y="80963"/>
                          <a:pt x="140970" y="0"/>
                          <a:pt x="85725" y="0"/>
                        </a:cubicBezTo>
                        <a:close/>
                      </a:path>
                    </a:pathLst>
                  </a:custGeom>
                  <a:grpFill/>
                  <a:ln w="9525" cap="flat">
                    <a:noFill/>
                    <a:prstDash val="solid"/>
                    <a:miter/>
                  </a:ln>
                </p:spPr>
                <p:txBody>
                  <a:bodyPr rtlCol="0" anchor="ctr"/>
                  <a:lstStyle/>
                  <a:p>
                    <a:endParaRPr lang="sv-SE"/>
                  </a:p>
                </p:txBody>
              </p:sp>
            </p:grpSp>
            <p:sp>
              <p:nvSpPr>
                <p:cNvPr id="102" name="Rektangel 101">
                  <a:extLst>
                    <a:ext uri="{FF2B5EF4-FFF2-40B4-BE49-F238E27FC236}">
                      <a16:creationId xmlns:a16="http://schemas.microsoft.com/office/drawing/2014/main" id="{C7DD93AF-7960-D144-B3A4-3A997DA77C50}"/>
                    </a:ext>
                  </a:extLst>
                </p:cNvPr>
                <p:cNvSpPr/>
                <p:nvPr/>
              </p:nvSpPr>
              <p:spPr>
                <a:xfrm>
                  <a:off x="8384417" y="2334246"/>
                  <a:ext cx="473206" cy="276999"/>
                </a:xfrm>
                <a:prstGeom prst="rect">
                  <a:avLst/>
                </a:prstGeom>
              </p:spPr>
              <p:txBody>
                <a:bodyPr wrap="none">
                  <a:spAutoFit/>
                </a:bodyPr>
                <a:lstStyle/>
                <a:p>
                  <a:r>
                    <a:rPr lang="en-GB" sz="1200" b="1" dirty="0">
                      <a:solidFill>
                        <a:schemeClr val="accent3">
                          <a:lumMod val="60000"/>
                          <a:lumOff val="40000"/>
                        </a:schemeClr>
                      </a:solidFill>
                      <a:latin typeface="Arial" panose="020B0604020202020204" pitchFamily="34" charset="0"/>
                      <a:cs typeface="Arial" panose="020B0604020202020204" pitchFamily="34" charset="0"/>
                    </a:rPr>
                    <a:t>CO</a:t>
                  </a:r>
                  <a:r>
                    <a:rPr lang="en-GB" sz="1200" b="1" baseline="-25000" dirty="0">
                      <a:solidFill>
                        <a:schemeClr val="accent3">
                          <a:lumMod val="60000"/>
                          <a:lumOff val="40000"/>
                        </a:schemeClr>
                      </a:solidFill>
                      <a:latin typeface="Arial" panose="020B0604020202020204" pitchFamily="34" charset="0"/>
                      <a:cs typeface="Arial" panose="020B0604020202020204" pitchFamily="34" charset="0"/>
                    </a:rPr>
                    <a:t>2</a:t>
                  </a:r>
                  <a:endParaRPr lang="sv-SE" sz="1200" b="1" baseline="-25000" dirty="0">
                    <a:solidFill>
                      <a:schemeClr val="accent3">
                        <a:lumMod val="60000"/>
                        <a:lumOff val="40000"/>
                      </a:schemeClr>
                    </a:solidFill>
                  </a:endParaRPr>
                </a:p>
              </p:txBody>
            </p:sp>
          </p:grpSp>
        </p:grpSp>
      </p:grpSp>
    </p:spTree>
    <p:extLst>
      <p:ext uri="{BB962C8B-B14F-4D97-AF65-F5344CB8AC3E}">
        <p14:creationId xmlns:p14="http://schemas.microsoft.com/office/powerpoint/2010/main" val="251660975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Placeholder 9" descr="Tomma pratbubblor">
            <a:extLst>
              <a:ext uri="{FF2B5EF4-FFF2-40B4-BE49-F238E27FC236}">
                <a16:creationId xmlns:a16="http://schemas.microsoft.com/office/drawing/2014/main" id="{43D684A9-9280-0849-B22E-FCDA48961B7B}"/>
              </a:ext>
            </a:extLst>
          </p:cNvPr>
          <p:cNvPicPr>
            <a:picLocks noGrp="1" noChangeAspect="1"/>
          </p:cNvPicPr>
          <p:nvPr>
            <p:ph type="pic" sz="quarter" idx="37"/>
          </p:nvPr>
        </p:nvPicPr>
        <p:blipFill rotWithShape="1">
          <a:blip r:embed="rId3" cstate="email">
            <a:alphaModFix amt="20000"/>
            <a:extLst>
              <a:ext uri="{28A0092B-C50C-407E-A947-70E740481C1C}">
                <a14:useLocalDpi xmlns:a14="http://schemas.microsoft.com/office/drawing/2010/main"/>
              </a:ext>
            </a:extLst>
          </a:blip>
          <a:srcRect/>
          <a:stretch/>
        </p:blipFill>
        <p:spPr>
          <a:xfrm>
            <a:off x="0" y="898526"/>
            <a:ext cx="12192000" cy="5756275"/>
          </a:xfrm>
          <a:solidFill>
            <a:schemeClr val="tx1">
              <a:lumMod val="20000"/>
              <a:lumOff val="80000"/>
            </a:schemeClr>
          </a:solidFill>
          <a:ln>
            <a:noFill/>
          </a:ln>
        </p:spPr>
      </p:pic>
      <p:sp>
        <p:nvSpPr>
          <p:cNvPr id="2" name="Title 1">
            <a:extLst>
              <a:ext uri="{FF2B5EF4-FFF2-40B4-BE49-F238E27FC236}">
                <a16:creationId xmlns:a16="http://schemas.microsoft.com/office/drawing/2014/main" id="{69BE9D22-25CE-4348-9223-401A745C53AF}"/>
              </a:ext>
            </a:extLst>
          </p:cNvPr>
          <p:cNvSpPr>
            <a:spLocks noGrp="1"/>
          </p:cNvSpPr>
          <p:nvPr>
            <p:ph type="ctrTitle"/>
          </p:nvPr>
        </p:nvSpPr>
        <p:spPr/>
        <p:txBody>
          <a:bodyPr/>
          <a:lstStyle/>
          <a:p>
            <a:r>
              <a:rPr lang="en-GB"/>
              <a:t>Statements from premium dry pet food producers</a:t>
            </a:r>
          </a:p>
        </p:txBody>
      </p:sp>
      <p:sp>
        <p:nvSpPr>
          <p:cNvPr id="28" name="Underrubrik 27">
            <a:extLst>
              <a:ext uri="{FF2B5EF4-FFF2-40B4-BE49-F238E27FC236}">
                <a16:creationId xmlns:a16="http://schemas.microsoft.com/office/drawing/2014/main" id="{86C26019-B0E8-4145-BF31-D2D989834008}"/>
              </a:ext>
            </a:extLst>
          </p:cNvPr>
          <p:cNvSpPr>
            <a:spLocks noGrp="1"/>
          </p:cNvSpPr>
          <p:nvPr>
            <p:ph type="subTitle" idx="1"/>
          </p:nvPr>
        </p:nvSpPr>
        <p:spPr/>
        <p:txBody>
          <a:bodyPr/>
          <a:lstStyle/>
          <a:p>
            <a:endParaRPr lang="sv-SE"/>
          </a:p>
        </p:txBody>
      </p:sp>
      <p:sp>
        <p:nvSpPr>
          <p:cNvPr id="5" name="Footer Placeholder 4">
            <a:extLst>
              <a:ext uri="{FF2B5EF4-FFF2-40B4-BE49-F238E27FC236}">
                <a16:creationId xmlns:a16="http://schemas.microsoft.com/office/drawing/2014/main" id="{1F97CA98-2E7C-4397-A56C-2A1B7C7E6E33}"/>
              </a:ext>
            </a:extLst>
          </p:cNvPr>
          <p:cNvSpPr>
            <a:spLocks noGrp="1"/>
          </p:cNvSpPr>
          <p:nvPr>
            <p:ph type="ftr" sz="quarter" idx="27"/>
          </p:nvPr>
        </p:nvSpPr>
        <p:spPr/>
        <p:txBody>
          <a:bodyPr/>
          <a:lstStyle/>
          <a:p>
            <a:r>
              <a:rPr lang="en-GB" noProof="0"/>
              <a:t>| © Alfa Laval</a:t>
            </a:r>
          </a:p>
        </p:txBody>
      </p:sp>
      <p:sp>
        <p:nvSpPr>
          <p:cNvPr id="6" name="Date Placeholder 5">
            <a:extLst>
              <a:ext uri="{FF2B5EF4-FFF2-40B4-BE49-F238E27FC236}">
                <a16:creationId xmlns:a16="http://schemas.microsoft.com/office/drawing/2014/main" id="{E6528E72-7F24-4807-8C42-2BF45FDB087E}"/>
              </a:ext>
            </a:extLst>
          </p:cNvPr>
          <p:cNvSpPr>
            <a:spLocks noGrp="1"/>
          </p:cNvSpPr>
          <p:nvPr>
            <p:ph type="dt" sz="half" idx="26"/>
          </p:nvPr>
        </p:nvSpPr>
        <p:spPr/>
        <p:txBody>
          <a:bodyPr/>
          <a:lstStyle/>
          <a:p>
            <a:fld id="{74DD21C0-EE81-41FF-9DCB-588A16D41EC9}" type="datetime1">
              <a:rPr lang="en-GB" noProof="0" smtClean="0"/>
              <a:pPr/>
              <a:t>13/12/2021</a:t>
            </a:fld>
            <a:endParaRPr lang="en-GB" noProof="0"/>
          </a:p>
        </p:txBody>
      </p:sp>
      <p:sp>
        <p:nvSpPr>
          <p:cNvPr id="7" name="Slide Number Placeholder 6">
            <a:extLst>
              <a:ext uri="{FF2B5EF4-FFF2-40B4-BE49-F238E27FC236}">
                <a16:creationId xmlns:a16="http://schemas.microsoft.com/office/drawing/2014/main" id="{DD49AD85-0B41-4B32-972D-5FB1C407EDDD}"/>
              </a:ext>
            </a:extLst>
          </p:cNvPr>
          <p:cNvSpPr>
            <a:spLocks noGrp="1"/>
          </p:cNvSpPr>
          <p:nvPr>
            <p:ph type="sldNum" sz="quarter" idx="28"/>
          </p:nvPr>
        </p:nvSpPr>
        <p:spPr/>
        <p:txBody>
          <a:bodyPr/>
          <a:lstStyle/>
          <a:p>
            <a:fld id="{E1781896-7108-754B-A195-4B41D5296C65}" type="slidenum">
              <a:rPr lang="en-GB" noProof="0" smtClean="0"/>
              <a:pPr/>
              <a:t>12</a:t>
            </a:fld>
            <a:r>
              <a:rPr lang="en-GB" noProof="0"/>
              <a:t> |</a:t>
            </a:r>
          </a:p>
        </p:txBody>
      </p:sp>
      <p:sp>
        <p:nvSpPr>
          <p:cNvPr id="15" name="Platshållare för text 6">
            <a:extLst>
              <a:ext uri="{FF2B5EF4-FFF2-40B4-BE49-F238E27FC236}">
                <a16:creationId xmlns:a16="http://schemas.microsoft.com/office/drawing/2014/main" id="{CCCD52BB-C3F1-4540-87F0-3508775E8262}"/>
              </a:ext>
            </a:extLst>
          </p:cNvPr>
          <p:cNvSpPr txBox="1">
            <a:spLocks/>
          </p:cNvSpPr>
          <p:nvPr/>
        </p:nvSpPr>
        <p:spPr>
          <a:xfrm>
            <a:off x="853278" y="4762504"/>
            <a:ext cx="5112000" cy="936000"/>
          </a:xfrm>
          <a:prstGeom prst="round1Rect">
            <a:avLst/>
          </a:prstGeom>
          <a:solidFill>
            <a:schemeClr val="bg1"/>
          </a:solidFill>
          <a:effectLst>
            <a:outerShdw blurRad="50800" dist="25400" dir="2700000" algn="tl" rotWithShape="0">
              <a:prstClr val="black">
                <a:alpha val="20000"/>
              </a:prstClr>
            </a:outerShdw>
          </a:effectLst>
        </p:spPr>
        <p:txBody>
          <a:bodyPr vert="horz" lIns="180000" tIns="36000" rIns="180000" bIns="36000" numCol="1" spcCol="360000" rtlCol="0" anchor="ctr" anchorCtr="0">
            <a:noAutofit/>
          </a:bodyPr>
          <a:lstStyle>
            <a:lvl1pPr marL="180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2000" kern="1200">
                <a:solidFill>
                  <a:schemeClr val="tx2"/>
                </a:solidFill>
                <a:latin typeface="+mn-lt"/>
                <a:ea typeface="+mn-ea"/>
                <a:cs typeface="+mn-cs"/>
              </a:defRPr>
            </a:lvl1pPr>
            <a:lvl2pPr marL="378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700" kern="1200">
                <a:solidFill>
                  <a:schemeClr val="tx2"/>
                </a:solidFill>
                <a:latin typeface="+mn-lt"/>
                <a:ea typeface="+mn-ea"/>
                <a:cs typeface="+mn-cs"/>
              </a:defRPr>
            </a:lvl2pPr>
            <a:lvl3pPr marL="576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tabLst/>
              <a:defRPr lang="en-US" sz="1500" kern="1200" dirty="0">
                <a:solidFill>
                  <a:schemeClr val="tx2"/>
                </a:solidFill>
                <a:latin typeface="+mn-lt"/>
                <a:ea typeface="+mn-ea"/>
                <a:cs typeface="+mn-cs"/>
              </a:defRPr>
            </a:lvl3pPr>
            <a:lvl4pPr marL="774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300" kern="1200">
                <a:solidFill>
                  <a:schemeClr val="tx2"/>
                </a:solidFill>
                <a:latin typeface="+mn-lt"/>
                <a:ea typeface="+mn-ea"/>
                <a:cs typeface="+mn-cs"/>
              </a:defRPr>
            </a:lvl4pPr>
            <a:lvl5pPr marL="972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847770"/>
              </a:buClr>
              <a:buNone/>
              <a:defRPr/>
            </a:pPr>
            <a:r>
              <a:rPr lang="en-US" sz="1800">
                <a:solidFill>
                  <a:srgbClr val="11387F"/>
                </a:solidFill>
              </a:rPr>
              <a:t>“Two-thirds comes from meat, fish, or poultry sources”</a:t>
            </a:r>
          </a:p>
        </p:txBody>
      </p:sp>
      <p:sp>
        <p:nvSpPr>
          <p:cNvPr id="16" name="Platshållare för text 6">
            <a:extLst>
              <a:ext uri="{FF2B5EF4-FFF2-40B4-BE49-F238E27FC236}">
                <a16:creationId xmlns:a16="http://schemas.microsoft.com/office/drawing/2014/main" id="{DD874915-5136-9443-B21A-1CC86DD98808}"/>
              </a:ext>
            </a:extLst>
          </p:cNvPr>
          <p:cNvSpPr txBox="1">
            <a:spLocks/>
          </p:cNvSpPr>
          <p:nvPr/>
        </p:nvSpPr>
        <p:spPr>
          <a:xfrm>
            <a:off x="853278" y="2614488"/>
            <a:ext cx="5111551" cy="936000"/>
          </a:xfrm>
          <a:prstGeom prst="round1Rect">
            <a:avLst/>
          </a:prstGeom>
          <a:solidFill>
            <a:schemeClr val="bg1"/>
          </a:solidFill>
          <a:effectLst>
            <a:outerShdw blurRad="50800" dist="25400" dir="2700000" algn="tl" rotWithShape="0">
              <a:prstClr val="black">
                <a:alpha val="20000"/>
              </a:prstClr>
            </a:outerShdw>
          </a:effectLst>
        </p:spPr>
        <p:txBody>
          <a:bodyPr vert="horz" lIns="180000" tIns="36000" rIns="180000" bIns="36000" numCol="1" spcCol="360000" rtlCol="0" anchor="ctr" anchorCtr="0">
            <a:noAutofit/>
          </a:bodyPr>
          <a:lstStyle>
            <a:lvl1pPr marL="180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2000" kern="1200">
                <a:solidFill>
                  <a:schemeClr val="tx2"/>
                </a:solidFill>
                <a:latin typeface="+mn-lt"/>
                <a:ea typeface="+mn-ea"/>
                <a:cs typeface="+mn-cs"/>
              </a:defRPr>
            </a:lvl1pPr>
            <a:lvl2pPr marL="378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700" kern="1200">
                <a:solidFill>
                  <a:schemeClr val="tx2"/>
                </a:solidFill>
                <a:latin typeface="+mn-lt"/>
                <a:ea typeface="+mn-ea"/>
                <a:cs typeface="+mn-cs"/>
              </a:defRPr>
            </a:lvl2pPr>
            <a:lvl3pPr marL="576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tabLst/>
              <a:defRPr lang="en-US" sz="1500" kern="1200" dirty="0">
                <a:solidFill>
                  <a:schemeClr val="tx2"/>
                </a:solidFill>
                <a:latin typeface="+mn-lt"/>
                <a:ea typeface="+mn-ea"/>
                <a:cs typeface="+mn-cs"/>
              </a:defRPr>
            </a:lvl3pPr>
            <a:lvl4pPr marL="774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300" kern="1200">
                <a:solidFill>
                  <a:schemeClr val="tx2"/>
                </a:solidFill>
                <a:latin typeface="+mn-lt"/>
                <a:ea typeface="+mn-ea"/>
                <a:cs typeface="+mn-cs"/>
              </a:defRPr>
            </a:lvl4pPr>
            <a:lvl5pPr marL="972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“Quality comes over price because pet owners are willing to pay”</a:t>
            </a:r>
          </a:p>
        </p:txBody>
      </p:sp>
      <p:sp>
        <p:nvSpPr>
          <p:cNvPr id="17" name="Platshållare för text 6">
            <a:extLst>
              <a:ext uri="{FF2B5EF4-FFF2-40B4-BE49-F238E27FC236}">
                <a16:creationId xmlns:a16="http://schemas.microsoft.com/office/drawing/2014/main" id="{AF1E5B65-BFC5-5C4C-9ED4-4D4725B1D530}"/>
              </a:ext>
            </a:extLst>
          </p:cNvPr>
          <p:cNvSpPr txBox="1">
            <a:spLocks/>
          </p:cNvSpPr>
          <p:nvPr/>
        </p:nvSpPr>
        <p:spPr>
          <a:xfrm>
            <a:off x="853278" y="3688496"/>
            <a:ext cx="5112000" cy="936000"/>
          </a:xfrm>
          <a:prstGeom prst="round1Rect">
            <a:avLst/>
          </a:prstGeom>
          <a:solidFill>
            <a:schemeClr val="bg1"/>
          </a:solidFill>
          <a:effectLst>
            <a:outerShdw blurRad="50800" dist="25400" dir="2700000" algn="tl" rotWithShape="0">
              <a:prstClr val="black">
                <a:alpha val="20000"/>
              </a:prstClr>
            </a:outerShdw>
          </a:effectLst>
        </p:spPr>
        <p:txBody>
          <a:bodyPr vert="horz" lIns="180000" tIns="36000" rIns="180000" bIns="36000" numCol="1" spcCol="360000" rtlCol="0" anchor="ctr" anchorCtr="0">
            <a:noAutofit/>
          </a:bodyPr>
          <a:lstStyle>
            <a:lvl1pPr marL="180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2000" kern="1200">
                <a:solidFill>
                  <a:schemeClr val="tx2"/>
                </a:solidFill>
                <a:latin typeface="+mn-lt"/>
                <a:ea typeface="+mn-ea"/>
                <a:cs typeface="+mn-cs"/>
              </a:defRPr>
            </a:lvl1pPr>
            <a:lvl2pPr marL="378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700" kern="1200">
                <a:solidFill>
                  <a:schemeClr val="tx2"/>
                </a:solidFill>
                <a:latin typeface="+mn-lt"/>
                <a:ea typeface="+mn-ea"/>
                <a:cs typeface="+mn-cs"/>
              </a:defRPr>
            </a:lvl2pPr>
            <a:lvl3pPr marL="576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tabLst/>
              <a:defRPr lang="en-US" sz="1500" kern="1200" dirty="0">
                <a:solidFill>
                  <a:schemeClr val="tx2"/>
                </a:solidFill>
                <a:latin typeface="+mn-lt"/>
                <a:ea typeface="+mn-ea"/>
                <a:cs typeface="+mn-cs"/>
              </a:defRPr>
            </a:lvl3pPr>
            <a:lvl4pPr marL="774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300" kern="1200">
                <a:solidFill>
                  <a:schemeClr val="tx2"/>
                </a:solidFill>
                <a:latin typeface="+mn-lt"/>
                <a:ea typeface="+mn-ea"/>
                <a:cs typeface="+mn-cs"/>
              </a:defRPr>
            </a:lvl4pPr>
            <a:lvl5pPr marL="972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847770"/>
              </a:buClr>
              <a:buNone/>
              <a:defRPr/>
            </a:pPr>
            <a:r>
              <a:rPr lang="en-US" sz="1800">
                <a:solidFill>
                  <a:srgbClr val="11387F"/>
                </a:solidFill>
              </a:rPr>
              <a:t>“Fresh meat, poultry or fish are always the lead ingredients”</a:t>
            </a:r>
          </a:p>
        </p:txBody>
      </p:sp>
      <p:sp>
        <p:nvSpPr>
          <p:cNvPr id="19" name="Platshållare för text 6">
            <a:extLst>
              <a:ext uri="{FF2B5EF4-FFF2-40B4-BE49-F238E27FC236}">
                <a16:creationId xmlns:a16="http://schemas.microsoft.com/office/drawing/2014/main" id="{9A4320F0-7539-E545-B6D5-C8676E515F5C}"/>
              </a:ext>
            </a:extLst>
          </p:cNvPr>
          <p:cNvSpPr txBox="1">
            <a:spLocks/>
          </p:cNvSpPr>
          <p:nvPr/>
        </p:nvSpPr>
        <p:spPr>
          <a:xfrm>
            <a:off x="6235777" y="5122098"/>
            <a:ext cx="5112000" cy="576406"/>
          </a:xfrm>
          <a:prstGeom prst="round1Rect">
            <a:avLst/>
          </a:prstGeom>
          <a:solidFill>
            <a:schemeClr val="bg1"/>
          </a:solidFill>
          <a:effectLst>
            <a:outerShdw blurRad="50800" dist="25400" dir="2700000" algn="tl" rotWithShape="0">
              <a:prstClr val="black">
                <a:alpha val="20000"/>
              </a:prstClr>
            </a:outerShdw>
          </a:effectLst>
        </p:spPr>
        <p:txBody>
          <a:bodyPr vert="horz" lIns="180000" tIns="36000" rIns="180000" bIns="36000" numCol="1" spcCol="360000" rtlCol="0" anchor="ctr" anchorCtr="0">
            <a:noAutofit/>
          </a:bodyPr>
          <a:lstStyle>
            <a:lvl1pPr marL="180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2000" kern="1200">
                <a:solidFill>
                  <a:schemeClr val="tx2"/>
                </a:solidFill>
                <a:latin typeface="+mn-lt"/>
                <a:ea typeface="+mn-ea"/>
                <a:cs typeface="+mn-cs"/>
              </a:defRPr>
            </a:lvl1pPr>
            <a:lvl2pPr marL="378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700" kern="1200">
                <a:solidFill>
                  <a:schemeClr val="tx2"/>
                </a:solidFill>
                <a:latin typeface="+mn-lt"/>
                <a:ea typeface="+mn-ea"/>
                <a:cs typeface="+mn-cs"/>
              </a:defRPr>
            </a:lvl2pPr>
            <a:lvl3pPr marL="576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tabLst/>
              <a:defRPr lang="en-US" sz="1500" kern="1200" dirty="0">
                <a:solidFill>
                  <a:schemeClr val="tx2"/>
                </a:solidFill>
                <a:latin typeface="+mn-lt"/>
                <a:ea typeface="+mn-ea"/>
                <a:cs typeface="+mn-cs"/>
              </a:defRPr>
            </a:lvl3pPr>
            <a:lvl4pPr marL="774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300" kern="1200">
                <a:solidFill>
                  <a:schemeClr val="tx2"/>
                </a:solidFill>
                <a:latin typeface="+mn-lt"/>
                <a:ea typeface="+mn-ea"/>
                <a:cs typeface="+mn-cs"/>
              </a:defRPr>
            </a:lvl4pPr>
            <a:lvl5pPr marL="972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Clr>
                <a:srgbClr val="847770"/>
              </a:buClr>
              <a:buNone/>
              <a:defRPr/>
            </a:pPr>
            <a:r>
              <a:rPr lang="en-US" sz="1800">
                <a:solidFill>
                  <a:srgbClr val="11387F"/>
                </a:solidFill>
              </a:rPr>
              <a:t>“Saving energy is our focus”</a:t>
            </a:r>
          </a:p>
        </p:txBody>
      </p:sp>
      <p:sp>
        <p:nvSpPr>
          <p:cNvPr id="20" name="Platshållare för text 6">
            <a:extLst>
              <a:ext uri="{FF2B5EF4-FFF2-40B4-BE49-F238E27FC236}">
                <a16:creationId xmlns:a16="http://schemas.microsoft.com/office/drawing/2014/main" id="{5634ECB0-221D-E247-9507-79A25BB55BEE}"/>
              </a:ext>
            </a:extLst>
          </p:cNvPr>
          <p:cNvSpPr txBox="1">
            <a:spLocks/>
          </p:cNvSpPr>
          <p:nvPr/>
        </p:nvSpPr>
        <p:spPr>
          <a:xfrm>
            <a:off x="6235777" y="2614488"/>
            <a:ext cx="5111553" cy="936000"/>
          </a:xfrm>
          <a:prstGeom prst="round1Rect">
            <a:avLst/>
          </a:prstGeom>
          <a:solidFill>
            <a:schemeClr val="bg1"/>
          </a:solidFill>
          <a:effectLst>
            <a:outerShdw blurRad="50800" dist="25400" dir="2700000" algn="tl" rotWithShape="0">
              <a:prstClr val="black">
                <a:alpha val="20000"/>
              </a:prstClr>
            </a:outerShdw>
          </a:effectLst>
        </p:spPr>
        <p:txBody>
          <a:bodyPr vert="horz" lIns="180000" tIns="36000" rIns="180000" bIns="36000" numCol="1" spcCol="360000" rtlCol="0" anchor="ctr" anchorCtr="0">
            <a:noAutofit/>
          </a:bodyPr>
          <a:lstStyle>
            <a:lvl1pPr marL="180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2000" kern="1200">
                <a:solidFill>
                  <a:schemeClr val="tx2"/>
                </a:solidFill>
                <a:latin typeface="+mn-lt"/>
                <a:ea typeface="+mn-ea"/>
                <a:cs typeface="+mn-cs"/>
              </a:defRPr>
            </a:lvl1pPr>
            <a:lvl2pPr marL="378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700" kern="1200">
                <a:solidFill>
                  <a:schemeClr val="tx2"/>
                </a:solidFill>
                <a:latin typeface="+mn-lt"/>
                <a:ea typeface="+mn-ea"/>
                <a:cs typeface="+mn-cs"/>
              </a:defRPr>
            </a:lvl2pPr>
            <a:lvl3pPr marL="576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tabLst/>
              <a:defRPr lang="en-US" sz="1500" kern="1200" dirty="0">
                <a:solidFill>
                  <a:schemeClr val="tx2"/>
                </a:solidFill>
                <a:latin typeface="+mn-lt"/>
                <a:ea typeface="+mn-ea"/>
                <a:cs typeface="+mn-cs"/>
              </a:defRPr>
            </a:lvl3pPr>
            <a:lvl4pPr marL="774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300" kern="1200">
                <a:solidFill>
                  <a:schemeClr val="tx2"/>
                </a:solidFill>
                <a:latin typeface="+mn-lt"/>
                <a:ea typeface="+mn-ea"/>
                <a:cs typeface="+mn-cs"/>
              </a:defRPr>
            </a:lvl4pPr>
            <a:lvl5pPr marL="972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Clr>
                <a:srgbClr val="847770"/>
              </a:buClr>
              <a:buNone/>
              <a:defRPr/>
            </a:pPr>
            <a:r>
              <a:rPr lang="en-US" sz="1800">
                <a:solidFill>
                  <a:srgbClr val="11387F"/>
                </a:solidFill>
              </a:rPr>
              <a:t>“Grain-free: 95% of the protein comes from animal sources”</a:t>
            </a:r>
          </a:p>
        </p:txBody>
      </p:sp>
      <p:sp>
        <p:nvSpPr>
          <p:cNvPr id="21" name="Platshållare för text 6">
            <a:extLst>
              <a:ext uri="{FF2B5EF4-FFF2-40B4-BE49-F238E27FC236}">
                <a16:creationId xmlns:a16="http://schemas.microsoft.com/office/drawing/2014/main" id="{D4CB7EFA-38A9-5F42-8D0E-20F35BFCD5B8}"/>
              </a:ext>
            </a:extLst>
          </p:cNvPr>
          <p:cNvSpPr txBox="1">
            <a:spLocks/>
          </p:cNvSpPr>
          <p:nvPr/>
        </p:nvSpPr>
        <p:spPr>
          <a:xfrm>
            <a:off x="6226724" y="4417972"/>
            <a:ext cx="5112000" cy="576406"/>
          </a:xfrm>
          <a:prstGeom prst="round1Rect">
            <a:avLst/>
          </a:prstGeom>
          <a:solidFill>
            <a:schemeClr val="bg1"/>
          </a:solidFill>
          <a:effectLst>
            <a:outerShdw blurRad="50800" dist="25400" dir="2700000" algn="tl" rotWithShape="0">
              <a:prstClr val="black">
                <a:alpha val="20000"/>
              </a:prstClr>
            </a:outerShdw>
          </a:effectLst>
        </p:spPr>
        <p:txBody>
          <a:bodyPr vert="horz" lIns="180000" tIns="36000" rIns="180000" bIns="36000" numCol="1" spcCol="360000" rtlCol="0" anchor="ctr" anchorCtr="0">
            <a:noAutofit/>
          </a:bodyPr>
          <a:lstStyle>
            <a:lvl1pPr marL="180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2000" kern="1200">
                <a:solidFill>
                  <a:schemeClr val="tx2"/>
                </a:solidFill>
                <a:latin typeface="+mn-lt"/>
                <a:ea typeface="+mn-ea"/>
                <a:cs typeface="+mn-cs"/>
              </a:defRPr>
            </a:lvl1pPr>
            <a:lvl2pPr marL="378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700" kern="1200">
                <a:solidFill>
                  <a:schemeClr val="tx2"/>
                </a:solidFill>
                <a:latin typeface="+mn-lt"/>
                <a:ea typeface="+mn-ea"/>
                <a:cs typeface="+mn-cs"/>
              </a:defRPr>
            </a:lvl2pPr>
            <a:lvl3pPr marL="576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tabLst/>
              <a:defRPr lang="en-US" sz="1500" kern="1200" dirty="0">
                <a:solidFill>
                  <a:schemeClr val="tx2"/>
                </a:solidFill>
                <a:latin typeface="+mn-lt"/>
                <a:ea typeface="+mn-ea"/>
                <a:cs typeface="+mn-cs"/>
              </a:defRPr>
            </a:lvl3pPr>
            <a:lvl4pPr marL="774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300" kern="1200">
                <a:solidFill>
                  <a:schemeClr val="tx2"/>
                </a:solidFill>
                <a:latin typeface="+mn-lt"/>
                <a:ea typeface="+mn-ea"/>
                <a:cs typeface="+mn-cs"/>
              </a:defRPr>
            </a:lvl4pPr>
            <a:lvl5pPr marL="972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Clr>
                <a:srgbClr val="847770"/>
              </a:buClr>
              <a:buNone/>
              <a:defRPr/>
            </a:pPr>
            <a:r>
              <a:rPr lang="en-US" sz="1800">
                <a:solidFill>
                  <a:srgbClr val="11387F"/>
                </a:solidFill>
              </a:rPr>
              <a:t>“Minimally processed, protein-packed diets”</a:t>
            </a:r>
          </a:p>
        </p:txBody>
      </p:sp>
      <p:sp>
        <p:nvSpPr>
          <p:cNvPr id="22" name="Platshållare för text 6">
            <a:extLst>
              <a:ext uri="{FF2B5EF4-FFF2-40B4-BE49-F238E27FC236}">
                <a16:creationId xmlns:a16="http://schemas.microsoft.com/office/drawing/2014/main" id="{8FBD7485-5E93-5F40-A39B-D2B814C38550}"/>
              </a:ext>
            </a:extLst>
          </p:cNvPr>
          <p:cNvSpPr txBox="1">
            <a:spLocks/>
          </p:cNvSpPr>
          <p:nvPr/>
        </p:nvSpPr>
        <p:spPr>
          <a:xfrm>
            <a:off x="6235778" y="3686096"/>
            <a:ext cx="5111552" cy="577106"/>
          </a:xfrm>
          <a:prstGeom prst="round1Rect">
            <a:avLst/>
          </a:prstGeom>
          <a:solidFill>
            <a:schemeClr val="bg1"/>
          </a:solidFill>
          <a:effectLst>
            <a:outerShdw blurRad="50800" dist="25400" dir="2700000" algn="tl" rotWithShape="0">
              <a:prstClr val="black">
                <a:alpha val="20000"/>
              </a:prstClr>
            </a:outerShdw>
          </a:effectLst>
        </p:spPr>
        <p:txBody>
          <a:bodyPr vert="horz" lIns="180000" tIns="36000" rIns="180000" bIns="36000" numCol="1" spcCol="360000" rtlCol="0" anchor="ctr" anchorCtr="0">
            <a:noAutofit/>
          </a:bodyPr>
          <a:lstStyle>
            <a:lvl1pPr marL="180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2000" kern="1200">
                <a:solidFill>
                  <a:schemeClr val="tx2"/>
                </a:solidFill>
                <a:latin typeface="+mn-lt"/>
                <a:ea typeface="+mn-ea"/>
                <a:cs typeface="+mn-cs"/>
              </a:defRPr>
            </a:lvl1pPr>
            <a:lvl2pPr marL="378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700" kern="1200">
                <a:solidFill>
                  <a:schemeClr val="tx2"/>
                </a:solidFill>
                <a:latin typeface="+mn-lt"/>
                <a:ea typeface="+mn-ea"/>
                <a:cs typeface="+mn-cs"/>
              </a:defRPr>
            </a:lvl2pPr>
            <a:lvl3pPr marL="576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tabLst/>
              <a:defRPr lang="en-US" sz="1500" kern="1200" dirty="0">
                <a:solidFill>
                  <a:schemeClr val="tx2"/>
                </a:solidFill>
                <a:latin typeface="+mn-lt"/>
                <a:ea typeface="+mn-ea"/>
                <a:cs typeface="+mn-cs"/>
              </a:defRPr>
            </a:lvl3pPr>
            <a:lvl4pPr marL="774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300" kern="1200">
                <a:solidFill>
                  <a:schemeClr val="tx2"/>
                </a:solidFill>
                <a:latin typeface="+mn-lt"/>
                <a:ea typeface="+mn-ea"/>
                <a:cs typeface="+mn-cs"/>
              </a:defRPr>
            </a:lvl4pPr>
            <a:lvl5pPr marL="972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Clr>
                <a:srgbClr val="847770"/>
              </a:buClr>
              <a:buNone/>
              <a:defRPr/>
            </a:pPr>
            <a:r>
              <a:rPr lang="en-US" sz="1800">
                <a:solidFill>
                  <a:srgbClr val="11387F"/>
                </a:solidFill>
              </a:rPr>
              <a:t>“Locally sourced”</a:t>
            </a:r>
          </a:p>
        </p:txBody>
      </p:sp>
      <p:sp>
        <p:nvSpPr>
          <p:cNvPr id="23" name="Text Placeholder 3">
            <a:extLst>
              <a:ext uri="{FF2B5EF4-FFF2-40B4-BE49-F238E27FC236}">
                <a16:creationId xmlns:a16="http://schemas.microsoft.com/office/drawing/2014/main" id="{147AA7DD-F86F-A043-9DDD-4665005EBFC3}"/>
              </a:ext>
            </a:extLst>
          </p:cNvPr>
          <p:cNvSpPr txBox="1">
            <a:spLocks/>
          </p:cNvSpPr>
          <p:nvPr/>
        </p:nvSpPr>
        <p:spPr>
          <a:xfrm>
            <a:off x="835700" y="1963151"/>
            <a:ext cx="8968321" cy="544660"/>
          </a:xfrm>
          <a:prstGeom prst="rect">
            <a:avLst/>
          </a:prstGeom>
        </p:spPr>
        <p:txBody>
          <a:bodyPr lIns="0" tIns="0" rIns="0" bIns="0"/>
          <a:lstStyle>
            <a:lvl1pPr marL="180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2000" kern="1200">
                <a:solidFill>
                  <a:schemeClr val="tx2"/>
                </a:solidFill>
                <a:latin typeface="+mn-lt"/>
                <a:ea typeface="+mn-ea"/>
                <a:cs typeface="+mn-cs"/>
              </a:defRPr>
            </a:lvl1pPr>
            <a:lvl2pPr marL="378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700" kern="1200">
                <a:solidFill>
                  <a:schemeClr val="tx2"/>
                </a:solidFill>
                <a:latin typeface="+mn-lt"/>
                <a:ea typeface="+mn-ea"/>
                <a:cs typeface="+mn-cs"/>
              </a:defRPr>
            </a:lvl2pPr>
            <a:lvl3pPr marL="576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tabLst/>
              <a:defRPr lang="en-US" sz="1500" kern="1200" dirty="0">
                <a:solidFill>
                  <a:schemeClr val="tx2"/>
                </a:solidFill>
                <a:latin typeface="+mn-lt"/>
                <a:ea typeface="+mn-ea"/>
                <a:cs typeface="+mn-cs"/>
              </a:defRPr>
            </a:lvl3pPr>
            <a:lvl4pPr marL="774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300" kern="1200">
                <a:solidFill>
                  <a:schemeClr val="tx2"/>
                </a:solidFill>
                <a:latin typeface="+mn-lt"/>
                <a:ea typeface="+mn-ea"/>
                <a:cs typeface="+mn-cs"/>
              </a:defRPr>
            </a:lvl4pPr>
            <a:lvl5pPr marL="972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a:t>What we hear from successful pet food producers</a:t>
            </a:r>
            <a:endParaRPr lang="en-US" sz="2400"/>
          </a:p>
        </p:txBody>
      </p:sp>
    </p:spTree>
    <p:extLst>
      <p:ext uri="{BB962C8B-B14F-4D97-AF65-F5344CB8AC3E}">
        <p14:creationId xmlns:p14="http://schemas.microsoft.com/office/powerpoint/2010/main" val="2517142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21" grpId="0" animBg="1"/>
      <p:bldP spid="22"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181BEDC8-BD05-9840-9537-C004494498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DD21C0-EE81-41FF-9DCB-588A16D41EC9}" type="datetime1">
              <a:rPr kumimoji="0" lang="en-GB" sz="800" b="0" i="0" u="none" strike="noStrike" kern="1200" cap="none" spc="0" normalizeH="0" baseline="0" noProof="0" smtClean="0">
                <a:ln>
                  <a:noFill/>
                </a:ln>
                <a:solidFill>
                  <a:srgbClr val="84777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13/12/2021</a:t>
            </a:fld>
            <a:endParaRPr kumimoji="0" lang="en-GB" sz="800" b="0" i="0" u="none" strike="noStrike" kern="1200" cap="none" spc="0" normalizeH="0" baseline="0" noProof="0">
              <a:ln>
                <a:noFill/>
              </a:ln>
              <a:solidFill>
                <a:srgbClr val="847770"/>
              </a:solidFill>
              <a:effectLst/>
              <a:uLnTx/>
              <a:uFillTx/>
              <a:latin typeface="Arial" panose="020B0604020202020204"/>
              <a:ea typeface="+mn-ea"/>
              <a:cs typeface="+mn-cs"/>
            </a:endParaRPr>
          </a:p>
        </p:txBody>
      </p:sp>
      <p:sp>
        <p:nvSpPr>
          <p:cNvPr id="6" name="Platshållare för sidfot 5">
            <a:extLst>
              <a:ext uri="{FF2B5EF4-FFF2-40B4-BE49-F238E27FC236}">
                <a16:creationId xmlns:a16="http://schemas.microsoft.com/office/drawing/2014/main" id="{AEFEF183-5E16-7F42-80A6-C0D0B356593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847770"/>
                </a:solidFill>
                <a:effectLst/>
                <a:uLnTx/>
                <a:uFillTx/>
                <a:latin typeface="Arial" panose="020B0604020202020204"/>
                <a:ea typeface="+mn-ea"/>
                <a:cs typeface="+mn-cs"/>
              </a:rPr>
              <a:t>| © Alfa Laval</a:t>
            </a:r>
          </a:p>
        </p:txBody>
      </p:sp>
      <p:sp>
        <p:nvSpPr>
          <p:cNvPr id="8" name="Platshållare för bildnummer 7">
            <a:extLst>
              <a:ext uri="{FF2B5EF4-FFF2-40B4-BE49-F238E27FC236}">
                <a16:creationId xmlns:a16="http://schemas.microsoft.com/office/drawing/2014/main" id="{F30F8EC1-ABA8-FB40-B2C8-5E9FF270BB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81896-7108-754B-A195-4B41D5296C65}" type="slidenum">
              <a:rPr kumimoji="0" lang="en-GB" sz="800" b="0" i="0" u="none" strike="noStrike" kern="1200" cap="none" spc="0" normalizeH="0" baseline="0" noProof="0" smtClean="0">
                <a:ln>
                  <a:noFill/>
                </a:ln>
                <a:solidFill>
                  <a:srgbClr val="84777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r>
              <a:rPr kumimoji="0" lang="en-GB" sz="800" b="0" i="0" u="none" strike="noStrike" kern="1200" cap="none" spc="0" normalizeH="0" baseline="0" noProof="0">
                <a:ln>
                  <a:noFill/>
                </a:ln>
                <a:solidFill>
                  <a:srgbClr val="847770"/>
                </a:solidFill>
                <a:effectLst/>
                <a:uLnTx/>
                <a:uFillTx/>
                <a:latin typeface="Arial" panose="020B0604020202020204"/>
                <a:ea typeface="+mn-ea"/>
                <a:cs typeface="+mn-cs"/>
              </a:rPr>
              <a:t> |</a:t>
            </a:r>
          </a:p>
        </p:txBody>
      </p:sp>
      <p:sp>
        <p:nvSpPr>
          <p:cNvPr id="9" name="Rubrik 8">
            <a:extLst>
              <a:ext uri="{FF2B5EF4-FFF2-40B4-BE49-F238E27FC236}">
                <a16:creationId xmlns:a16="http://schemas.microsoft.com/office/drawing/2014/main" id="{C91281E5-52EB-9D48-956A-FA25658755A7}"/>
              </a:ext>
            </a:extLst>
          </p:cNvPr>
          <p:cNvSpPr>
            <a:spLocks noGrp="1"/>
          </p:cNvSpPr>
          <p:nvPr>
            <p:ph type="title"/>
          </p:nvPr>
        </p:nvSpPr>
        <p:spPr/>
        <p:txBody>
          <a:bodyPr/>
          <a:lstStyle/>
          <a:p>
            <a:br>
              <a:rPr lang="en-GB" dirty="0">
                <a:solidFill>
                  <a:srgbClr val="0070C0"/>
                </a:solidFill>
              </a:rPr>
            </a:br>
            <a:r>
              <a:rPr lang="en-GB" dirty="0"/>
              <a:t>Extrusion</a:t>
            </a:r>
            <a:br>
              <a:rPr lang="en-GB" dirty="0"/>
            </a:br>
            <a:endParaRPr lang="en-GB" dirty="0"/>
          </a:p>
        </p:txBody>
      </p:sp>
    </p:spTree>
    <p:extLst>
      <p:ext uri="{BB962C8B-B14F-4D97-AF65-F5344CB8AC3E}">
        <p14:creationId xmlns:p14="http://schemas.microsoft.com/office/powerpoint/2010/main" val="31765237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 name="Platshållare för bild 304">
            <a:extLst>
              <a:ext uri="{FF2B5EF4-FFF2-40B4-BE49-F238E27FC236}">
                <a16:creationId xmlns:a16="http://schemas.microsoft.com/office/drawing/2014/main" id="{94D8156B-80BD-C649-A9A9-CF6504B9765B}"/>
              </a:ext>
            </a:extLst>
          </p:cNvPr>
          <p:cNvPicPr>
            <a:picLocks noGrp="1" noChangeAspect="1"/>
          </p:cNvPicPr>
          <p:nvPr>
            <p:ph type="pic" sz="quarter" idx="37"/>
          </p:nvPr>
        </p:nvPicPr>
        <p:blipFill>
          <a:blip r:embed="rId3" cstate="print">
            <a:alphaModFix amt="84000"/>
            <a:extLst>
              <a:ext uri="{28A0092B-C50C-407E-A947-70E740481C1C}">
                <a14:useLocalDpi xmlns:a14="http://schemas.microsoft.com/office/drawing/2010/main"/>
              </a:ext>
            </a:extLst>
          </a:blip>
          <a:srcRect/>
          <a:stretch>
            <a:fillRect/>
          </a:stretch>
        </p:blipFill>
        <p:spPr>
          <a:xfrm>
            <a:off x="0" y="899358"/>
            <a:ext cx="12192000" cy="5756275"/>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pic>
      <p:grpSp>
        <p:nvGrpSpPr>
          <p:cNvPr id="460" name="Group 307">
            <a:extLst>
              <a:ext uri="{FF2B5EF4-FFF2-40B4-BE49-F238E27FC236}">
                <a16:creationId xmlns:a16="http://schemas.microsoft.com/office/drawing/2014/main" id="{164B928D-C11E-074C-AA51-9C9974C86378}"/>
              </a:ext>
            </a:extLst>
          </p:cNvPr>
          <p:cNvGrpSpPr/>
          <p:nvPr/>
        </p:nvGrpSpPr>
        <p:grpSpPr>
          <a:xfrm>
            <a:off x="4230441" y="2849756"/>
            <a:ext cx="481121" cy="309012"/>
            <a:chOff x="1023060" y="3157847"/>
            <a:chExt cx="481121" cy="309012"/>
          </a:xfrm>
          <a:noFill/>
        </p:grpSpPr>
        <p:pic>
          <p:nvPicPr>
            <p:cNvPr id="461" name="Picture 2">
              <a:extLst>
                <a:ext uri="{FF2B5EF4-FFF2-40B4-BE49-F238E27FC236}">
                  <a16:creationId xmlns:a16="http://schemas.microsoft.com/office/drawing/2014/main" id="{0559C7A6-2CF8-E347-93CD-F8F70ACBB26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flipH="1">
              <a:off x="1023060" y="3157847"/>
              <a:ext cx="481121" cy="309012"/>
            </a:xfrm>
            <a:prstGeom prst="rect">
              <a:avLst/>
            </a:prstGeom>
            <a:grpFill/>
            <a:ln>
              <a:noFill/>
            </a:ln>
          </p:spPr>
        </p:pic>
        <p:sp>
          <p:nvSpPr>
            <p:cNvPr id="462" name="Flowchart: Process 306">
              <a:extLst>
                <a:ext uri="{FF2B5EF4-FFF2-40B4-BE49-F238E27FC236}">
                  <a16:creationId xmlns:a16="http://schemas.microsoft.com/office/drawing/2014/main" id="{7CBC9823-BA49-044B-85EC-B68A0E2C7570}"/>
                </a:ext>
              </a:extLst>
            </p:cNvPr>
            <p:cNvSpPr/>
            <p:nvPr/>
          </p:nvSpPr>
          <p:spPr>
            <a:xfrm>
              <a:off x="1396510" y="3244980"/>
              <a:ext cx="68551" cy="145574"/>
            </a:xfrm>
            <a:prstGeom prst="flowChartProcess">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463" name="Flowchart: Process 308">
              <a:extLst>
                <a:ext uri="{FF2B5EF4-FFF2-40B4-BE49-F238E27FC236}">
                  <a16:creationId xmlns:a16="http://schemas.microsoft.com/office/drawing/2014/main" id="{5F9EF0C1-D681-714B-AB50-F7FE5DF0A3E8}"/>
                </a:ext>
              </a:extLst>
            </p:cNvPr>
            <p:cNvSpPr/>
            <p:nvPr/>
          </p:nvSpPr>
          <p:spPr>
            <a:xfrm>
              <a:off x="1231539" y="3192165"/>
              <a:ext cx="68551" cy="145574"/>
            </a:xfrm>
            <a:prstGeom prst="flowChartProcess">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nvGrpSpPr>
          <p:cNvPr id="435" name="Group 307">
            <a:extLst>
              <a:ext uri="{FF2B5EF4-FFF2-40B4-BE49-F238E27FC236}">
                <a16:creationId xmlns:a16="http://schemas.microsoft.com/office/drawing/2014/main" id="{A721EDF6-DFCB-D84C-924A-AC70F65C6536}"/>
              </a:ext>
            </a:extLst>
          </p:cNvPr>
          <p:cNvGrpSpPr/>
          <p:nvPr/>
        </p:nvGrpSpPr>
        <p:grpSpPr>
          <a:xfrm>
            <a:off x="905103" y="2849756"/>
            <a:ext cx="481121" cy="311844"/>
            <a:chOff x="1023060" y="3157847"/>
            <a:chExt cx="481121" cy="311844"/>
          </a:xfrm>
          <a:noFill/>
        </p:grpSpPr>
        <p:pic>
          <p:nvPicPr>
            <p:cNvPr id="436" name="Picture 2">
              <a:extLst>
                <a:ext uri="{FF2B5EF4-FFF2-40B4-BE49-F238E27FC236}">
                  <a16:creationId xmlns:a16="http://schemas.microsoft.com/office/drawing/2014/main" id="{C727896C-947D-614B-9A5B-DAC348B6AE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flipH="1">
              <a:off x="1023060" y="3157847"/>
              <a:ext cx="481121" cy="309012"/>
            </a:xfrm>
            <a:prstGeom prst="rect">
              <a:avLst/>
            </a:prstGeom>
            <a:grpFill/>
            <a:ln>
              <a:noFill/>
            </a:ln>
          </p:spPr>
        </p:pic>
        <p:sp>
          <p:nvSpPr>
            <p:cNvPr id="437" name="Flowchart: Process 306">
              <a:extLst>
                <a:ext uri="{FF2B5EF4-FFF2-40B4-BE49-F238E27FC236}">
                  <a16:creationId xmlns:a16="http://schemas.microsoft.com/office/drawing/2014/main" id="{B7DB3F37-8683-AD47-8299-1354EF891AB3}"/>
                </a:ext>
              </a:extLst>
            </p:cNvPr>
            <p:cNvSpPr/>
            <p:nvPr/>
          </p:nvSpPr>
          <p:spPr>
            <a:xfrm>
              <a:off x="1363374" y="3324117"/>
              <a:ext cx="68551" cy="145574"/>
            </a:xfrm>
            <a:prstGeom prst="flowChartProcess">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438" name="Flowchart: Process 308">
              <a:extLst>
                <a:ext uri="{FF2B5EF4-FFF2-40B4-BE49-F238E27FC236}">
                  <a16:creationId xmlns:a16="http://schemas.microsoft.com/office/drawing/2014/main" id="{19B02EEC-37F0-0343-9378-B8707105FA8A}"/>
                </a:ext>
              </a:extLst>
            </p:cNvPr>
            <p:cNvSpPr/>
            <p:nvPr/>
          </p:nvSpPr>
          <p:spPr>
            <a:xfrm>
              <a:off x="1231539" y="3192165"/>
              <a:ext cx="68551" cy="145574"/>
            </a:xfrm>
            <a:prstGeom prst="flowChartProcess">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nvGrpSpPr>
          <p:cNvPr id="263" name="Group 262">
            <a:extLst>
              <a:ext uri="{FF2B5EF4-FFF2-40B4-BE49-F238E27FC236}">
                <a16:creationId xmlns:a16="http://schemas.microsoft.com/office/drawing/2014/main" id="{33DE14F1-751F-423A-9B98-DA59BD0FCFBE}"/>
              </a:ext>
            </a:extLst>
          </p:cNvPr>
          <p:cNvGrpSpPr/>
          <p:nvPr/>
        </p:nvGrpSpPr>
        <p:grpSpPr>
          <a:xfrm flipH="1">
            <a:off x="5605363" y="4135853"/>
            <a:ext cx="509128" cy="180000"/>
            <a:chOff x="1715977" y="4133710"/>
            <a:chExt cx="509128" cy="180000"/>
          </a:xfrm>
        </p:grpSpPr>
        <p:sp>
          <p:nvSpPr>
            <p:cNvPr id="264" name="Flowchart: Connector 263">
              <a:extLst>
                <a:ext uri="{FF2B5EF4-FFF2-40B4-BE49-F238E27FC236}">
                  <a16:creationId xmlns:a16="http://schemas.microsoft.com/office/drawing/2014/main" id="{307E19AA-EDC5-45B6-B597-CDBD56A8D6E1}"/>
                </a:ext>
              </a:extLst>
            </p:cNvPr>
            <p:cNvSpPr/>
            <p:nvPr/>
          </p:nvSpPr>
          <p:spPr>
            <a:xfrm>
              <a:off x="1715977" y="4133710"/>
              <a:ext cx="180000" cy="180000"/>
            </a:xfrm>
            <a:prstGeom prst="flowChartConnector">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000" dirty="0"/>
                <a:t>M</a:t>
              </a:r>
            </a:p>
          </p:txBody>
        </p:sp>
        <p:cxnSp>
          <p:nvCxnSpPr>
            <p:cNvPr id="265" name="Straight Connector 264">
              <a:extLst>
                <a:ext uri="{FF2B5EF4-FFF2-40B4-BE49-F238E27FC236}">
                  <a16:creationId xmlns:a16="http://schemas.microsoft.com/office/drawing/2014/main" id="{AE1527F0-2CF4-4062-B0B3-D52C53AE3D59}"/>
                </a:ext>
              </a:extLst>
            </p:cNvPr>
            <p:cNvCxnSpPr>
              <a:cxnSpLocks/>
              <a:stCxn id="264" idx="6"/>
            </p:cNvCxnSpPr>
            <p:nvPr/>
          </p:nvCxnSpPr>
          <p:spPr>
            <a:xfrm>
              <a:off x="1895977" y="4223710"/>
              <a:ext cx="32912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67" name="Grupp 266">
            <a:extLst>
              <a:ext uri="{FF2B5EF4-FFF2-40B4-BE49-F238E27FC236}">
                <a16:creationId xmlns:a16="http://schemas.microsoft.com/office/drawing/2014/main" id="{C63CBB2F-C20C-9345-96A0-86A48C81B22D}"/>
              </a:ext>
            </a:extLst>
          </p:cNvPr>
          <p:cNvGrpSpPr/>
          <p:nvPr/>
        </p:nvGrpSpPr>
        <p:grpSpPr>
          <a:xfrm>
            <a:off x="5715089" y="4137061"/>
            <a:ext cx="166642" cy="166641"/>
            <a:chOff x="3267798" y="4199120"/>
            <a:chExt cx="333282" cy="333282"/>
          </a:xfrm>
        </p:grpSpPr>
        <p:sp>
          <p:nvSpPr>
            <p:cNvPr id="274" name="Frihandsfigur 273">
              <a:extLst>
                <a:ext uri="{FF2B5EF4-FFF2-40B4-BE49-F238E27FC236}">
                  <a16:creationId xmlns:a16="http://schemas.microsoft.com/office/drawing/2014/main" id="{60147C8F-6051-A84F-BF8A-89AFDCF3A3D8}"/>
                </a:ext>
              </a:extLst>
            </p:cNvPr>
            <p:cNvSpPr/>
            <p:nvPr/>
          </p:nvSpPr>
          <p:spPr>
            <a:xfrm>
              <a:off x="3282419" y="4200239"/>
              <a:ext cx="300349" cy="323714"/>
            </a:xfrm>
            <a:custGeom>
              <a:avLst/>
              <a:gdLst>
                <a:gd name="connsiteX0" fmla="*/ 149561 w 300349"/>
                <a:gd name="connsiteY0" fmla="*/ 0 h 323714"/>
                <a:gd name="connsiteX1" fmla="*/ 299121 w 300349"/>
                <a:gd name="connsiteY1" fmla="*/ 71380 h 323714"/>
                <a:gd name="connsiteX2" fmla="*/ 299121 w 300349"/>
                <a:gd name="connsiteY2" fmla="*/ 83515 h 323714"/>
                <a:gd name="connsiteX3" fmla="*/ 300349 w 300349"/>
                <a:gd name="connsiteY3" fmla="*/ 83515 h 323714"/>
                <a:gd name="connsiteX4" fmla="*/ 300349 w 300349"/>
                <a:gd name="connsiteY4" fmla="*/ 323714 h 323714"/>
                <a:gd name="connsiteX5" fmla="*/ 1229 w 300349"/>
                <a:gd name="connsiteY5" fmla="*/ 323714 h 323714"/>
                <a:gd name="connsiteX6" fmla="*/ 1229 w 300349"/>
                <a:gd name="connsiteY6" fmla="*/ 142761 h 323714"/>
                <a:gd name="connsiteX7" fmla="*/ 0 w 300349"/>
                <a:gd name="connsiteY7" fmla="*/ 142761 h 323714"/>
                <a:gd name="connsiteX8" fmla="*/ 0 w 300349"/>
                <a:gd name="connsiteY8" fmla="*/ 71380 h 323714"/>
                <a:gd name="connsiteX9" fmla="*/ 149561 w 300349"/>
                <a:gd name="connsiteY9" fmla="*/ 0 h 32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349" h="323714">
                  <a:moveTo>
                    <a:pt x="149561" y="0"/>
                  </a:moveTo>
                  <a:cubicBezTo>
                    <a:pt x="232161" y="0"/>
                    <a:pt x="299121" y="31958"/>
                    <a:pt x="299121" y="71380"/>
                  </a:cubicBezTo>
                  <a:lnTo>
                    <a:pt x="299121" y="83515"/>
                  </a:lnTo>
                  <a:lnTo>
                    <a:pt x="300349" y="83515"/>
                  </a:lnTo>
                  <a:lnTo>
                    <a:pt x="300349" y="323714"/>
                  </a:lnTo>
                  <a:lnTo>
                    <a:pt x="1229" y="323714"/>
                  </a:lnTo>
                  <a:lnTo>
                    <a:pt x="1229" y="142761"/>
                  </a:lnTo>
                  <a:lnTo>
                    <a:pt x="0" y="142761"/>
                  </a:lnTo>
                  <a:lnTo>
                    <a:pt x="0" y="71380"/>
                  </a:lnTo>
                  <a:cubicBezTo>
                    <a:pt x="0" y="31958"/>
                    <a:pt x="66961" y="0"/>
                    <a:pt x="149561" y="0"/>
                  </a:cubicBezTo>
                  <a:close/>
                </a:path>
              </a:pathLst>
            </a:cu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0"/>
            </a:p>
          </p:txBody>
        </p:sp>
        <p:pic>
          <p:nvPicPr>
            <p:cNvPr id="275" name="Graphic 196" descr="Gears outline">
              <a:extLst>
                <a:ext uri="{FF2B5EF4-FFF2-40B4-BE49-F238E27FC236}">
                  <a16:creationId xmlns:a16="http://schemas.microsoft.com/office/drawing/2014/main" id="{27BB2283-D39F-724E-B3D2-C6FB4A961CB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67798" y="4199120"/>
              <a:ext cx="333282" cy="333282"/>
            </a:xfrm>
            <a:prstGeom prst="rect">
              <a:avLst/>
            </a:prstGeom>
          </p:spPr>
        </p:pic>
      </p:grpSp>
      <p:cxnSp>
        <p:nvCxnSpPr>
          <p:cNvPr id="12" name="Straight Arrow Connector 11">
            <a:extLst>
              <a:ext uri="{FF2B5EF4-FFF2-40B4-BE49-F238E27FC236}">
                <a16:creationId xmlns:a16="http://schemas.microsoft.com/office/drawing/2014/main" id="{0330B614-03DF-4DF6-A984-A6F4F22506C6}"/>
              </a:ext>
            </a:extLst>
          </p:cNvPr>
          <p:cNvCxnSpPr>
            <a:cxnSpLocks/>
            <a:stCxn id="283" idx="2"/>
          </p:cNvCxnSpPr>
          <p:nvPr/>
        </p:nvCxnSpPr>
        <p:spPr bwMode="auto">
          <a:xfrm rot="16200000" flipH="1">
            <a:off x="6388010" y="3810321"/>
            <a:ext cx="560163" cy="2005172"/>
          </a:xfrm>
          <a:prstGeom prst="bentConnector3">
            <a:avLst>
              <a:gd name="adj1" fmla="val 50000"/>
            </a:avLst>
          </a:prstGeom>
          <a:solidFill>
            <a:schemeClr val="accent1"/>
          </a:solidFill>
          <a:ln w="25400" cap="flat" cmpd="sng" algn="ctr">
            <a:solidFill>
              <a:schemeClr val="accent2"/>
            </a:solidFill>
            <a:prstDash val="solid"/>
            <a:round/>
            <a:headEnd type="none" w="med" len="med"/>
            <a:tailEnd type="triangle"/>
          </a:ln>
          <a:effectLst/>
        </p:spPr>
      </p:cxnSp>
      <p:sp>
        <p:nvSpPr>
          <p:cNvPr id="247" name="Rectangle 174">
            <a:extLst>
              <a:ext uri="{FF2B5EF4-FFF2-40B4-BE49-F238E27FC236}">
                <a16:creationId xmlns:a16="http://schemas.microsoft.com/office/drawing/2014/main" id="{38C3B71C-C6EA-1E42-AAAE-B4D686B0C508}"/>
              </a:ext>
            </a:extLst>
          </p:cNvPr>
          <p:cNvSpPr/>
          <p:nvPr/>
        </p:nvSpPr>
        <p:spPr>
          <a:xfrm>
            <a:off x="7541635" y="5143725"/>
            <a:ext cx="3070983" cy="219965"/>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75" name="Rectangle 174">
            <a:extLst>
              <a:ext uri="{FF2B5EF4-FFF2-40B4-BE49-F238E27FC236}">
                <a16:creationId xmlns:a16="http://schemas.microsoft.com/office/drawing/2014/main" id="{6E04F137-4388-40C8-BF7A-8EA3FC5365FC}"/>
              </a:ext>
            </a:extLst>
          </p:cNvPr>
          <p:cNvSpPr/>
          <p:nvPr/>
        </p:nvSpPr>
        <p:spPr>
          <a:xfrm>
            <a:off x="7848148" y="5420389"/>
            <a:ext cx="2540219" cy="300468"/>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 name="Title 1">
            <a:extLst>
              <a:ext uri="{FF2B5EF4-FFF2-40B4-BE49-F238E27FC236}">
                <a16:creationId xmlns:a16="http://schemas.microsoft.com/office/drawing/2014/main" id="{74D3539F-DAA8-4233-897B-9E502FAA9304}"/>
              </a:ext>
            </a:extLst>
          </p:cNvPr>
          <p:cNvSpPr>
            <a:spLocks noGrp="1"/>
          </p:cNvSpPr>
          <p:nvPr>
            <p:ph type="ctrTitle"/>
          </p:nvPr>
        </p:nvSpPr>
        <p:spPr/>
        <p:txBody>
          <a:bodyPr/>
          <a:lstStyle/>
          <a:p>
            <a:r>
              <a:rPr lang="en-GB" dirty="0"/>
              <a:t>Cooking extrusion </a:t>
            </a:r>
          </a:p>
        </p:txBody>
      </p:sp>
      <p:sp>
        <p:nvSpPr>
          <p:cNvPr id="3" name="Subtitle 2">
            <a:extLst>
              <a:ext uri="{FF2B5EF4-FFF2-40B4-BE49-F238E27FC236}">
                <a16:creationId xmlns:a16="http://schemas.microsoft.com/office/drawing/2014/main" id="{473A68AF-1388-47B7-B8B4-438E3D10DE9C}"/>
              </a:ext>
            </a:extLst>
          </p:cNvPr>
          <p:cNvSpPr>
            <a:spLocks noGrp="1"/>
          </p:cNvSpPr>
          <p:nvPr>
            <p:ph type="subTitle" idx="1"/>
          </p:nvPr>
        </p:nvSpPr>
        <p:spPr/>
        <p:txBody>
          <a:bodyPr/>
          <a:lstStyle/>
          <a:p>
            <a:r>
              <a:rPr lang="en-GB" dirty="0"/>
              <a:t>How to integrate more fresh meat?</a:t>
            </a:r>
          </a:p>
          <a:p>
            <a:pPr marL="0" indent="0">
              <a:buNone/>
            </a:pPr>
            <a:endParaRPr lang="en-GB" dirty="0">
              <a:solidFill>
                <a:schemeClr val="accent6"/>
              </a:solidFill>
            </a:endParaRPr>
          </a:p>
        </p:txBody>
      </p:sp>
      <p:sp>
        <p:nvSpPr>
          <p:cNvPr id="5" name="Footer Placeholder 4">
            <a:extLst>
              <a:ext uri="{FF2B5EF4-FFF2-40B4-BE49-F238E27FC236}">
                <a16:creationId xmlns:a16="http://schemas.microsoft.com/office/drawing/2014/main" id="{D5CEF698-BA26-4F70-A167-34711A373586}"/>
              </a:ext>
            </a:extLst>
          </p:cNvPr>
          <p:cNvSpPr>
            <a:spLocks noGrp="1"/>
          </p:cNvSpPr>
          <p:nvPr>
            <p:ph type="ftr" sz="quarter" idx="27"/>
          </p:nvPr>
        </p:nvSpPr>
        <p:spPr/>
        <p:txBody>
          <a:bodyPr/>
          <a:lstStyle/>
          <a:p>
            <a:r>
              <a:rPr lang="en-GB" dirty="0"/>
              <a:t>| © Alfa Laval</a:t>
            </a:r>
          </a:p>
        </p:txBody>
      </p:sp>
      <p:sp>
        <p:nvSpPr>
          <p:cNvPr id="6" name="Date Placeholder 5">
            <a:extLst>
              <a:ext uri="{FF2B5EF4-FFF2-40B4-BE49-F238E27FC236}">
                <a16:creationId xmlns:a16="http://schemas.microsoft.com/office/drawing/2014/main" id="{F2B8F7FC-FF8A-417C-B1B3-084CCAFCB40C}"/>
              </a:ext>
            </a:extLst>
          </p:cNvPr>
          <p:cNvSpPr>
            <a:spLocks noGrp="1"/>
          </p:cNvSpPr>
          <p:nvPr>
            <p:ph type="dt" sz="half" idx="26"/>
          </p:nvPr>
        </p:nvSpPr>
        <p:spPr/>
        <p:txBody>
          <a:bodyPr/>
          <a:lstStyle/>
          <a:p>
            <a:fld id="{74DD21C0-EE81-41FF-9DCB-588A16D41EC9}" type="datetime1">
              <a:rPr lang="en-GB" smtClean="0"/>
              <a:pPr/>
              <a:t>13/12/2021</a:t>
            </a:fld>
            <a:endParaRPr lang="en-GB" dirty="0"/>
          </a:p>
        </p:txBody>
      </p:sp>
      <p:sp>
        <p:nvSpPr>
          <p:cNvPr id="7" name="Slide Number Placeholder 6">
            <a:extLst>
              <a:ext uri="{FF2B5EF4-FFF2-40B4-BE49-F238E27FC236}">
                <a16:creationId xmlns:a16="http://schemas.microsoft.com/office/drawing/2014/main" id="{5EBB83DD-36B5-404D-A3CD-7EA3903DD66C}"/>
              </a:ext>
            </a:extLst>
          </p:cNvPr>
          <p:cNvSpPr>
            <a:spLocks noGrp="1"/>
          </p:cNvSpPr>
          <p:nvPr>
            <p:ph type="sldNum" sz="quarter" idx="28"/>
          </p:nvPr>
        </p:nvSpPr>
        <p:spPr/>
        <p:txBody>
          <a:bodyPr/>
          <a:lstStyle/>
          <a:p>
            <a:fld id="{E1781896-7108-754B-A195-4B41D5296C65}" type="slidenum">
              <a:rPr lang="en-GB" smtClean="0"/>
              <a:pPr/>
              <a:t>14</a:t>
            </a:fld>
            <a:r>
              <a:rPr lang="en-GB" dirty="0"/>
              <a:t> |</a:t>
            </a:r>
          </a:p>
        </p:txBody>
      </p:sp>
      <p:cxnSp>
        <p:nvCxnSpPr>
          <p:cNvPr id="302" name="Connector: Elbow 301">
            <a:extLst>
              <a:ext uri="{FF2B5EF4-FFF2-40B4-BE49-F238E27FC236}">
                <a16:creationId xmlns:a16="http://schemas.microsoft.com/office/drawing/2014/main" id="{069B6393-FD94-47A3-BC6F-2D89D488251F}"/>
              </a:ext>
            </a:extLst>
          </p:cNvPr>
          <p:cNvCxnSpPr>
            <a:cxnSpLocks/>
            <a:stCxn id="437" idx="3"/>
          </p:cNvCxnSpPr>
          <p:nvPr/>
        </p:nvCxnSpPr>
        <p:spPr>
          <a:xfrm>
            <a:off x="1313968" y="3088813"/>
            <a:ext cx="1344160" cy="108158"/>
          </a:xfrm>
          <a:prstGeom prst="bentConnector2">
            <a:avLst/>
          </a:prstGeom>
          <a:ln w="6350">
            <a:solidFill>
              <a:schemeClr val="accent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id="{C3581D4F-E0F2-4FCA-8E7A-DE06B86B130D}"/>
              </a:ext>
            </a:extLst>
          </p:cNvPr>
          <p:cNvSpPr/>
          <p:nvPr/>
        </p:nvSpPr>
        <p:spPr>
          <a:xfrm>
            <a:off x="3845847" y="4091347"/>
            <a:ext cx="1722009" cy="260299"/>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rgbClr val="000000"/>
              </a:solidFill>
            </a:endParaRPr>
          </a:p>
        </p:txBody>
      </p:sp>
      <p:sp>
        <p:nvSpPr>
          <p:cNvPr id="174" name="Rectangle 173">
            <a:extLst>
              <a:ext uri="{FF2B5EF4-FFF2-40B4-BE49-F238E27FC236}">
                <a16:creationId xmlns:a16="http://schemas.microsoft.com/office/drawing/2014/main" id="{F06B6CE9-5E6A-4336-B075-CD8FF15F353A}"/>
              </a:ext>
            </a:extLst>
          </p:cNvPr>
          <p:cNvSpPr/>
          <p:nvPr/>
        </p:nvSpPr>
        <p:spPr>
          <a:xfrm>
            <a:off x="3924971" y="4134922"/>
            <a:ext cx="1654992" cy="180000"/>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0" name="TextBox 9">
            <a:extLst>
              <a:ext uri="{FF2B5EF4-FFF2-40B4-BE49-F238E27FC236}">
                <a16:creationId xmlns:a16="http://schemas.microsoft.com/office/drawing/2014/main" id="{2683DFFF-7A4D-49A9-A9AE-3462D66B7509}"/>
              </a:ext>
            </a:extLst>
          </p:cNvPr>
          <p:cNvSpPr txBox="1"/>
          <p:nvPr/>
        </p:nvSpPr>
        <p:spPr>
          <a:xfrm>
            <a:off x="5665504" y="4561324"/>
            <a:ext cx="2005173" cy="246221"/>
          </a:xfrm>
          <a:prstGeom prst="rect">
            <a:avLst/>
          </a:prstGeom>
          <a:noFill/>
        </p:spPr>
        <p:txBody>
          <a:bodyPr wrap="square" rtlCol="0">
            <a:spAutoFit/>
          </a:bodyPr>
          <a:lstStyle/>
          <a:p>
            <a:pPr algn="ctr"/>
            <a:r>
              <a:rPr lang="en-GB" sz="1000" b="1" dirty="0">
                <a:solidFill>
                  <a:schemeClr val="tx2"/>
                </a:solidFill>
              </a:rPr>
              <a:t>Wet pellets </a:t>
            </a:r>
            <a:r>
              <a:rPr lang="en-GB" sz="1000" dirty="0">
                <a:solidFill>
                  <a:schemeClr val="tx2"/>
                </a:solidFill>
              </a:rPr>
              <a:t>~20% moisture</a:t>
            </a:r>
          </a:p>
        </p:txBody>
      </p:sp>
      <p:grpSp>
        <p:nvGrpSpPr>
          <p:cNvPr id="11" name="Group 10">
            <a:extLst>
              <a:ext uri="{FF2B5EF4-FFF2-40B4-BE49-F238E27FC236}">
                <a16:creationId xmlns:a16="http://schemas.microsoft.com/office/drawing/2014/main" id="{A40493AA-7A32-4917-A619-AB0C7DF07A49}"/>
              </a:ext>
            </a:extLst>
          </p:cNvPr>
          <p:cNvGrpSpPr/>
          <p:nvPr/>
        </p:nvGrpSpPr>
        <p:grpSpPr>
          <a:xfrm>
            <a:off x="1701158" y="1812293"/>
            <a:ext cx="288965" cy="349201"/>
            <a:chOff x="321500" y="1705231"/>
            <a:chExt cx="288965" cy="600950"/>
          </a:xfrm>
          <a:solidFill>
            <a:schemeClr val="accent6"/>
          </a:solidFill>
        </p:grpSpPr>
        <p:sp>
          <p:nvSpPr>
            <p:cNvPr id="4" name="Rectangle 3">
              <a:extLst>
                <a:ext uri="{FF2B5EF4-FFF2-40B4-BE49-F238E27FC236}">
                  <a16:creationId xmlns:a16="http://schemas.microsoft.com/office/drawing/2014/main" id="{DBE6A040-AE61-4EDC-8D79-E566BB947C96}"/>
                </a:ext>
              </a:extLst>
            </p:cNvPr>
            <p:cNvSpPr/>
            <p:nvPr/>
          </p:nvSpPr>
          <p:spPr>
            <a:xfrm>
              <a:off x="321500" y="1705231"/>
              <a:ext cx="288000" cy="416284"/>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bg1"/>
                  </a:solidFill>
                </a:rPr>
                <a:t># 1</a:t>
              </a:r>
            </a:p>
          </p:txBody>
        </p:sp>
        <p:sp>
          <p:nvSpPr>
            <p:cNvPr id="8" name="Isosceles Triangle 7">
              <a:extLst>
                <a:ext uri="{FF2B5EF4-FFF2-40B4-BE49-F238E27FC236}">
                  <a16:creationId xmlns:a16="http://schemas.microsoft.com/office/drawing/2014/main" id="{B9DF30B1-8C64-4781-B179-1CC17E25F62E}"/>
                </a:ext>
              </a:extLst>
            </p:cNvPr>
            <p:cNvSpPr/>
            <p:nvPr/>
          </p:nvSpPr>
          <p:spPr>
            <a:xfrm rot="10800000">
              <a:off x="322465" y="2121515"/>
              <a:ext cx="288000" cy="184666"/>
            </a:xfrm>
            <a:prstGeom prst="triangl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bg1"/>
                </a:solidFill>
              </a:endParaRPr>
            </a:p>
          </p:txBody>
        </p:sp>
      </p:grpSp>
      <p:grpSp>
        <p:nvGrpSpPr>
          <p:cNvPr id="49" name="Group 48">
            <a:extLst>
              <a:ext uri="{FF2B5EF4-FFF2-40B4-BE49-F238E27FC236}">
                <a16:creationId xmlns:a16="http://schemas.microsoft.com/office/drawing/2014/main" id="{D0F7BF0E-D07A-4FF3-A315-D612FF39B29E}"/>
              </a:ext>
            </a:extLst>
          </p:cNvPr>
          <p:cNvGrpSpPr/>
          <p:nvPr/>
        </p:nvGrpSpPr>
        <p:grpSpPr>
          <a:xfrm>
            <a:off x="2059618" y="1812293"/>
            <a:ext cx="288965" cy="349201"/>
            <a:chOff x="321500" y="1705231"/>
            <a:chExt cx="288965" cy="600950"/>
          </a:xfrm>
          <a:solidFill>
            <a:schemeClr val="accent6"/>
          </a:solidFill>
        </p:grpSpPr>
        <p:sp>
          <p:nvSpPr>
            <p:cNvPr id="52" name="Rectangle 51">
              <a:extLst>
                <a:ext uri="{FF2B5EF4-FFF2-40B4-BE49-F238E27FC236}">
                  <a16:creationId xmlns:a16="http://schemas.microsoft.com/office/drawing/2014/main" id="{C5989468-515F-448B-A49F-E6C339409421}"/>
                </a:ext>
              </a:extLst>
            </p:cNvPr>
            <p:cNvSpPr/>
            <p:nvPr/>
          </p:nvSpPr>
          <p:spPr>
            <a:xfrm>
              <a:off x="321500" y="1705231"/>
              <a:ext cx="288000" cy="416284"/>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bg1"/>
                  </a:solidFill>
                </a:rPr>
                <a:t># 2</a:t>
              </a:r>
            </a:p>
          </p:txBody>
        </p:sp>
        <p:sp>
          <p:nvSpPr>
            <p:cNvPr id="53" name="Isosceles Triangle 52">
              <a:extLst>
                <a:ext uri="{FF2B5EF4-FFF2-40B4-BE49-F238E27FC236}">
                  <a16:creationId xmlns:a16="http://schemas.microsoft.com/office/drawing/2014/main" id="{1C9EC026-9ABD-4DA1-8E06-C27BD69D070F}"/>
                </a:ext>
              </a:extLst>
            </p:cNvPr>
            <p:cNvSpPr/>
            <p:nvPr/>
          </p:nvSpPr>
          <p:spPr>
            <a:xfrm rot="10800000">
              <a:off x="322465" y="2121515"/>
              <a:ext cx="288000" cy="184666"/>
            </a:xfrm>
            <a:prstGeom prst="triangl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bg1"/>
                </a:solidFill>
              </a:endParaRPr>
            </a:p>
          </p:txBody>
        </p:sp>
      </p:grpSp>
      <p:grpSp>
        <p:nvGrpSpPr>
          <p:cNvPr id="54" name="Group 53">
            <a:extLst>
              <a:ext uri="{FF2B5EF4-FFF2-40B4-BE49-F238E27FC236}">
                <a16:creationId xmlns:a16="http://schemas.microsoft.com/office/drawing/2014/main" id="{38E3BE62-F2E7-4105-855C-42F90590DD19}"/>
              </a:ext>
            </a:extLst>
          </p:cNvPr>
          <p:cNvGrpSpPr/>
          <p:nvPr/>
        </p:nvGrpSpPr>
        <p:grpSpPr>
          <a:xfrm>
            <a:off x="2408507" y="1812293"/>
            <a:ext cx="288965" cy="349201"/>
            <a:chOff x="321500" y="1705231"/>
            <a:chExt cx="288965" cy="600950"/>
          </a:xfrm>
          <a:solidFill>
            <a:schemeClr val="accent6"/>
          </a:solidFill>
        </p:grpSpPr>
        <p:sp>
          <p:nvSpPr>
            <p:cNvPr id="55" name="Rectangle 54">
              <a:extLst>
                <a:ext uri="{FF2B5EF4-FFF2-40B4-BE49-F238E27FC236}">
                  <a16:creationId xmlns:a16="http://schemas.microsoft.com/office/drawing/2014/main" id="{D07F97A4-C927-4E49-B1CD-7F9E3365495B}"/>
                </a:ext>
              </a:extLst>
            </p:cNvPr>
            <p:cNvSpPr/>
            <p:nvPr/>
          </p:nvSpPr>
          <p:spPr>
            <a:xfrm>
              <a:off x="321500" y="1705231"/>
              <a:ext cx="288000" cy="416284"/>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bg1"/>
                  </a:solidFill>
                </a:rPr>
                <a:t># 3</a:t>
              </a:r>
            </a:p>
          </p:txBody>
        </p:sp>
        <p:sp>
          <p:nvSpPr>
            <p:cNvPr id="56" name="Isosceles Triangle 55">
              <a:extLst>
                <a:ext uri="{FF2B5EF4-FFF2-40B4-BE49-F238E27FC236}">
                  <a16:creationId xmlns:a16="http://schemas.microsoft.com/office/drawing/2014/main" id="{D3F18B8F-2B59-49C3-9154-3C63A96305D6}"/>
                </a:ext>
              </a:extLst>
            </p:cNvPr>
            <p:cNvSpPr/>
            <p:nvPr/>
          </p:nvSpPr>
          <p:spPr>
            <a:xfrm rot="10800000">
              <a:off x="322465" y="2121515"/>
              <a:ext cx="288000" cy="184666"/>
            </a:xfrm>
            <a:prstGeom prst="triangl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bg1"/>
                </a:solidFill>
              </a:endParaRPr>
            </a:p>
          </p:txBody>
        </p:sp>
      </p:grpSp>
      <p:sp>
        <p:nvSpPr>
          <p:cNvPr id="23" name="TextBox 22">
            <a:extLst>
              <a:ext uri="{FF2B5EF4-FFF2-40B4-BE49-F238E27FC236}">
                <a16:creationId xmlns:a16="http://schemas.microsoft.com/office/drawing/2014/main" id="{FFE6B5D2-99F7-4AA6-9C5B-08BD1C3241D0}"/>
              </a:ext>
            </a:extLst>
          </p:cNvPr>
          <p:cNvSpPr txBox="1"/>
          <p:nvPr/>
        </p:nvSpPr>
        <p:spPr>
          <a:xfrm>
            <a:off x="1720701" y="1550682"/>
            <a:ext cx="956849" cy="246221"/>
          </a:xfrm>
          <a:prstGeom prst="rect">
            <a:avLst/>
          </a:prstGeom>
        </p:spPr>
        <p:txBody>
          <a:bodyPr wrap="square" lIns="0" rIns="0" rtlCol="0">
            <a:spAutoFit/>
          </a:bodyPr>
          <a:lstStyle/>
          <a:p>
            <a:pPr algn="ctr"/>
            <a:r>
              <a:rPr lang="en-GB" sz="1000" dirty="0">
                <a:solidFill>
                  <a:schemeClr val="bg2">
                    <a:lumMod val="50000"/>
                  </a:schemeClr>
                </a:solidFill>
              </a:rPr>
              <a:t>Dry ingredients</a:t>
            </a:r>
          </a:p>
        </p:txBody>
      </p:sp>
      <p:cxnSp>
        <p:nvCxnSpPr>
          <p:cNvPr id="30" name="Connector: Elbow 29">
            <a:extLst>
              <a:ext uri="{FF2B5EF4-FFF2-40B4-BE49-F238E27FC236}">
                <a16:creationId xmlns:a16="http://schemas.microsoft.com/office/drawing/2014/main" id="{8971C842-24C0-4ADC-B343-ABB3AD813FA1}"/>
              </a:ext>
            </a:extLst>
          </p:cNvPr>
          <p:cNvCxnSpPr>
            <a:cxnSpLocks/>
            <a:stCxn id="56" idx="0"/>
          </p:cNvCxnSpPr>
          <p:nvPr/>
        </p:nvCxnSpPr>
        <p:spPr>
          <a:xfrm rot="5400000">
            <a:off x="1982843" y="2024293"/>
            <a:ext cx="433429" cy="707831"/>
          </a:xfrm>
          <a:prstGeom prst="bentConnector3">
            <a:avLst>
              <a:gd name="adj1" fmla="val 26559"/>
            </a:avLst>
          </a:prstGeom>
          <a:ln w="6350">
            <a:solidFill>
              <a:schemeClr val="bg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587686BB-DD72-4016-8F34-401661D76D9B}"/>
              </a:ext>
            </a:extLst>
          </p:cNvPr>
          <p:cNvCxnSpPr>
            <a:cxnSpLocks/>
            <a:stCxn id="53" idx="0"/>
          </p:cNvCxnSpPr>
          <p:nvPr/>
        </p:nvCxnSpPr>
        <p:spPr>
          <a:xfrm rot="5400000">
            <a:off x="1808398" y="2198737"/>
            <a:ext cx="433429" cy="358942"/>
          </a:xfrm>
          <a:prstGeom prst="bentConnector3">
            <a:avLst>
              <a:gd name="adj1" fmla="val 26559"/>
            </a:avLst>
          </a:prstGeom>
          <a:ln w="6350">
            <a:solidFill>
              <a:schemeClr val="bg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44784319-A69E-4494-9443-27568CC0E474}"/>
              </a:ext>
            </a:extLst>
          </p:cNvPr>
          <p:cNvCxnSpPr>
            <a:cxnSpLocks/>
            <a:stCxn id="8" idx="0"/>
          </p:cNvCxnSpPr>
          <p:nvPr/>
        </p:nvCxnSpPr>
        <p:spPr>
          <a:xfrm flipH="1">
            <a:off x="1843899" y="2161494"/>
            <a:ext cx="2224" cy="600899"/>
          </a:xfrm>
          <a:prstGeom prst="straightConnector1">
            <a:avLst/>
          </a:prstGeom>
          <a:ln w="6350">
            <a:solidFill>
              <a:schemeClr val="bg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A38F35AD-3EBF-493C-8FF1-9BC7025F1831}"/>
              </a:ext>
            </a:extLst>
          </p:cNvPr>
          <p:cNvGrpSpPr/>
          <p:nvPr/>
        </p:nvGrpSpPr>
        <p:grpSpPr>
          <a:xfrm>
            <a:off x="1543424" y="2594923"/>
            <a:ext cx="1243941" cy="392768"/>
            <a:chOff x="166318" y="2573845"/>
            <a:chExt cx="1243941" cy="392768"/>
          </a:xfrm>
        </p:grpSpPr>
        <p:sp>
          <p:nvSpPr>
            <p:cNvPr id="58" name="Parallelogram 57">
              <a:extLst>
                <a:ext uri="{FF2B5EF4-FFF2-40B4-BE49-F238E27FC236}">
                  <a16:creationId xmlns:a16="http://schemas.microsoft.com/office/drawing/2014/main" id="{84D6447A-30EF-4C80-ABBD-9785D04FA85B}"/>
                </a:ext>
              </a:extLst>
            </p:cNvPr>
            <p:cNvSpPr/>
            <p:nvPr/>
          </p:nvSpPr>
          <p:spPr>
            <a:xfrm flipH="1">
              <a:off x="1266259" y="2742754"/>
              <a:ext cx="144000" cy="223859"/>
            </a:xfrm>
            <a:prstGeom prst="parallelogram">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nvGrpSpPr>
            <p:cNvPr id="31" name="Group 30">
              <a:extLst>
                <a:ext uri="{FF2B5EF4-FFF2-40B4-BE49-F238E27FC236}">
                  <a16:creationId xmlns:a16="http://schemas.microsoft.com/office/drawing/2014/main" id="{D66098BB-CA14-4DAD-B478-CE1F933FAF41}"/>
                </a:ext>
              </a:extLst>
            </p:cNvPr>
            <p:cNvGrpSpPr/>
            <p:nvPr/>
          </p:nvGrpSpPr>
          <p:grpSpPr>
            <a:xfrm>
              <a:off x="420752" y="2573845"/>
              <a:ext cx="956849" cy="185440"/>
              <a:chOff x="363002" y="2439092"/>
              <a:chExt cx="956849" cy="185440"/>
            </a:xfrm>
          </p:grpSpPr>
          <p:sp>
            <p:nvSpPr>
              <p:cNvPr id="24" name="Rectangle 23">
                <a:extLst>
                  <a:ext uri="{FF2B5EF4-FFF2-40B4-BE49-F238E27FC236}">
                    <a16:creationId xmlns:a16="http://schemas.microsoft.com/office/drawing/2014/main" id="{D6E4F7D7-5418-48DD-B4B0-B353C16F2D04}"/>
                  </a:ext>
                </a:extLst>
              </p:cNvPr>
              <p:cNvSpPr/>
              <p:nvPr/>
            </p:nvSpPr>
            <p:spPr>
              <a:xfrm>
                <a:off x="363002" y="2439092"/>
                <a:ext cx="95565" cy="60207"/>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6" name="Rectangle 25">
                <a:extLst>
                  <a:ext uri="{FF2B5EF4-FFF2-40B4-BE49-F238E27FC236}">
                    <a16:creationId xmlns:a16="http://schemas.microsoft.com/office/drawing/2014/main" id="{5F7B8EA9-30C2-4F74-99CF-4D945FA8E938}"/>
                  </a:ext>
                </a:extLst>
              </p:cNvPr>
              <p:cNvSpPr/>
              <p:nvPr/>
            </p:nvSpPr>
            <p:spPr>
              <a:xfrm>
                <a:off x="363002" y="2499299"/>
                <a:ext cx="956849" cy="125233"/>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2"/>
                  </a:solidFill>
                </a:endParaRPr>
              </a:p>
            </p:txBody>
          </p:sp>
        </p:grpSp>
        <p:sp>
          <p:nvSpPr>
            <p:cNvPr id="39" name="Flowchart: Connector 38">
              <a:extLst>
                <a:ext uri="{FF2B5EF4-FFF2-40B4-BE49-F238E27FC236}">
                  <a16:creationId xmlns:a16="http://schemas.microsoft.com/office/drawing/2014/main" id="{ECEF55AA-E97F-42EF-A330-FD89070BFB92}"/>
                </a:ext>
              </a:extLst>
            </p:cNvPr>
            <p:cNvSpPr/>
            <p:nvPr/>
          </p:nvSpPr>
          <p:spPr>
            <a:xfrm>
              <a:off x="166318" y="2605686"/>
              <a:ext cx="180000" cy="180000"/>
            </a:xfrm>
            <a:prstGeom prst="flowChartConnector">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000"/>
                <a:t>M</a:t>
              </a:r>
            </a:p>
          </p:txBody>
        </p:sp>
        <p:cxnSp>
          <p:nvCxnSpPr>
            <p:cNvPr id="41" name="Straight Connector 40">
              <a:extLst>
                <a:ext uri="{FF2B5EF4-FFF2-40B4-BE49-F238E27FC236}">
                  <a16:creationId xmlns:a16="http://schemas.microsoft.com/office/drawing/2014/main" id="{9F439F73-C1DF-40C0-BF58-737388A9C158}"/>
                </a:ext>
              </a:extLst>
            </p:cNvPr>
            <p:cNvCxnSpPr>
              <a:cxnSpLocks/>
              <a:stCxn id="39" idx="6"/>
              <a:endCxn id="26" idx="1"/>
            </p:cNvCxnSpPr>
            <p:nvPr/>
          </p:nvCxnSpPr>
          <p:spPr>
            <a:xfrm>
              <a:off x="346318" y="2695686"/>
              <a:ext cx="74434" cy="98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7" name="Graphic 56" descr="Eject with solid fill">
              <a:extLst>
                <a:ext uri="{FF2B5EF4-FFF2-40B4-BE49-F238E27FC236}">
                  <a16:creationId xmlns:a16="http://schemas.microsoft.com/office/drawing/2014/main" id="{B35711AA-2E2F-4F0E-8201-45F35AED7D1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2788" y="2754429"/>
              <a:ext cx="155557" cy="155557"/>
            </a:xfrm>
            <a:prstGeom prst="rect">
              <a:avLst/>
            </a:prstGeom>
          </p:spPr>
        </p:pic>
        <p:pic>
          <p:nvPicPr>
            <p:cNvPr id="79" name="Graphic 78" descr="Eject with solid fill">
              <a:extLst>
                <a:ext uri="{FF2B5EF4-FFF2-40B4-BE49-F238E27FC236}">
                  <a16:creationId xmlns:a16="http://schemas.microsoft.com/office/drawing/2014/main" id="{A3924D81-1174-488F-9219-1EB1E0CD167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98588" y="2763244"/>
              <a:ext cx="155557" cy="155557"/>
            </a:xfrm>
            <a:prstGeom prst="rect">
              <a:avLst/>
            </a:prstGeom>
          </p:spPr>
        </p:pic>
      </p:grpSp>
      <p:cxnSp>
        <p:nvCxnSpPr>
          <p:cNvPr id="140" name="Connector: Elbow 139">
            <a:extLst>
              <a:ext uri="{FF2B5EF4-FFF2-40B4-BE49-F238E27FC236}">
                <a16:creationId xmlns:a16="http://schemas.microsoft.com/office/drawing/2014/main" id="{EDBBB83F-95FF-4608-9FDD-AAD22C3E375E}"/>
              </a:ext>
            </a:extLst>
          </p:cNvPr>
          <p:cNvCxnSpPr>
            <a:cxnSpLocks/>
            <a:endCxn id="123" idx="0"/>
          </p:cNvCxnSpPr>
          <p:nvPr/>
        </p:nvCxnSpPr>
        <p:spPr>
          <a:xfrm rot="5400000">
            <a:off x="2628568" y="3092174"/>
            <a:ext cx="209280" cy="315"/>
          </a:xfrm>
          <a:prstGeom prst="bentConnector3">
            <a:avLst>
              <a:gd name="adj1" fmla="val 50000"/>
            </a:avLst>
          </a:prstGeom>
          <a:ln w="6350">
            <a:solidFill>
              <a:schemeClr val="bg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43" name="Parallelogram 142">
            <a:extLst>
              <a:ext uri="{FF2B5EF4-FFF2-40B4-BE49-F238E27FC236}">
                <a16:creationId xmlns:a16="http://schemas.microsoft.com/office/drawing/2014/main" id="{F8428EB3-F22D-4FFA-AA26-FC879D08B4A5}"/>
              </a:ext>
            </a:extLst>
          </p:cNvPr>
          <p:cNvSpPr/>
          <p:nvPr/>
        </p:nvSpPr>
        <p:spPr>
          <a:xfrm flipH="1">
            <a:off x="3903597" y="3781622"/>
            <a:ext cx="72000" cy="216000"/>
          </a:xfrm>
          <a:prstGeom prst="parallelogram">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45" name="Flowchart: Collate 144">
            <a:extLst>
              <a:ext uri="{FF2B5EF4-FFF2-40B4-BE49-F238E27FC236}">
                <a16:creationId xmlns:a16="http://schemas.microsoft.com/office/drawing/2014/main" id="{E0FE6938-9FA2-427A-A023-8B7F46920915}"/>
              </a:ext>
            </a:extLst>
          </p:cNvPr>
          <p:cNvSpPr/>
          <p:nvPr/>
        </p:nvSpPr>
        <p:spPr>
          <a:xfrm>
            <a:off x="3542789" y="3379365"/>
            <a:ext cx="71432" cy="324000"/>
          </a:xfrm>
          <a:prstGeom prst="flowChartCollate">
            <a:avLst/>
          </a:prstGeom>
          <a:solidFill>
            <a:srgbClr val="0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146" name="Flowchart: Collate 145">
            <a:extLst>
              <a:ext uri="{FF2B5EF4-FFF2-40B4-BE49-F238E27FC236}">
                <a16:creationId xmlns:a16="http://schemas.microsoft.com/office/drawing/2014/main" id="{B65EF658-18BA-4CB6-8C3A-0EC245B46B31}"/>
              </a:ext>
            </a:extLst>
          </p:cNvPr>
          <p:cNvSpPr/>
          <p:nvPr/>
        </p:nvSpPr>
        <p:spPr>
          <a:xfrm>
            <a:off x="3690378" y="3379365"/>
            <a:ext cx="71432" cy="324000"/>
          </a:xfrm>
          <a:prstGeom prst="flowChartCollate">
            <a:avLst/>
          </a:prstGeom>
          <a:solidFill>
            <a:srgbClr val="0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147" name="Flowchart: Collate 146">
            <a:extLst>
              <a:ext uri="{FF2B5EF4-FFF2-40B4-BE49-F238E27FC236}">
                <a16:creationId xmlns:a16="http://schemas.microsoft.com/office/drawing/2014/main" id="{5060A352-FD64-4426-A01C-FDD3A5EB6596}"/>
              </a:ext>
            </a:extLst>
          </p:cNvPr>
          <p:cNvSpPr/>
          <p:nvPr/>
        </p:nvSpPr>
        <p:spPr>
          <a:xfrm>
            <a:off x="3842778" y="3381591"/>
            <a:ext cx="71432" cy="324000"/>
          </a:xfrm>
          <a:prstGeom prst="flowChartCollate">
            <a:avLst/>
          </a:prstGeom>
          <a:solidFill>
            <a:srgbClr val="0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grpSp>
        <p:nvGrpSpPr>
          <p:cNvPr id="150" name="Group 149">
            <a:extLst>
              <a:ext uri="{FF2B5EF4-FFF2-40B4-BE49-F238E27FC236}">
                <a16:creationId xmlns:a16="http://schemas.microsoft.com/office/drawing/2014/main" id="{601CB3A3-3A8B-4878-A42B-3C26411E8E77}"/>
              </a:ext>
            </a:extLst>
          </p:cNvPr>
          <p:cNvGrpSpPr/>
          <p:nvPr/>
        </p:nvGrpSpPr>
        <p:grpSpPr>
          <a:xfrm>
            <a:off x="2209072" y="2705911"/>
            <a:ext cx="1924711" cy="1326076"/>
            <a:chOff x="829414" y="2685449"/>
            <a:chExt cx="1924711" cy="1326076"/>
          </a:xfrm>
        </p:grpSpPr>
        <p:sp>
          <p:nvSpPr>
            <p:cNvPr id="123" name="Flowchart: Manual Operation 122">
              <a:extLst>
                <a:ext uri="{FF2B5EF4-FFF2-40B4-BE49-F238E27FC236}">
                  <a16:creationId xmlns:a16="http://schemas.microsoft.com/office/drawing/2014/main" id="{16910DF0-D9D8-4FB1-B488-682AF6B31578}"/>
                </a:ext>
              </a:extLst>
            </p:cNvPr>
            <p:cNvSpPr/>
            <p:nvPr/>
          </p:nvSpPr>
          <p:spPr>
            <a:xfrm>
              <a:off x="1239145" y="3176509"/>
              <a:ext cx="228493" cy="137550"/>
            </a:xfrm>
            <a:prstGeom prst="flowChartManualOperation">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9" name="Rectangle 58">
              <a:extLst>
                <a:ext uri="{FF2B5EF4-FFF2-40B4-BE49-F238E27FC236}">
                  <a16:creationId xmlns:a16="http://schemas.microsoft.com/office/drawing/2014/main" id="{BB7104A3-B715-4856-8D4D-4FBE712CEE34}"/>
                </a:ext>
              </a:extLst>
            </p:cNvPr>
            <p:cNvSpPr/>
            <p:nvPr/>
          </p:nvSpPr>
          <p:spPr>
            <a:xfrm>
              <a:off x="1234704" y="3297142"/>
              <a:ext cx="1377984" cy="464018"/>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nvGrpSpPr>
            <p:cNvPr id="67" name="Group 66">
              <a:extLst>
                <a:ext uri="{FF2B5EF4-FFF2-40B4-BE49-F238E27FC236}">
                  <a16:creationId xmlns:a16="http://schemas.microsoft.com/office/drawing/2014/main" id="{BC63D434-DBC1-417A-9291-8EAD8E219B7E}"/>
                </a:ext>
              </a:extLst>
            </p:cNvPr>
            <p:cNvGrpSpPr/>
            <p:nvPr/>
          </p:nvGrpSpPr>
          <p:grpSpPr>
            <a:xfrm>
              <a:off x="996677" y="3441485"/>
              <a:ext cx="251432" cy="180000"/>
              <a:chOff x="1006302" y="3287479"/>
              <a:chExt cx="251432" cy="180000"/>
            </a:xfrm>
          </p:grpSpPr>
          <p:sp>
            <p:nvSpPr>
              <p:cNvPr id="94" name="Flowchart: Connector 93">
                <a:extLst>
                  <a:ext uri="{FF2B5EF4-FFF2-40B4-BE49-F238E27FC236}">
                    <a16:creationId xmlns:a16="http://schemas.microsoft.com/office/drawing/2014/main" id="{30129D47-2B1E-4BDA-BF21-4D81C489C9C2}"/>
                  </a:ext>
                </a:extLst>
              </p:cNvPr>
              <p:cNvSpPr/>
              <p:nvPr/>
            </p:nvSpPr>
            <p:spPr>
              <a:xfrm>
                <a:off x="1006302" y="3287479"/>
                <a:ext cx="180000" cy="180000"/>
              </a:xfrm>
              <a:prstGeom prst="flowChartConnector">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000" dirty="0"/>
                  <a:t>M</a:t>
                </a:r>
              </a:p>
            </p:txBody>
          </p:sp>
          <p:cxnSp>
            <p:nvCxnSpPr>
              <p:cNvPr id="95" name="Straight Connector 94">
                <a:extLst>
                  <a:ext uri="{FF2B5EF4-FFF2-40B4-BE49-F238E27FC236}">
                    <a16:creationId xmlns:a16="http://schemas.microsoft.com/office/drawing/2014/main" id="{BF5DAD6B-7282-48D1-898E-0CFBC6793920}"/>
                  </a:ext>
                </a:extLst>
              </p:cNvPr>
              <p:cNvCxnSpPr>
                <a:cxnSpLocks/>
                <a:stCxn id="94" idx="6"/>
              </p:cNvCxnSpPr>
              <p:nvPr/>
            </p:nvCxnSpPr>
            <p:spPr>
              <a:xfrm>
                <a:off x="1186302" y="3377479"/>
                <a:ext cx="71432" cy="98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64" name="Straight Connector 63">
              <a:extLst>
                <a:ext uri="{FF2B5EF4-FFF2-40B4-BE49-F238E27FC236}">
                  <a16:creationId xmlns:a16="http://schemas.microsoft.com/office/drawing/2014/main" id="{4005DD66-407E-47D6-9E99-9DE355CDDE10}"/>
                </a:ext>
              </a:extLst>
            </p:cNvPr>
            <p:cNvCxnSpPr>
              <a:cxnSpLocks/>
              <a:stCxn id="59" idx="1"/>
              <a:endCxn id="59" idx="3"/>
            </p:cNvCxnSpPr>
            <p:nvPr/>
          </p:nvCxnSpPr>
          <p:spPr>
            <a:xfrm>
              <a:off x="1234704" y="3529151"/>
              <a:ext cx="1377984"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Flowchart: Collate 67">
              <a:extLst>
                <a:ext uri="{FF2B5EF4-FFF2-40B4-BE49-F238E27FC236}">
                  <a16:creationId xmlns:a16="http://schemas.microsoft.com/office/drawing/2014/main" id="{23276733-296C-4EC6-BBA0-6EA260C190FD}"/>
                </a:ext>
              </a:extLst>
            </p:cNvPr>
            <p:cNvSpPr/>
            <p:nvPr/>
          </p:nvSpPr>
          <p:spPr>
            <a:xfrm>
              <a:off x="1301666" y="3360506"/>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97" name="Flowchart: Collate 96">
              <a:extLst>
                <a:ext uri="{FF2B5EF4-FFF2-40B4-BE49-F238E27FC236}">
                  <a16:creationId xmlns:a16="http://schemas.microsoft.com/office/drawing/2014/main" id="{03B75DE4-59F3-4DDB-84BE-BB22AB68B3D6}"/>
                </a:ext>
              </a:extLst>
            </p:cNvPr>
            <p:cNvSpPr/>
            <p:nvPr/>
          </p:nvSpPr>
          <p:spPr>
            <a:xfrm>
              <a:off x="1454066" y="3360506"/>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98" name="Flowchart: Collate 97">
              <a:extLst>
                <a:ext uri="{FF2B5EF4-FFF2-40B4-BE49-F238E27FC236}">
                  <a16:creationId xmlns:a16="http://schemas.microsoft.com/office/drawing/2014/main" id="{EADE9A51-AED0-4096-9643-2EEF0390B21B}"/>
                </a:ext>
              </a:extLst>
            </p:cNvPr>
            <p:cNvSpPr/>
            <p:nvPr/>
          </p:nvSpPr>
          <p:spPr>
            <a:xfrm>
              <a:off x="1588820" y="3360506"/>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99" name="Flowchart: Collate 98">
              <a:extLst>
                <a:ext uri="{FF2B5EF4-FFF2-40B4-BE49-F238E27FC236}">
                  <a16:creationId xmlns:a16="http://schemas.microsoft.com/office/drawing/2014/main" id="{7CE8B474-E112-4B29-87BF-4F079C98FF8D}"/>
                </a:ext>
              </a:extLst>
            </p:cNvPr>
            <p:cNvSpPr/>
            <p:nvPr/>
          </p:nvSpPr>
          <p:spPr>
            <a:xfrm>
              <a:off x="1731595" y="3360506"/>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100" name="Flowchart: Collate 99">
              <a:extLst>
                <a:ext uri="{FF2B5EF4-FFF2-40B4-BE49-F238E27FC236}">
                  <a16:creationId xmlns:a16="http://schemas.microsoft.com/office/drawing/2014/main" id="{E27242A8-7DDD-44C7-8E17-920FEB18E372}"/>
                </a:ext>
              </a:extLst>
            </p:cNvPr>
            <p:cNvSpPr/>
            <p:nvPr/>
          </p:nvSpPr>
          <p:spPr>
            <a:xfrm>
              <a:off x="1879184" y="3360506"/>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101" name="Flowchart: Collate 100">
              <a:extLst>
                <a:ext uri="{FF2B5EF4-FFF2-40B4-BE49-F238E27FC236}">
                  <a16:creationId xmlns:a16="http://schemas.microsoft.com/office/drawing/2014/main" id="{AD86D10D-D8F5-430B-8613-D0B1FE71CE36}"/>
                </a:ext>
              </a:extLst>
            </p:cNvPr>
            <p:cNvSpPr/>
            <p:nvPr/>
          </p:nvSpPr>
          <p:spPr>
            <a:xfrm>
              <a:off x="2031584" y="3362732"/>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69" name="Flowchart: Merge 68">
              <a:extLst>
                <a:ext uri="{FF2B5EF4-FFF2-40B4-BE49-F238E27FC236}">
                  <a16:creationId xmlns:a16="http://schemas.microsoft.com/office/drawing/2014/main" id="{6184FE39-D321-4894-A9C3-FF60E5C2FE31}"/>
                </a:ext>
              </a:extLst>
            </p:cNvPr>
            <p:cNvSpPr/>
            <p:nvPr/>
          </p:nvSpPr>
          <p:spPr>
            <a:xfrm>
              <a:off x="1787856" y="3265961"/>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02" name="Flowchart: Merge 101">
              <a:extLst>
                <a:ext uri="{FF2B5EF4-FFF2-40B4-BE49-F238E27FC236}">
                  <a16:creationId xmlns:a16="http://schemas.microsoft.com/office/drawing/2014/main" id="{F1E06901-571D-4D86-B8E0-1C4AD55FF508}"/>
                </a:ext>
              </a:extLst>
            </p:cNvPr>
            <p:cNvSpPr/>
            <p:nvPr/>
          </p:nvSpPr>
          <p:spPr>
            <a:xfrm>
              <a:off x="1657113" y="3265961"/>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03" name="Flowchart: Merge 102">
              <a:extLst>
                <a:ext uri="{FF2B5EF4-FFF2-40B4-BE49-F238E27FC236}">
                  <a16:creationId xmlns:a16="http://schemas.microsoft.com/office/drawing/2014/main" id="{769D8DD9-37F0-46ED-B1FC-7D7E300F5D04}"/>
                </a:ext>
              </a:extLst>
            </p:cNvPr>
            <p:cNvSpPr/>
            <p:nvPr/>
          </p:nvSpPr>
          <p:spPr>
            <a:xfrm>
              <a:off x="1526370" y="3265961"/>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cxnSp>
          <p:nvCxnSpPr>
            <p:cNvPr id="71" name="Connector: Elbow 70">
              <a:extLst>
                <a:ext uri="{FF2B5EF4-FFF2-40B4-BE49-F238E27FC236}">
                  <a16:creationId xmlns:a16="http://schemas.microsoft.com/office/drawing/2014/main" id="{04FFE703-8396-4E1C-B3FF-A2E91B571FB4}"/>
                </a:ext>
              </a:extLst>
            </p:cNvPr>
            <p:cNvCxnSpPr>
              <a:cxnSpLocks/>
              <a:stCxn id="72" idx="2"/>
              <a:endCxn id="103" idx="0"/>
            </p:cNvCxnSpPr>
            <p:nvPr/>
          </p:nvCxnSpPr>
          <p:spPr>
            <a:xfrm rot="5400000">
              <a:off x="1545006" y="2878613"/>
              <a:ext cx="391572" cy="383124"/>
            </a:xfrm>
            <a:prstGeom prst="bentConnector3">
              <a:avLst/>
            </a:prstGeom>
            <a:ln w="6350">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CE276B8-4537-42E5-AD54-0C26DF52538A}"/>
                </a:ext>
              </a:extLst>
            </p:cNvPr>
            <p:cNvSpPr txBox="1"/>
            <p:nvPr/>
          </p:nvSpPr>
          <p:spPr>
            <a:xfrm>
              <a:off x="1716465" y="2685449"/>
              <a:ext cx="431778" cy="153888"/>
            </a:xfrm>
            <a:prstGeom prst="rect">
              <a:avLst/>
            </a:prstGeom>
          </p:spPr>
          <p:txBody>
            <a:bodyPr wrap="square" lIns="0" tIns="0" rIns="0" bIns="0" rtlCol="0">
              <a:spAutoFit/>
            </a:bodyPr>
            <a:lstStyle/>
            <a:p>
              <a:pPr algn="ctr"/>
              <a:r>
                <a:rPr lang="en-GB" sz="1000" dirty="0">
                  <a:solidFill>
                    <a:schemeClr val="accent4"/>
                  </a:solidFill>
                </a:rPr>
                <a:t>Water</a:t>
              </a:r>
            </a:p>
          </p:txBody>
        </p:sp>
        <p:cxnSp>
          <p:nvCxnSpPr>
            <p:cNvPr id="104" name="Connector: Elbow 103">
              <a:extLst>
                <a:ext uri="{FF2B5EF4-FFF2-40B4-BE49-F238E27FC236}">
                  <a16:creationId xmlns:a16="http://schemas.microsoft.com/office/drawing/2014/main" id="{2494B3B4-9EEE-476F-A38A-A6B198292639}"/>
                </a:ext>
              </a:extLst>
            </p:cNvPr>
            <p:cNvCxnSpPr>
              <a:cxnSpLocks/>
              <a:stCxn id="72" idx="2"/>
              <a:endCxn id="102" idx="0"/>
            </p:cNvCxnSpPr>
            <p:nvPr/>
          </p:nvCxnSpPr>
          <p:spPr>
            <a:xfrm rot="5400000">
              <a:off x="1610378" y="2943985"/>
              <a:ext cx="391572" cy="252381"/>
            </a:xfrm>
            <a:prstGeom prst="bentConnector3">
              <a:avLst/>
            </a:prstGeom>
            <a:ln w="6350">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 name="Connector: Elbow 104">
              <a:extLst>
                <a:ext uri="{FF2B5EF4-FFF2-40B4-BE49-F238E27FC236}">
                  <a16:creationId xmlns:a16="http://schemas.microsoft.com/office/drawing/2014/main" id="{D4A3E6E8-727D-4B63-83D7-1E1EAA5C7B67}"/>
                </a:ext>
              </a:extLst>
            </p:cNvPr>
            <p:cNvCxnSpPr>
              <a:cxnSpLocks/>
              <a:stCxn id="72" idx="2"/>
              <a:endCxn id="69" idx="0"/>
            </p:cNvCxnSpPr>
            <p:nvPr/>
          </p:nvCxnSpPr>
          <p:spPr>
            <a:xfrm rot="5400000">
              <a:off x="1675749" y="3009356"/>
              <a:ext cx="391572" cy="121638"/>
            </a:xfrm>
            <a:prstGeom prst="bentConnector3">
              <a:avLst/>
            </a:prstGeom>
            <a:ln w="6350">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sp>
          <p:nvSpPr>
            <p:cNvPr id="109" name="Flowchart: Merge 108">
              <a:extLst>
                <a:ext uri="{FF2B5EF4-FFF2-40B4-BE49-F238E27FC236}">
                  <a16:creationId xmlns:a16="http://schemas.microsoft.com/office/drawing/2014/main" id="{2FB714F5-7157-4EB0-91CE-F120C79B9CD8}"/>
                </a:ext>
              </a:extLst>
            </p:cNvPr>
            <p:cNvSpPr/>
            <p:nvPr/>
          </p:nvSpPr>
          <p:spPr>
            <a:xfrm flipV="1">
              <a:off x="2424445" y="3731917"/>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10" name="Flowchart: Merge 109">
              <a:extLst>
                <a:ext uri="{FF2B5EF4-FFF2-40B4-BE49-F238E27FC236}">
                  <a16:creationId xmlns:a16="http://schemas.microsoft.com/office/drawing/2014/main" id="{D56D0D65-2695-48C1-915B-25FB0469E113}"/>
                </a:ext>
              </a:extLst>
            </p:cNvPr>
            <p:cNvSpPr/>
            <p:nvPr/>
          </p:nvSpPr>
          <p:spPr>
            <a:xfrm flipV="1">
              <a:off x="2293702" y="3730315"/>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11" name="Flowchart: Merge 110">
              <a:extLst>
                <a:ext uri="{FF2B5EF4-FFF2-40B4-BE49-F238E27FC236}">
                  <a16:creationId xmlns:a16="http://schemas.microsoft.com/office/drawing/2014/main" id="{6F08A04C-5910-4E6B-8241-13F423C12913}"/>
                </a:ext>
              </a:extLst>
            </p:cNvPr>
            <p:cNvSpPr/>
            <p:nvPr/>
          </p:nvSpPr>
          <p:spPr>
            <a:xfrm flipV="1">
              <a:off x="2162959" y="3730316"/>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13" name="TextBox 112">
              <a:extLst>
                <a:ext uri="{FF2B5EF4-FFF2-40B4-BE49-F238E27FC236}">
                  <a16:creationId xmlns:a16="http://schemas.microsoft.com/office/drawing/2014/main" id="{5EAC4956-C069-4E21-B60A-4F1FE435EC41}"/>
                </a:ext>
              </a:extLst>
            </p:cNvPr>
            <p:cNvSpPr txBox="1"/>
            <p:nvPr/>
          </p:nvSpPr>
          <p:spPr>
            <a:xfrm>
              <a:off x="829414" y="3857637"/>
              <a:ext cx="431778" cy="153888"/>
            </a:xfrm>
            <a:prstGeom prst="rect">
              <a:avLst/>
            </a:prstGeom>
          </p:spPr>
          <p:txBody>
            <a:bodyPr wrap="square" lIns="0" tIns="0" rIns="0" bIns="0" rtlCol="0">
              <a:spAutoFit/>
            </a:bodyPr>
            <a:lstStyle/>
            <a:p>
              <a:pPr algn="ctr"/>
              <a:r>
                <a:rPr lang="en-GB" sz="1000" dirty="0">
                  <a:solidFill>
                    <a:schemeClr val="accent1"/>
                  </a:solidFill>
                </a:rPr>
                <a:t>Steam</a:t>
              </a:r>
            </a:p>
          </p:txBody>
        </p:sp>
        <p:sp>
          <p:nvSpPr>
            <p:cNvPr id="137" name="TextBox 136">
              <a:extLst>
                <a:ext uri="{FF2B5EF4-FFF2-40B4-BE49-F238E27FC236}">
                  <a16:creationId xmlns:a16="http://schemas.microsoft.com/office/drawing/2014/main" id="{239BA2C3-B391-49D6-BEA7-6C2EB3127058}"/>
                </a:ext>
              </a:extLst>
            </p:cNvPr>
            <p:cNvSpPr txBox="1"/>
            <p:nvPr/>
          </p:nvSpPr>
          <p:spPr>
            <a:xfrm>
              <a:off x="1835003" y="3049822"/>
              <a:ext cx="919122" cy="246221"/>
            </a:xfrm>
            <a:prstGeom prst="rect">
              <a:avLst/>
            </a:prstGeom>
            <a:noFill/>
          </p:spPr>
          <p:txBody>
            <a:bodyPr wrap="square" rtlCol="0">
              <a:spAutoFit/>
            </a:bodyPr>
            <a:lstStyle/>
            <a:p>
              <a:pPr algn="ctr"/>
              <a:r>
                <a:rPr lang="en-GB" sz="1000" dirty="0">
                  <a:solidFill>
                    <a:schemeClr val="tx2"/>
                  </a:solidFill>
                </a:rPr>
                <a:t>Conditioner</a:t>
              </a:r>
            </a:p>
          </p:txBody>
        </p:sp>
      </p:grpSp>
      <p:grpSp>
        <p:nvGrpSpPr>
          <p:cNvPr id="203" name="Group 202">
            <a:extLst>
              <a:ext uri="{FF2B5EF4-FFF2-40B4-BE49-F238E27FC236}">
                <a16:creationId xmlns:a16="http://schemas.microsoft.com/office/drawing/2014/main" id="{3C359897-A331-49B6-A484-C7A16F77B284}"/>
              </a:ext>
            </a:extLst>
          </p:cNvPr>
          <p:cNvGrpSpPr/>
          <p:nvPr/>
        </p:nvGrpSpPr>
        <p:grpSpPr>
          <a:xfrm>
            <a:off x="3241685" y="4154172"/>
            <a:ext cx="251432" cy="180000"/>
            <a:chOff x="1715977" y="4133710"/>
            <a:chExt cx="251432" cy="180000"/>
          </a:xfrm>
        </p:grpSpPr>
        <p:sp>
          <p:nvSpPr>
            <p:cNvPr id="170" name="Flowchart: Connector 169">
              <a:extLst>
                <a:ext uri="{FF2B5EF4-FFF2-40B4-BE49-F238E27FC236}">
                  <a16:creationId xmlns:a16="http://schemas.microsoft.com/office/drawing/2014/main" id="{72B6E066-C10B-4479-AA12-36310CA84DE9}"/>
                </a:ext>
              </a:extLst>
            </p:cNvPr>
            <p:cNvSpPr/>
            <p:nvPr/>
          </p:nvSpPr>
          <p:spPr>
            <a:xfrm>
              <a:off x="1715977" y="4133710"/>
              <a:ext cx="180000" cy="180000"/>
            </a:xfrm>
            <a:prstGeom prst="flowChartConnector">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000" dirty="0"/>
                <a:t>M</a:t>
              </a:r>
            </a:p>
          </p:txBody>
        </p:sp>
        <p:cxnSp>
          <p:nvCxnSpPr>
            <p:cNvPr id="171" name="Straight Connector 170">
              <a:extLst>
                <a:ext uri="{FF2B5EF4-FFF2-40B4-BE49-F238E27FC236}">
                  <a16:creationId xmlns:a16="http://schemas.microsoft.com/office/drawing/2014/main" id="{9EDB9D58-34D0-4F11-A96B-63BE1E679A42}"/>
                </a:ext>
              </a:extLst>
            </p:cNvPr>
            <p:cNvCxnSpPr>
              <a:cxnSpLocks/>
              <a:stCxn id="170" idx="6"/>
            </p:cNvCxnSpPr>
            <p:nvPr/>
          </p:nvCxnSpPr>
          <p:spPr>
            <a:xfrm>
              <a:off x="1895977" y="4223710"/>
              <a:ext cx="714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93" name="Group 192">
            <a:extLst>
              <a:ext uri="{FF2B5EF4-FFF2-40B4-BE49-F238E27FC236}">
                <a16:creationId xmlns:a16="http://schemas.microsoft.com/office/drawing/2014/main" id="{48982126-BBCF-4196-BC7E-99B043027C99}"/>
              </a:ext>
            </a:extLst>
          </p:cNvPr>
          <p:cNvGrpSpPr/>
          <p:nvPr/>
        </p:nvGrpSpPr>
        <p:grpSpPr>
          <a:xfrm>
            <a:off x="3925452" y="4085071"/>
            <a:ext cx="1551242" cy="292873"/>
            <a:chOff x="2543600" y="4059662"/>
            <a:chExt cx="1551242" cy="292873"/>
          </a:xfrm>
          <a:solidFill>
            <a:schemeClr val="accent6"/>
          </a:solidFill>
        </p:grpSpPr>
        <p:pic>
          <p:nvPicPr>
            <p:cNvPr id="173" name="Graphic 172" descr="Chevron arrows outline">
              <a:extLst>
                <a:ext uri="{FF2B5EF4-FFF2-40B4-BE49-F238E27FC236}">
                  <a16:creationId xmlns:a16="http://schemas.microsoft.com/office/drawing/2014/main" id="{387B1D57-D84E-4FF6-9463-8B8C4F260C9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43600" y="4063225"/>
              <a:ext cx="288000" cy="288000"/>
            </a:xfrm>
            <a:prstGeom prst="rect">
              <a:avLst/>
            </a:prstGeom>
          </p:spPr>
        </p:pic>
        <p:pic>
          <p:nvPicPr>
            <p:cNvPr id="178" name="Graphic 177" descr="Chevron arrows outline">
              <a:extLst>
                <a:ext uri="{FF2B5EF4-FFF2-40B4-BE49-F238E27FC236}">
                  <a16:creationId xmlns:a16="http://schemas.microsoft.com/office/drawing/2014/main" id="{2F817D7B-F957-44AB-9FCB-241B1E92B8E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753750" y="4061623"/>
              <a:ext cx="288000" cy="288000"/>
            </a:xfrm>
            <a:prstGeom prst="rect">
              <a:avLst/>
            </a:prstGeom>
          </p:spPr>
        </p:pic>
        <p:pic>
          <p:nvPicPr>
            <p:cNvPr id="179" name="Graphic 178" descr="Chevron arrows outline">
              <a:extLst>
                <a:ext uri="{FF2B5EF4-FFF2-40B4-BE49-F238E27FC236}">
                  <a16:creationId xmlns:a16="http://schemas.microsoft.com/office/drawing/2014/main" id="{4738A14A-3824-4614-8F8D-0F72A5D092C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965508" y="4061623"/>
              <a:ext cx="288000" cy="288000"/>
            </a:xfrm>
            <a:prstGeom prst="rect">
              <a:avLst/>
            </a:prstGeom>
          </p:spPr>
        </p:pic>
        <p:pic>
          <p:nvPicPr>
            <p:cNvPr id="180" name="Graphic 179" descr="Chevron arrows outline">
              <a:extLst>
                <a:ext uri="{FF2B5EF4-FFF2-40B4-BE49-F238E27FC236}">
                  <a16:creationId xmlns:a16="http://schemas.microsoft.com/office/drawing/2014/main" id="{94AAA9A4-49D5-4FD5-86C3-227012D76EA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175658" y="4060021"/>
              <a:ext cx="288000" cy="288000"/>
            </a:xfrm>
            <a:prstGeom prst="rect">
              <a:avLst/>
            </a:prstGeom>
          </p:spPr>
        </p:pic>
        <p:pic>
          <p:nvPicPr>
            <p:cNvPr id="181" name="Graphic 180" descr="Chevron arrows outline">
              <a:extLst>
                <a:ext uri="{FF2B5EF4-FFF2-40B4-BE49-F238E27FC236}">
                  <a16:creationId xmlns:a16="http://schemas.microsoft.com/office/drawing/2014/main" id="{A247B741-E75C-42B3-A923-F6F5FA5AD21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389022" y="4061264"/>
              <a:ext cx="288000" cy="288000"/>
            </a:xfrm>
            <a:prstGeom prst="rect">
              <a:avLst/>
            </a:prstGeom>
          </p:spPr>
        </p:pic>
        <p:pic>
          <p:nvPicPr>
            <p:cNvPr id="182" name="Graphic 181" descr="Chevron arrows outline">
              <a:extLst>
                <a:ext uri="{FF2B5EF4-FFF2-40B4-BE49-F238E27FC236}">
                  <a16:creationId xmlns:a16="http://schemas.microsoft.com/office/drawing/2014/main" id="{013113DA-3B44-4BB6-8BE2-6A281B16081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599172" y="4059662"/>
              <a:ext cx="288000" cy="288000"/>
            </a:xfrm>
            <a:prstGeom prst="rect">
              <a:avLst/>
            </a:prstGeom>
          </p:spPr>
        </p:pic>
        <p:pic>
          <p:nvPicPr>
            <p:cNvPr id="184" name="Graphic 183" descr="Chevron arrows outline">
              <a:extLst>
                <a:ext uri="{FF2B5EF4-FFF2-40B4-BE49-F238E27FC236}">
                  <a16:creationId xmlns:a16="http://schemas.microsoft.com/office/drawing/2014/main" id="{1384F67F-1FE3-40A9-BC92-22B47F44DEF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806842" y="4064535"/>
              <a:ext cx="288000" cy="288000"/>
            </a:xfrm>
            <a:prstGeom prst="rect">
              <a:avLst/>
            </a:prstGeom>
          </p:spPr>
        </p:pic>
      </p:grpSp>
      <p:pic>
        <p:nvPicPr>
          <p:cNvPr id="192" name="Picture 191">
            <a:extLst>
              <a:ext uri="{FF2B5EF4-FFF2-40B4-BE49-F238E27FC236}">
                <a16:creationId xmlns:a16="http://schemas.microsoft.com/office/drawing/2014/main" id="{CB6F1D4A-D0AF-4D25-9D93-46CA69BE084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11749" t="27809" r="28210" b="7880"/>
          <a:stretch/>
        </p:blipFill>
        <p:spPr>
          <a:xfrm>
            <a:off x="5503170" y="4147822"/>
            <a:ext cx="76395" cy="160750"/>
          </a:xfrm>
          <a:prstGeom prst="rect">
            <a:avLst/>
          </a:prstGeom>
        </p:spPr>
      </p:pic>
      <p:cxnSp>
        <p:nvCxnSpPr>
          <p:cNvPr id="195" name="Straight Connector 194">
            <a:extLst>
              <a:ext uri="{FF2B5EF4-FFF2-40B4-BE49-F238E27FC236}">
                <a16:creationId xmlns:a16="http://schemas.microsoft.com/office/drawing/2014/main" id="{0CD7BD7F-5D00-41C8-8B05-20FC731553EA}"/>
              </a:ext>
            </a:extLst>
          </p:cNvPr>
          <p:cNvCxnSpPr>
            <a:cxnSpLocks/>
            <a:endCxn id="192" idx="3"/>
          </p:cNvCxnSpPr>
          <p:nvPr/>
        </p:nvCxnSpPr>
        <p:spPr>
          <a:xfrm>
            <a:off x="3795390" y="4223208"/>
            <a:ext cx="1784175" cy="498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08" name="Grupp 107">
            <a:extLst>
              <a:ext uri="{FF2B5EF4-FFF2-40B4-BE49-F238E27FC236}">
                <a16:creationId xmlns:a16="http://schemas.microsoft.com/office/drawing/2014/main" id="{F66681E8-A91F-0946-B8D4-966472F99CED}"/>
              </a:ext>
            </a:extLst>
          </p:cNvPr>
          <p:cNvGrpSpPr/>
          <p:nvPr/>
        </p:nvGrpSpPr>
        <p:grpSpPr>
          <a:xfrm>
            <a:off x="3481158" y="4056567"/>
            <a:ext cx="333282" cy="333282"/>
            <a:chOff x="3267798" y="4199120"/>
            <a:chExt cx="333282" cy="333282"/>
          </a:xfrm>
        </p:grpSpPr>
        <p:sp>
          <p:nvSpPr>
            <p:cNvPr id="266" name="Frihandsfigur 265">
              <a:extLst>
                <a:ext uri="{FF2B5EF4-FFF2-40B4-BE49-F238E27FC236}">
                  <a16:creationId xmlns:a16="http://schemas.microsoft.com/office/drawing/2014/main" id="{4865BD9E-E5FE-7E44-8DBA-C4142D0683F5}"/>
                </a:ext>
              </a:extLst>
            </p:cNvPr>
            <p:cNvSpPr/>
            <p:nvPr/>
          </p:nvSpPr>
          <p:spPr>
            <a:xfrm>
              <a:off x="3282419" y="4200239"/>
              <a:ext cx="300349" cy="323714"/>
            </a:xfrm>
            <a:custGeom>
              <a:avLst/>
              <a:gdLst>
                <a:gd name="connsiteX0" fmla="*/ 149561 w 300349"/>
                <a:gd name="connsiteY0" fmla="*/ 0 h 323714"/>
                <a:gd name="connsiteX1" fmla="*/ 299121 w 300349"/>
                <a:gd name="connsiteY1" fmla="*/ 71380 h 323714"/>
                <a:gd name="connsiteX2" fmla="*/ 299121 w 300349"/>
                <a:gd name="connsiteY2" fmla="*/ 83515 h 323714"/>
                <a:gd name="connsiteX3" fmla="*/ 300349 w 300349"/>
                <a:gd name="connsiteY3" fmla="*/ 83515 h 323714"/>
                <a:gd name="connsiteX4" fmla="*/ 300349 w 300349"/>
                <a:gd name="connsiteY4" fmla="*/ 323714 h 323714"/>
                <a:gd name="connsiteX5" fmla="*/ 1229 w 300349"/>
                <a:gd name="connsiteY5" fmla="*/ 323714 h 323714"/>
                <a:gd name="connsiteX6" fmla="*/ 1229 w 300349"/>
                <a:gd name="connsiteY6" fmla="*/ 142761 h 323714"/>
                <a:gd name="connsiteX7" fmla="*/ 0 w 300349"/>
                <a:gd name="connsiteY7" fmla="*/ 142761 h 323714"/>
                <a:gd name="connsiteX8" fmla="*/ 0 w 300349"/>
                <a:gd name="connsiteY8" fmla="*/ 71380 h 323714"/>
                <a:gd name="connsiteX9" fmla="*/ 149561 w 300349"/>
                <a:gd name="connsiteY9" fmla="*/ 0 h 32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349" h="323714">
                  <a:moveTo>
                    <a:pt x="149561" y="0"/>
                  </a:moveTo>
                  <a:cubicBezTo>
                    <a:pt x="232161" y="0"/>
                    <a:pt x="299121" y="31958"/>
                    <a:pt x="299121" y="71380"/>
                  </a:cubicBezTo>
                  <a:lnTo>
                    <a:pt x="299121" y="83515"/>
                  </a:lnTo>
                  <a:lnTo>
                    <a:pt x="300349" y="83515"/>
                  </a:lnTo>
                  <a:lnTo>
                    <a:pt x="300349" y="323714"/>
                  </a:lnTo>
                  <a:lnTo>
                    <a:pt x="1229" y="323714"/>
                  </a:lnTo>
                  <a:lnTo>
                    <a:pt x="1229" y="142761"/>
                  </a:lnTo>
                  <a:lnTo>
                    <a:pt x="0" y="142761"/>
                  </a:lnTo>
                  <a:lnTo>
                    <a:pt x="0" y="71380"/>
                  </a:lnTo>
                  <a:cubicBezTo>
                    <a:pt x="0" y="31958"/>
                    <a:pt x="66961" y="0"/>
                    <a:pt x="149561" y="0"/>
                  </a:cubicBezTo>
                  <a:close/>
                </a:path>
              </a:pathLst>
            </a:cu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0"/>
            </a:p>
          </p:txBody>
        </p:sp>
        <p:pic>
          <p:nvPicPr>
            <p:cNvPr id="197" name="Graphic 196" descr="Gears outline">
              <a:extLst>
                <a:ext uri="{FF2B5EF4-FFF2-40B4-BE49-F238E27FC236}">
                  <a16:creationId xmlns:a16="http://schemas.microsoft.com/office/drawing/2014/main" id="{CF104755-CB03-4C27-BAD8-526E5D48FED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67798" y="4199120"/>
              <a:ext cx="333282" cy="333282"/>
            </a:xfrm>
            <a:prstGeom prst="rect">
              <a:avLst/>
            </a:prstGeom>
          </p:spPr>
        </p:pic>
      </p:grpSp>
      <p:grpSp>
        <p:nvGrpSpPr>
          <p:cNvPr id="222" name="Group 221">
            <a:extLst>
              <a:ext uri="{FF2B5EF4-FFF2-40B4-BE49-F238E27FC236}">
                <a16:creationId xmlns:a16="http://schemas.microsoft.com/office/drawing/2014/main" id="{1433F31C-FAB0-43BD-A09A-55F9CFE0CA33}"/>
              </a:ext>
            </a:extLst>
          </p:cNvPr>
          <p:cNvGrpSpPr/>
          <p:nvPr/>
        </p:nvGrpSpPr>
        <p:grpSpPr>
          <a:xfrm flipV="1">
            <a:off x="4408138" y="3674287"/>
            <a:ext cx="671581" cy="461225"/>
            <a:chOff x="3046192" y="4313978"/>
            <a:chExt cx="671581" cy="461225"/>
          </a:xfrm>
        </p:grpSpPr>
        <p:sp>
          <p:nvSpPr>
            <p:cNvPr id="205" name="Flowchart: Merge 204">
              <a:extLst>
                <a:ext uri="{FF2B5EF4-FFF2-40B4-BE49-F238E27FC236}">
                  <a16:creationId xmlns:a16="http://schemas.microsoft.com/office/drawing/2014/main" id="{5F77F927-7763-443D-871B-96CBC58892B8}"/>
                </a:ext>
              </a:extLst>
            </p:cNvPr>
            <p:cNvSpPr/>
            <p:nvPr/>
          </p:nvSpPr>
          <p:spPr>
            <a:xfrm flipV="1">
              <a:off x="3163302" y="4315580"/>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06" name="Flowchart: Merge 205">
              <a:extLst>
                <a:ext uri="{FF2B5EF4-FFF2-40B4-BE49-F238E27FC236}">
                  <a16:creationId xmlns:a16="http://schemas.microsoft.com/office/drawing/2014/main" id="{6B623338-4CB7-4EC6-9D37-5253088F623B}"/>
                </a:ext>
              </a:extLst>
            </p:cNvPr>
            <p:cNvSpPr/>
            <p:nvPr/>
          </p:nvSpPr>
          <p:spPr>
            <a:xfrm flipV="1">
              <a:off x="3046192" y="4313978"/>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08" name="TextBox 207">
              <a:extLst>
                <a:ext uri="{FF2B5EF4-FFF2-40B4-BE49-F238E27FC236}">
                  <a16:creationId xmlns:a16="http://schemas.microsoft.com/office/drawing/2014/main" id="{C7067CAB-AB0E-4A78-8730-979C79939F16}"/>
                </a:ext>
              </a:extLst>
            </p:cNvPr>
            <p:cNvSpPr txBox="1"/>
            <p:nvPr/>
          </p:nvSpPr>
          <p:spPr>
            <a:xfrm flipV="1">
              <a:off x="3241806" y="4621315"/>
              <a:ext cx="475967" cy="153888"/>
            </a:xfrm>
            <a:prstGeom prst="rect">
              <a:avLst/>
            </a:prstGeom>
          </p:spPr>
          <p:txBody>
            <a:bodyPr wrap="square" lIns="0" tIns="0" rIns="0" bIns="0" rtlCol="0">
              <a:spAutoFit/>
            </a:bodyPr>
            <a:lstStyle/>
            <a:p>
              <a:pPr algn="ctr"/>
              <a:r>
                <a:rPr lang="en-GB" sz="1000" dirty="0">
                  <a:solidFill>
                    <a:schemeClr val="accent1"/>
                  </a:solidFill>
                </a:rPr>
                <a:t>Steam</a:t>
              </a:r>
            </a:p>
          </p:txBody>
        </p:sp>
      </p:grpSp>
      <p:sp>
        <p:nvSpPr>
          <p:cNvPr id="214" name="Flowchart: Merge 213">
            <a:extLst>
              <a:ext uri="{FF2B5EF4-FFF2-40B4-BE49-F238E27FC236}">
                <a16:creationId xmlns:a16="http://schemas.microsoft.com/office/drawing/2014/main" id="{CB54060D-1BEC-474C-8632-E20357B1CC6B}"/>
              </a:ext>
            </a:extLst>
          </p:cNvPr>
          <p:cNvSpPr/>
          <p:nvPr/>
        </p:nvSpPr>
        <p:spPr>
          <a:xfrm>
            <a:off x="4233751" y="4062913"/>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15" name="Flowchart: Merge 214">
            <a:extLst>
              <a:ext uri="{FF2B5EF4-FFF2-40B4-BE49-F238E27FC236}">
                <a16:creationId xmlns:a16="http://schemas.microsoft.com/office/drawing/2014/main" id="{86858CCE-468D-4BC9-9DA7-F5CF56C3F323}"/>
              </a:ext>
            </a:extLst>
          </p:cNvPr>
          <p:cNvSpPr/>
          <p:nvPr/>
        </p:nvSpPr>
        <p:spPr>
          <a:xfrm>
            <a:off x="4116641" y="4062913"/>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cxnSp>
        <p:nvCxnSpPr>
          <p:cNvPr id="218" name="Connector: Elbow 217">
            <a:extLst>
              <a:ext uri="{FF2B5EF4-FFF2-40B4-BE49-F238E27FC236}">
                <a16:creationId xmlns:a16="http://schemas.microsoft.com/office/drawing/2014/main" id="{27D5C892-DD81-490A-943E-F25FB98E278A}"/>
              </a:ext>
            </a:extLst>
          </p:cNvPr>
          <p:cNvCxnSpPr>
            <a:cxnSpLocks/>
            <a:stCxn id="462" idx="2"/>
            <a:endCxn id="215" idx="0"/>
          </p:cNvCxnSpPr>
          <p:nvPr/>
        </p:nvCxnSpPr>
        <p:spPr>
          <a:xfrm rot="5400000">
            <a:off x="3898609" y="3323355"/>
            <a:ext cx="980450" cy="498666"/>
          </a:xfrm>
          <a:prstGeom prst="bentConnector3">
            <a:avLst>
              <a:gd name="adj1" fmla="val 50000"/>
            </a:avLst>
          </a:prstGeom>
          <a:ln w="6350">
            <a:solidFill>
              <a:schemeClr val="accent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9" name="Connector: Elbow 218">
            <a:extLst>
              <a:ext uri="{FF2B5EF4-FFF2-40B4-BE49-F238E27FC236}">
                <a16:creationId xmlns:a16="http://schemas.microsoft.com/office/drawing/2014/main" id="{C75CE62C-13F4-4266-BF8A-32AB1988BB19}"/>
              </a:ext>
            </a:extLst>
          </p:cNvPr>
          <p:cNvCxnSpPr>
            <a:cxnSpLocks/>
            <a:stCxn id="462" idx="2"/>
            <a:endCxn id="214" idx="0"/>
          </p:cNvCxnSpPr>
          <p:nvPr/>
        </p:nvCxnSpPr>
        <p:spPr>
          <a:xfrm rot="5400000">
            <a:off x="3957164" y="3381910"/>
            <a:ext cx="980450" cy="381556"/>
          </a:xfrm>
          <a:prstGeom prst="bentConnector3">
            <a:avLst>
              <a:gd name="adj1" fmla="val 50000"/>
            </a:avLst>
          </a:prstGeom>
          <a:ln w="6350">
            <a:solidFill>
              <a:schemeClr val="accent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95DA2A9B-A389-4043-8B0F-7958D822349E}"/>
              </a:ext>
            </a:extLst>
          </p:cNvPr>
          <p:cNvCxnSpPr>
            <a:cxnSpLocks/>
          </p:cNvCxnSpPr>
          <p:nvPr/>
        </p:nvCxnSpPr>
        <p:spPr>
          <a:xfrm flipH="1">
            <a:off x="5598518" y="4130236"/>
            <a:ext cx="0" cy="17833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8" name="TextBox 277">
            <a:extLst>
              <a:ext uri="{FF2B5EF4-FFF2-40B4-BE49-F238E27FC236}">
                <a16:creationId xmlns:a16="http://schemas.microsoft.com/office/drawing/2014/main" id="{EE32689B-215E-4AFE-9C23-130E1628CC9F}"/>
              </a:ext>
            </a:extLst>
          </p:cNvPr>
          <p:cNvSpPr txBox="1"/>
          <p:nvPr/>
        </p:nvSpPr>
        <p:spPr>
          <a:xfrm>
            <a:off x="4970247" y="3845267"/>
            <a:ext cx="696053" cy="246221"/>
          </a:xfrm>
          <a:prstGeom prst="rect">
            <a:avLst/>
          </a:prstGeom>
          <a:noFill/>
        </p:spPr>
        <p:txBody>
          <a:bodyPr wrap="square" rtlCol="0">
            <a:spAutoFit/>
          </a:bodyPr>
          <a:lstStyle/>
          <a:p>
            <a:pPr algn="ctr"/>
            <a:r>
              <a:rPr lang="en-GB" sz="1000" dirty="0">
                <a:solidFill>
                  <a:schemeClr val="tx2"/>
                </a:solidFill>
              </a:rPr>
              <a:t>Extruder</a:t>
            </a:r>
          </a:p>
        </p:txBody>
      </p:sp>
      <p:cxnSp>
        <p:nvCxnSpPr>
          <p:cNvPr id="280" name="Straight Arrow Connector 279">
            <a:extLst>
              <a:ext uri="{FF2B5EF4-FFF2-40B4-BE49-F238E27FC236}">
                <a16:creationId xmlns:a16="http://schemas.microsoft.com/office/drawing/2014/main" id="{FFB22EB2-699A-411A-AEA7-A8D0A283126A}"/>
              </a:ext>
            </a:extLst>
          </p:cNvPr>
          <p:cNvCxnSpPr>
            <a:cxnSpLocks/>
          </p:cNvCxnSpPr>
          <p:nvPr/>
        </p:nvCxnSpPr>
        <p:spPr>
          <a:xfrm>
            <a:off x="3842778" y="4410112"/>
            <a:ext cx="1725078" cy="0"/>
          </a:xfrm>
          <a:prstGeom prst="straightConnector1">
            <a:avLst/>
          </a:prstGeom>
          <a:ln w="15875">
            <a:solidFill>
              <a:schemeClr val="accent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pic>
        <p:nvPicPr>
          <p:cNvPr id="283" name="Graphic 282" descr="Germ with solid fill">
            <a:extLst>
              <a:ext uri="{FF2B5EF4-FFF2-40B4-BE49-F238E27FC236}">
                <a16:creationId xmlns:a16="http://schemas.microsoft.com/office/drawing/2014/main" id="{0EE31B80-03FE-4007-81B8-B158D89CB36B}"/>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593505" y="4388826"/>
            <a:ext cx="144000" cy="144000"/>
          </a:xfrm>
          <a:prstGeom prst="rect">
            <a:avLst/>
          </a:prstGeom>
        </p:spPr>
      </p:pic>
      <p:sp>
        <p:nvSpPr>
          <p:cNvPr id="288" name="TextBox 287">
            <a:extLst>
              <a:ext uri="{FF2B5EF4-FFF2-40B4-BE49-F238E27FC236}">
                <a16:creationId xmlns:a16="http://schemas.microsoft.com/office/drawing/2014/main" id="{EA80BE26-051D-4B18-A672-BE389C1A3C78}"/>
              </a:ext>
            </a:extLst>
          </p:cNvPr>
          <p:cNvSpPr txBox="1"/>
          <p:nvPr/>
        </p:nvSpPr>
        <p:spPr>
          <a:xfrm>
            <a:off x="4261362" y="4676575"/>
            <a:ext cx="1195687" cy="215444"/>
          </a:xfrm>
          <a:prstGeom prst="rect">
            <a:avLst/>
          </a:prstGeom>
          <a:ln>
            <a:noFill/>
          </a:ln>
        </p:spPr>
        <p:txBody>
          <a:bodyPr wrap="square" lIns="0" rIns="0" rtlCol="0">
            <a:spAutoFit/>
          </a:bodyPr>
          <a:lstStyle/>
          <a:p>
            <a:pPr algn="ctr"/>
            <a:r>
              <a:rPr lang="en-GB" sz="800" i="1" dirty="0"/>
              <a:t>Pellets expansion zone</a:t>
            </a:r>
          </a:p>
        </p:txBody>
      </p:sp>
      <p:sp>
        <p:nvSpPr>
          <p:cNvPr id="194" name="Flowchart: Collate 193">
            <a:extLst>
              <a:ext uri="{FF2B5EF4-FFF2-40B4-BE49-F238E27FC236}">
                <a16:creationId xmlns:a16="http://schemas.microsoft.com/office/drawing/2014/main" id="{61FC5AEC-C18F-4DC8-A526-C14801E2611C}"/>
              </a:ext>
            </a:extLst>
          </p:cNvPr>
          <p:cNvSpPr/>
          <p:nvPr/>
        </p:nvSpPr>
        <p:spPr>
          <a:xfrm>
            <a:off x="3552406" y="3379368"/>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196" name="Flowchart: Collate 195">
            <a:extLst>
              <a:ext uri="{FF2B5EF4-FFF2-40B4-BE49-F238E27FC236}">
                <a16:creationId xmlns:a16="http://schemas.microsoft.com/office/drawing/2014/main" id="{D6AB2F79-038C-408A-9253-33301204D33A}"/>
              </a:ext>
            </a:extLst>
          </p:cNvPr>
          <p:cNvSpPr/>
          <p:nvPr/>
        </p:nvSpPr>
        <p:spPr>
          <a:xfrm>
            <a:off x="3699995" y="3388993"/>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202" name="Flowchart: Collate 201">
            <a:extLst>
              <a:ext uri="{FF2B5EF4-FFF2-40B4-BE49-F238E27FC236}">
                <a16:creationId xmlns:a16="http://schemas.microsoft.com/office/drawing/2014/main" id="{E61CD89C-DBA8-4A57-9BA9-3107EEE2DC19}"/>
              </a:ext>
            </a:extLst>
          </p:cNvPr>
          <p:cNvSpPr/>
          <p:nvPr/>
        </p:nvSpPr>
        <p:spPr>
          <a:xfrm>
            <a:off x="3852395" y="3391219"/>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13" name="TextBox 12">
            <a:extLst>
              <a:ext uri="{FF2B5EF4-FFF2-40B4-BE49-F238E27FC236}">
                <a16:creationId xmlns:a16="http://schemas.microsoft.com/office/drawing/2014/main" id="{4DC0D8C0-AD3A-4AA4-A2E9-913C04778364}"/>
              </a:ext>
            </a:extLst>
          </p:cNvPr>
          <p:cNvSpPr txBox="1"/>
          <p:nvPr/>
        </p:nvSpPr>
        <p:spPr>
          <a:xfrm>
            <a:off x="8488720" y="4183401"/>
            <a:ext cx="1199075" cy="246221"/>
          </a:xfrm>
          <a:prstGeom prst="rect">
            <a:avLst/>
          </a:prstGeom>
          <a:noFill/>
        </p:spPr>
        <p:txBody>
          <a:bodyPr wrap="square" rtlCol="0">
            <a:spAutoFit/>
          </a:bodyPr>
          <a:lstStyle/>
          <a:p>
            <a:pPr algn="ctr"/>
            <a:r>
              <a:rPr lang="en-GB" sz="1000" dirty="0">
                <a:solidFill>
                  <a:schemeClr val="tx2"/>
                </a:solidFill>
              </a:rPr>
              <a:t>Pellet dryer</a:t>
            </a:r>
          </a:p>
        </p:txBody>
      </p:sp>
      <p:sp>
        <p:nvSpPr>
          <p:cNvPr id="19" name="TextBox 18">
            <a:extLst>
              <a:ext uri="{FF2B5EF4-FFF2-40B4-BE49-F238E27FC236}">
                <a16:creationId xmlns:a16="http://schemas.microsoft.com/office/drawing/2014/main" id="{09911B6A-E1ED-4A6F-ADDD-E5D664051603}"/>
              </a:ext>
            </a:extLst>
          </p:cNvPr>
          <p:cNvSpPr txBox="1"/>
          <p:nvPr/>
        </p:nvSpPr>
        <p:spPr>
          <a:xfrm>
            <a:off x="10230707" y="5424221"/>
            <a:ext cx="1398048" cy="400110"/>
          </a:xfrm>
          <a:prstGeom prst="rect">
            <a:avLst/>
          </a:prstGeom>
          <a:noFill/>
        </p:spPr>
        <p:txBody>
          <a:bodyPr wrap="square" rtlCol="0">
            <a:spAutoFit/>
          </a:bodyPr>
          <a:lstStyle/>
          <a:p>
            <a:pPr algn="ctr"/>
            <a:r>
              <a:rPr lang="en-GB" sz="1000" b="1" dirty="0">
                <a:solidFill>
                  <a:schemeClr val="tx2"/>
                </a:solidFill>
              </a:rPr>
              <a:t>Dry pellets </a:t>
            </a:r>
          </a:p>
          <a:p>
            <a:pPr algn="ctr"/>
            <a:r>
              <a:rPr lang="en-GB" sz="1000" dirty="0">
                <a:solidFill>
                  <a:schemeClr val="tx2"/>
                </a:solidFill>
              </a:rPr>
              <a:t>~6% moisture</a:t>
            </a:r>
          </a:p>
        </p:txBody>
      </p:sp>
      <p:sp>
        <p:nvSpPr>
          <p:cNvPr id="256" name="Rectangle 255">
            <a:extLst>
              <a:ext uri="{FF2B5EF4-FFF2-40B4-BE49-F238E27FC236}">
                <a16:creationId xmlns:a16="http://schemas.microsoft.com/office/drawing/2014/main" id="{6B220E64-2E00-4BD2-89A1-5AD8F954D1A8}"/>
              </a:ext>
            </a:extLst>
          </p:cNvPr>
          <p:cNvSpPr/>
          <p:nvPr/>
        </p:nvSpPr>
        <p:spPr>
          <a:xfrm>
            <a:off x="9573905" y="4075654"/>
            <a:ext cx="298232" cy="478705"/>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49" name="Rectangle 248">
            <a:extLst>
              <a:ext uri="{FF2B5EF4-FFF2-40B4-BE49-F238E27FC236}">
                <a16:creationId xmlns:a16="http://schemas.microsoft.com/office/drawing/2014/main" id="{509E8D4E-2E1B-4E7D-AD12-7D50BDE12179}"/>
              </a:ext>
            </a:extLst>
          </p:cNvPr>
          <p:cNvSpPr/>
          <p:nvPr/>
        </p:nvSpPr>
        <p:spPr>
          <a:xfrm>
            <a:off x="8314596" y="4077258"/>
            <a:ext cx="298232" cy="477102"/>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30" name="Rectangle 229">
            <a:extLst>
              <a:ext uri="{FF2B5EF4-FFF2-40B4-BE49-F238E27FC236}">
                <a16:creationId xmlns:a16="http://schemas.microsoft.com/office/drawing/2014/main" id="{9931CEC5-25F7-4C6C-89ED-18072A300E7A}"/>
              </a:ext>
            </a:extLst>
          </p:cNvPr>
          <p:cNvSpPr/>
          <p:nvPr/>
        </p:nvSpPr>
        <p:spPr>
          <a:xfrm>
            <a:off x="7839165" y="4556725"/>
            <a:ext cx="2540219" cy="504000"/>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nvGrpSpPr>
          <p:cNvPr id="229" name="Group 228">
            <a:extLst>
              <a:ext uri="{FF2B5EF4-FFF2-40B4-BE49-F238E27FC236}">
                <a16:creationId xmlns:a16="http://schemas.microsoft.com/office/drawing/2014/main" id="{0C5ABF2E-3374-404B-88D7-1928A8A8ECF4}"/>
              </a:ext>
            </a:extLst>
          </p:cNvPr>
          <p:cNvGrpSpPr/>
          <p:nvPr/>
        </p:nvGrpSpPr>
        <p:grpSpPr>
          <a:xfrm>
            <a:off x="7424635" y="5139324"/>
            <a:ext cx="3306967" cy="233268"/>
            <a:chOff x="7190278" y="3301494"/>
            <a:chExt cx="3306967" cy="233268"/>
          </a:xfrm>
        </p:grpSpPr>
        <p:cxnSp>
          <p:nvCxnSpPr>
            <p:cNvPr id="17" name="Straight Connector 16">
              <a:extLst>
                <a:ext uri="{FF2B5EF4-FFF2-40B4-BE49-F238E27FC236}">
                  <a16:creationId xmlns:a16="http://schemas.microsoft.com/office/drawing/2014/main" id="{BBDB97DE-7EE3-46D8-B6F7-6C15D0C532F7}"/>
                </a:ext>
              </a:extLst>
            </p:cNvPr>
            <p:cNvCxnSpPr>
              <a:cxnSpLocks/>
              <a:stCxn id="224" idx="0"/>
              <a:endCxn id="172" idx="0"/>
            </p:cNvCxnSpPr>
            <p:nvPr/>
          </p:nvCxnSpPr>
          <p:spPr>
            <a:xfrm flipV="1">
              <a:off x="7307278" y="3301494"/>
              <a:ext cx="3072967" cy="8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4" name="Oval 223">
              <a:extLst>
                <a:ext uri="{FF2B5EF4-FFF2-40B4-BE49-F238E27FC236}">
                  <a16:creationId xmlns:a16="http://schemas.microsoft.com/office/drawing/2014/main" id="{CD59A645-B884-453E-8359-F507AB714476}"/>
                </a:ext>
              </a:extLst>
            </p:cNvPr>
            <p:cNvSpPr/>
            <p:nvPr/>
          </p:nvSpPr>
          <p:spPr>
            <a:xfrm>
              <a:off x="7190278" y="3302375"/>
              <a:ext cx="234000" cy="232387"/>
            </a:xfrm>
            <a:prstGeom prst="ellipse">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72" name="Oval 171">
              <a:extLst>
                <a:ext uri="{FF2B5EF4-FFF2-40B4-BE49-F238E27FC236}">
                  <a16:creationId xmlns:a16="http://schemas.microsoft.com/office/drawing/2014/main" id="{5A2E3E75-FA68-48DC-AFF3-51F444157E27}"/>
                </a:ext>
              </a:extLst>
            </p:cNvPr>
            <p:cNvSpPr/>
            <p:nvPr/>
          </p:nvSpPr>
          <p:spPr>
            <a:xfrm>
              <a:off x="10263245" y="3301494"/>
              <a:ext cx="234000" cy="232387"/>
            </a:xfrm>
            <a:prstGeom prst="ellipse">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pic>
          <p:nvPicPr>
            <p:cNvPr id="15" name="Graphic 14" descr="Gambling Chips outline">
              <a:extLst>
                <a:ext uri="{FF2B5EF4-FFF2-40B4-BE49-F238E27FC236}">
                  <a16:creationId xmlns:a16="http://schemas.microsoft.com/office/drawing/2014/main" id="{1F1B925A-0C73-4D2C-B480-1C3E82616730}"/>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196879" y="3304593"/>
              <a:ext cx="223452" cy="223452"/>
            </a:xfrm>
            <a:prstGeom prst="rect">
              <a:avLst/>
            </a:prstGeom>
          </p:spPr>
        </p:pic>
        <p:pic>
          <p:nvPicPr>
            <p:cNvPr id="159" name="Graphic 158" descr="Gambling Chips outline">
              <a:extLst>
                <a:ext uri="{FF2B5EF4-FFF2-40B4-BE49-F238E27FC236}">
                  <a16:creationId xmlns:a16="http://schemas.microsoft.com/office/drawing/2014/main" id="{07B88698-A74F-40E4-8231-9D9722E550DE}"/>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269055" y="3304593"/>
              <a:ext cx="223452" cy="223452"/>
            </a:xfrm>
            <a:prstGeom prst="rect">
              <a:avLst/>
            </a:prstGeom>
          </p:spPr>
        </p:pic>
      </p:grpSp>
      <p:cxnSp>
        <p:nvCxnSpPr>
          <p:cNvPr id="232" name="Straight Connector 231">
            <a:extLst>
              <a:ext uri="{FF2B5EF4-FFF2-40B4-BE49-F238E27FC236}">
                <a16:creationId xmlns:a16="http://schemas.microsoft.com/office/drawing/2014/main" id="{F466436A-CB36-4774-B249-4DD9B69EFBF9}"/>
              </a:ext>
            </a:extLst>
          </p:cNvPr>
          <p:cNvCxnSpPr>
            <a:stCxn id="230" idx="0"/>
            <a:endCxn id="230" idx="2"/>
          </p:cNvCxnSpPr>
          <p:nvPr/>
        </p:nvCxnSpPr>
        <p:spPr>
          <a:xfrm>
            <a:off x="9109275" y="4556725"/>
            <a:ext cx="0" cy="5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7C1ECDE9-22B0-4453-B27F-F7C94AA8D94C}"/>
              </a:ext>
            </a:extLst>
          </p:cNvPr>
          <p:cNvCxnSpPr>
            <a:cxnSpLocks/>
            <a:stCxn id="175" idx="0"/>
            <a:endCxn id="175" idx="2"/>
          </p:cNvCxnSpPr>
          <p:nvPr/>
        </p:nvCxnSpPr>
        <p:spPr>
          <a:xfrm>
            <a:off x="9118258" y="5420389"/>
            <a:ext cx="0" cy="30046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9E44D09-1FAE-46E0-82F6-3E21C5581097}"/>
              </a:ext>
            </a:extLst>
          </p:cNvPr>
          <p:cNvCxnSpPr>
            <a:cxnSpLocks/>
          </p:cNvCxnSpPr>
          <p:nvPr/>
        </p:nvCxnSpPr>
        <p:spPr>
          <a:xfrm>
            <a:off x="9109275" y="5171341"/>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46" name="Graphic 245" descr="Aperture outline">
            <a:extLst>
              <a:ext uri="{FF2B5EF4-FFF2-40B4-BE49-F238E27FC236}">
                <a16:creationId xmlns:a16="http://schemas.microsoft.com/office/drawing/2014/main" id="{B8DBB20A-3BF2-40BE-9A79-4A33F78B292D}"/>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314596" y="4078030"/>
            <a:ext cx="298238" cy="298238"/>
          </a:xfrm>
          <a:prstGeom prst="rect">
            <a:avLst/>
          </a:prstGeom>
        </p:spPr>
      </p:pic>
      <p:cxnSp>
        <p:nvCxnSpPr>
          <p:cNvPr id="213" name="Straight Connector 212">
            <a:extLst>
              <a:ext uri="{FF2B5EF4-FFF2-40B4-BE49-F238E27FC236}">
                <a16:creationId xmlns:a16="http://schemas.microsoft.com/office/drawing/2014/main" id="{4DED3963-D81A-4CA8-9D8C-3F5613FF3BD2}"/>
              </a:ext>
            </a:extLst>
          </p:cNvPr>
          <p:cNvCxnSpPr>
            <a:cxnSpLocks/>
          </p:cNvCxnSpPr>
          <p:nvPr/>
        </p:nvCxnSpPr>
        <p:spPr>
          <a:xfrm flipH="1">
            <a:off x="7847190" y="5719861"/>
            <a:ext cx="2540218" cy="0"/>
          </a:xfrm>
          <a:prstGeom prst="line">
            <a:avLst/>
          </a:prstGeom>
          <a:solidFill>
            <a:schemeClr val="bg2"/>
          </a:solidFill>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EE22A11C-412F-4FBC-A48B-51F294F4534E}"/>
              </a:ext>
            </a:extLst>
          </p:cNvPr>
          <p:cNvCxnSpPr>
            <a:cxnSpLocks/>
          </p:cNvCxnSpPr>
          <p:nvPr/>
        </p:nvCxnSpPr>
        <p:spPr>
          <a:xfrm flipH="1" flipV="1">
            <a:off x="7835616" y="5180966"/>
            <a:ext cx="958" cy="144000"/>
          </a:xfrm>
          <a:prstGeom prst="line">
            <a:avLst/>
          </a:prstGeom>
          <a:solidFill>
            <a:schemeClr val="bg2"/>
          </a:solid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F53A9F02-FCFF-40EB-9B17-643D6E083E5B}"/>
              </a:ext>
            </a:extLst>
          </p:cNvPr>
          <p:cNvCxnSpPr>
            <a:cxnSpLocks/>
          </p:cNvCxnSpPr>
          <p:nvPr/>
        </p:nvCxnSpPr>
        <p:spPr>
          <a:xfrm flipH="1" flipV="1">
            <a:off x="10365457" y="5188989"/>
            <a:ext cx="958" cy="144000"/>
          </a:xfrm>
          <a:prstGeom prst="line">
            <a:avLst/>
          </a:prstGeom>
          <a:solidFill>
            <a:schemeClr val="bg2"/>
          </a:solid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6A1DF638-384B-4A50-831B-A358AD4FFCFE}"/>
              </a:ext>
            </a:extLst>
          </p:cNvPr>
          <p:cNvCxnSpPr>
            <a:cxnSpLocks/>
          </p:cNvCxnSpPr>
          <p:nvPr/>
        </p:nvCxnSpPr>
        <p:spPr>
          <a:xfrm flipV="1">
            <a:off x="7537741" y="5113591"/>
            <a:ext cx="3113760" cy="0"/>
          </a:xfrm>
          <a:prstGeom prst="line">
            <a:avLst/>
          </a:prstGeom>
          <a:ln w="4445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254" name="Arrow: Up 253">
            <a:extLst>
              <a:ext uri="{FF2B5EF4-FFF2-40B4-BE49-F238E27FC236}">
                <a16:creationId xmlns:a16="http://schemas.microsoft.com/office/drawing/2014/main" id="{DA328552-59B1-4800-9681-25193412FA05}"/>
              </a:ext>
            </a:extLst>
          </p:cNvPr>
          <p:cNvSpPr/>
          <p:nvPr/>
        </p:nvSpPr>
        <p:spPr>
          <a:xfrm>
            <a:off x="8083764" y="4933830"/>
            <a:ext cx="127613" cy="327629"/>
          </a:xfrm>
          <a:prstGeom prst="upArrow">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20" name="Arrow: Up 219">
            <a:extLst>
              <a:ext uri="{FF2B5EF4-FFF2-40B4-BE49-F238E27FC236}">
                <a16:creationId xmlns:a16="http://schemas.microsoft.com/office/drawing/2014/main" id="{26C74E74-3556-4B86-84C5-F517C6376368}"/>
              </a:ext>
            </a:extLst>
          </p:cNvPr>
          <p:cNvSpPr/>
          <p:nvPr/>
        </p:nvSpPr>
        <p:spPr>
          <a:xfrm>
            <a:off x="8297659" y="4933830"/>
            <a:ext cx="127613" cy="327629"/>
          </a:xfrm>
          <a:prstGeom prst="upArrow">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21" name="Arrow: Up 220">
            <a:extLst>
              <a:ext uri="{FF2B5EF4-FFF2-40B4-BE49-F238E27FC236}">
                <a16:creationId xmlns:a16="http://schemas.microsoft.com/office/drawing/2014/main" id="{0C88E6EE-0FC6-4D62-AB0D-B2F1FA30562F}"/>
              </a:ext>
            </a:extLst>
          </p:cNvPr>
          <p:cNvSpPr/>
          <p:nvPr/>
        </p:nvSpPr>
        <p:spPr>
          <a:xfrm>
            <a:off x="8511554" y="4933830"/>
            <a:ext cx="127613" cy="327629"/>
          </a:xfrm>
          <a:prstGeom prst="upArrow">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23" name="Arrow: Up 222">
            <a:extLst>
              <a:ext uri="{FF2B5EF4-FFF2-40B4-BE49-F238E27FC236}">
                <a16:creationId xmlns:a16="http://schemas.microsoft.com/office/drawing/2014/main" id="{438DE696-B438-4392-A508-AB7EADE304BB}"/>
              </a:ext>
            </a:extLst>
          </p:cNvPr>
          <p:cNvSpPr/>
          <p:nvPr/>
        </p:nvSpPr>
        <p:spPr>
          <a:xfrm>
            <a:off x="8725448" y="4933830"/>
            <a:ext cx="127613" cy="327629"/>
          </a:xfrm>
          <a:prstGeom prst="upArrow">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pic>
        <p:nvPicPr>
          <p:cNvPr id="255" name="Graphic 254" descr="Aperture outline">
            <a:extLst>
              <a:ext uri="{FF2B5EF4-FFF2-40B4-BE49-F238E27FC236}">
                <a16:creationId xmlns:a16="http://schemas.microsoft.com/office/drawing/2014/main" id="{E9930D52-07C3-43C1-89DB-CE9D042A980E}"/>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573905" y="4076427"/>
            <a:ext cx="298238" cy="298238"/>
          </a:xfrm>
          <a:prstGeom prst="rect">
            <a:avLst/>
          </a:prstGeom>
        </p:spPr>
      </p:pic>
      <p:sp>
        <p:nvSpPr>
          <p:cNvPr id="32" name="TextBox 31">
            <a:extLst>
              <a:ext uri="{FF2B5EF4-FFF2-40B4-BE49-F238E27FC236}">
                <a16:creationId xmlns:a16="http://schemas.microsoft.com/office/drawing/2014/main" id="{47C6198E-302B-439E-A3D5-8ED0F88BA396}"/>
              </a:ext>
            </a:extLst>
          </p:cNvPr>
          <p:cNvSpPr txBox="1"/>
          <p:nvPr/>
        </p:nvSpPr>
        <p:spPr>
          <a:xfrm>
            <a:off x="7955625" y="4653166"/>
            <a:ext cx="1044289" cy="246221"/>
          </a:xfrm>
          <a:prstGeom prst="rect">
            <a:avLst/>
          </a:prstGeom>
        </p:spPr>
        <p:txBody>
          <a:bodyPr wrap="square" lIns="0" rIns="0" rtlCol="0">
            <a:spAutoFit/>
          </a:bodyPr>
          <a:lstStyle/>
          <a:p>
            <a:pPr algn="ctr"/>
            <a:r>
              <a:rPr lang="en-GB" sz="1000" dirty="0">
                <a:solidFill>
                  <a:schemeClr val="accent1">
                    <a:lumMod val="75000"/>
                  </a:schemeClr>
                </a:solidFill>
              </a:rPr>
              <a:t>Hot drying air</a:t>
            </a:r>
          </a:p>
        </p:txBody>
      </p:sp>
      <p:sp>
        <p:nvSpPr>
          <p:cNvPr id="257" name="Arrow: Up 256">
            <a:extLst>
              <a:ext uri="{FF2B5EF4-FFF2-40B4-BE49-F238E27FC236}">
                <a16:creationId xmlns:a16="http://schemas.microsoft.com/office/drawing/2014/main" id="{0C385B23-0369-46A4-9AC0-9C100D438227}"/>
              </a:ext>
            </a:extLst>
          </p:cNvPr>
          <p:cNvSpPr/>
          <p:nvPr/>
        </p:nvSpPr>
        <p:spPr>
          <a:xfrm>
            <a:off x="9343070" y="4941851"/>
            <a:ext cx="127613" cy="327629"/>
          </a:xfrm>
          <a:prstGeom prst="upArrow">
            <a:avLst/>
          </a:prstGeom>
          <a:solidFill>
            <a:srgbClr val="65B5E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58" name="Arrow: Up 257">
            <a:extLst>
              <a:ext uri="{FF2B5EF4-FFF2-40B4-BE49-F238E27FC236}">
                <a16:creationId xmlns:a16="http://schemas.microsoft.com/office/drawing/2014/main" id="{ADFD830F-7392-44D2-9722-BA8D47832166}"/>
              </a:ext>
            </a:extLst>
          </p:cNvPr>
          <p:cNvSpPr/>
          <p:nvPr/>
        </p:nvSpPr>
        <p:spPr>
          <a:xfrm>
            <a:off x="9556965" y="4941851"/>
            <a:ext cx="127613" cy="327629"/>
          </a:xfrm>
          <a:prstGeom prst="upArrow">
            <a:avLst/>
          </a:prstGeom>
          <a:solidFill>
            <a:srgbClr val="65B5E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59" name="Arrow: Up 258">
            <a:extLst>
              <a:ext uri="{FF2B5EF4-FFF2-40B4-BE49-F238E27FC236}">
                <a16:creationId xmlns:a16="http://schemas.microsoft.com/office/drawing/2014/main" id="{7A9A9C0E-D3BE-488D-86F4-6D55E32A4BB9}"/>
              </a:ext>
            </a:extLst>
          </p:cNvPr>
          <p:cNvSpPr/>
          <p:nvPr/>
        </p:nvSpPr>
        <p:spPr>
          <a:xfrm>
            <a:off x="9770860" y="4941851"/>
            <a:ext cx="127613" cy="327629"/>
          </a:xfrm>
          <a:prstGeom prst="upArrow">
            <a:avLst/>
          </a:prstGeom>
          <a:solidFill>
            <a:srgbClr val="65B5E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60" name="Arrow: Up 259">
            <a:extLst>
              <a:ext uri="{FF2B5EF4-FFF2-40B4-BE49-F238E27FC236}">
                <a16:creationId xmlns:a16="http://schemas.microsoft.com/office/drawing/2014/main" id="{8C9951B9-A6ED-4E7F-9ADF-4C4588C4073F}"/>
              </a:ext>
            </a:extLst>
          </p:cNvPr>
          <p:cNvSpPr/>
          <p:nvPr/>
        </p:nvSpPr>
        <p:spPr>
          <a:xfrm>
            <a:off x="9984754" y="4941851"/>
            <a:ext cx="127613" cy="327629"/>
          </a:xfrm>
          <a:prstGeom prst="upArrow">
            <a:avLst/>
          </a:prstGeom>
          <a:solidFill>
            <a:srgbClr val="65B5E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61" name="TextBox 260">
            <a:extLst>
              <a:ext uri="{FF2B5EF4-FFF2-40B4-BE49-F238E27FC236}">
                <a16:creationId xmlns:a16="http://schemas.microsoft.com/office/drawing/2014/main" id="{5650A526-8B51-4208-8C1D-CDACBFF28855}"/>
              </a:ext>
            </a:extLst>
          </p:cNvPr>
          <p:cNvSpPr txBox="1"/>
          <p:nvPr/>
        </p:nvSpPr>
        <p:spPr>
          <a:xfrm>
            <a:off x="9214931" y="4661187"/>
            <a:ext cx="1044289" cy="246221"/>
          </a:xfrm>
          <a:prstGeom prst="rect">
            <a:avLst/>
          </a:prstGeom>
        </p:spPr>
        <p:txBody>
          <a:bodyPr wrap="square" lIns="0" rIns="0" rtlCol="0">
            <a:spAutoFit/>
          </a:bodyPr>
          <a:lstStyle/>
          <a:p>
            <a:pPr algn="ctr"/>
            <a:r>
              <a:rPr lang="en-GB" sz="1000" dirty="0">
                <a:solidFill>
                  <a:schemeClr val="accent4"/>
                </a:solidFill>
              </a:rPr>
              <a:t>Cooling air</a:t>
            </a:r>
          </a:p>
        </p:txBody>
      </p:sp>
      <p:sp>
        <p:nvSpPr>
          <p:cNvPr id="33" name="Arrow: Bent 32">
            <a:extLst>
              <a:ext uri="{FF2B5EF4-FFF2-40B4-BE49-F238E27FC236}">
                <a16:creationId xmlns:a16="http://schemas.microsoft.com/office/drawing/2014/main" id="{C4A58FFB-6839-41FD-9D04-3DBABDB63DDF}"/>
              </a:ext>
            </a:extLst>
          </p:cNvPr>
          <p:cNvSpPr>
            <a:spLocks noChangeAspect="1"/>
          </p:cNvSpPr>
          <p:nvPr/>
        </p:nvSpPr>
        <p:spPr>
          <a:xfrm rot="5400000">
            <a:off x="10618936" y="5118270"/>
            <a:ext cx="252000" cy="201600"/>
          </a:xfrm>
          <a:prstGeom prst="bentArrow">
            <a:avLst>
              <a:gd name="adj1" fmla="val 25000"/>
              <a:gd name="adj2" fmla="val 25000"/>
              <a:gd name="adj3" fmla="val 25000"/>
              <a:gd name="adj4" fmla="val 4375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77" name="Rektangel 76">
            <a:extLst>
              <a:ext uri="{FF2B5EF4-FFF2-40B4-BE49-F238E27FC236}">
                <a16:creationId xmlns:a16="http://schemas.microsoft.com/office/drawing/2014/main" id="{BF26F610-5DAF-BC44-A44C-86652EFA65C5}"/>
              </a:ext>
            </a:extLst>
          </p:cNvPr>
          <p:cNvSpPr/>
          <p:nvPr/>
        </p:nvSpPr>
        <p:spPr>
          <a:xfrm>
            <a:off x="3827746" y="4445364"/>
            <a:ext cx="1590179" cy="123111"/>
          </a:xfrm>
          <a:prstGeom prst="rect">
            <a:avLst/>
          </a:prstGeom>
        </p:spPr>
        <p:txBody>
          <a:bodyPr wrap="none" lIns="0" tIns="0" rIns="0" bIns="0">
            <a:spAutoFit/>
          </a:bodyPr>
          <a:lstStyle/>
          <a:p>
            <a:pPr algn="ctr"/>
            <a:r>
              <a:rPr lang="en-GB" sz="800" i="1" dirty="0">
                <a:solidFill>
                  <a:schemeClr val="accent1">
                    <a:lumMod val="75000"/>
                  </a:schemeClr>
                </a:solidFill>
              </a:rPr>
              <a:t>Pressure and temperature build up</a:t>
            </a:r>
          </a:p>
        </p:txBody>
      </p:sp>
      <p:sp>
        <p:nvSpPr>
          <p:cNvPr id="282" name="TextBox 277">
            <a:extLst>
              <a:ext uri="{FF2B5EF4-FFF2-40B4-BE49-F238E27FC236}">
                <a16:creationId xmlns:a16="http://schemas.microsoft.com/office/drawing/2014/main" id="{593C61D0-F711-CA45-8EB8-3E0D33772898}"/>
              </a:ext>
            </a:extLst>
          </p:cNvPr>
          <p:cNvSpPr txBox="1"/>
          <p:nvPr/>
        </p:nvSpPr>
        <p:spPr>
          <a:xfrm>
            <a:off x="2069376" y="2408569"/>
            <a:ext cx="844663" cy="246221"/>
          </a:xfrm>
          <a:prstGeom prst="rect">
            <a:avLst/>
          </a:prstGeom>
          <a:noFill/>
        </p:spPr>
        <p:txBody>
          <a:bodyPr wrap="square" rtlCol="0">
            <a:spAutoFit/>
          </a:bodyPr>
          <a:lstStyle/>
          <a:p>
            <a:pPr algn="ctr"/>
            <a:r>
              <a:rPr lang="en-GB" sz="1000" dirty="0">
                <a:solidFill>
                  <a:schemeClr val="tx2"/>
                </a:solidFill>
              </a:rPr>
              <a:t>Weighing</a:t>
            </a:r>
          </a:p>
        </p:txBody>
      </p:sp>
      <p:cxnSp>
        <p:nvCxnSpPr>
          <p:cNvPr id="284" name="Connector: Elbow 217">
            <a:extLst>
              <a:ext uri="{FF2B5EF4-FFF2-40B4-BE49-F238E27FC236}">
                <a16:creationId xmlns:a16="http://schemas.microsoft.com/office/drawing/2014/main" id="{69FB1DD1-F8AA-584A-993B-36AA7BD69A3A}"/>
              </a:ext>
            </a:extLst>
          </p:cNvPr>
          <p:cNvCxnSpPr>
            <a:cxnSpLocks/>
            <a:stCxn id="113" idx="3"/>
            <a:endCxn id="109" idx="0"/>
          </p:cNvCxnSpPr>
          <p:nvPr/>
        </p:nvCxnSpPr>
        <p:spPr>
          <a:xfrm flipV="1">
            <a:off x="2640850" y="3824379"/>
            <a:ext cx="1186113" cy="130664"/>
          </a:xfrm>
          <a:prstGeom prst="bentConnector2">
            <a:avLst/>
          </a:prstGeom>
          <a:ln w="635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9" name="Connector: Elbow 217">
            <a:extLst>
              <a:ext uri="{FF2B5EF4-FFF2-40B4-BE49-F238E27FC236}">
                <a16:creationId xmlns:a16="http://schemas.microsoft.com/office/drawing/2014/main" id="{984E0D20-5481-8D41-885B-7C2512A62620}"/>
              </a:ext>
            </a:extLst>
          </p:cNvPr>
          <p:cNvCxnSpPr>
            <a:cxnSpLocks/>
            <a:stCxn id="113" idx="3"/>
            <a:endCxn id="110" idx="0"/>
          </p:cNvCxnSpPr>
          <p:nvPr/>
        </p:nvCxnSpPr>
        <p:spPr>
          <a:xfrm flipV="1">
            <a:off x="2640850" y="3822777"/>
            <a:ext cx="1055370" cy="132266"/>
          </a:xfrm>
          <a:prstGeom prst="bentConnector2">
            <a:avLst/>
          </a:prstGeom>
          <a:ln w="635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1" name="Connector: Elbow 217">
            <a:extLst>
              <a:ext uri="{FF2B5EF4-FFF2-40B4-BE49-F238E27FC236}">
                <a16:creationId xmlns:a16="http://schemas.microsoft.com/office/drawing/2014/main" id="{955634CD-DACC-7549-BC2D-DCA1F1758E49}"/>
              </a:ext>
            </a:extLst>
          </p:cNvPr>
          <p:cNvCxnSpPr>
            <a:cxnSpLocks/>
            <a:stCxn id="113" idx="3"/>
            <a:endCxn id="111" idx="0"/>
          </p:cNvCxnSpPr>
          <p:nvPr/>
        </p:nvCxnSpPr>
        <p:spPr>
          <a:xfrm flipV="1">
            <a:off x="2640850" y="3822778"/>
            <a:ext cx="924627" cy="132265"/>
          </a:xfrm>
          <a:prstGeom prst="bentConnector2">
            <a:avLst/>
          </a:prstGeom>
          <a:ln w="635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2" name="Connector: Elbow 217">
            <a:extLst>
              <a:ext uri="{FF2B5EF4-FFF2-40B4-BE49-F238E27FC236}">
                <a16:creationId xmlns:a16="http://schemas.microsoft.com/office/drawing/2014/main" id="{285E8563-F6DD-B14F-A11C-2FD0E24C747B}"/>
              </a:ext>
            </a:extLst>
          </p:cNvPr>
          <p:cNvCxnSpPr>
            <a:cxnSpLocks/>
            <a:stCxn id="208" idx="2"/>
            <a:endCxn id="206" idx="0"/>
          </p:cNvCxnSpPr>
          <p:nvPr/>
        </p:nvCxnSpPr>
        <p:spPr>
          <a:xfrm rot="5400000">
            <a:off x="4518699" y="3740474"/>
            <a:ext cx="235337" cy="410738"/>
          </a:xfrm>
          <a:prstGeom prst="bentConnector3">
            <a:avLst>
              <a:gd name="adj1" fmla="val 50000"/>
            </a:avLst>
          </a:prstGeom>
          <a:ln w="635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3" name="Connector: Elbow 217">
            <a:extLst>
              <a:ext uri="{FF2B5EF4-FFF2-40B4-BE49-F238E27FC236}">
                <a16:creationId xmlns:a16="http://schemas.microsoft.com/office/drawing/2014/main" id="{C46E0E05-644D-6A47-8E51-B61413FC5111}"/>
              </a:ext>
            </a:extLst>
          </p:cNvPr>
          <p:cNvCxnSpPr>
            <a:cxnSpLocks/>
            <a:stCxn id="208" idx="2"/>
            <a:endCxn id="205" idx="0"/>
          </p:cNvCxnSpPr>
          <p:nvPr/>
        </p:nvCxnSpPr>
        <p:spPr>
          <a:xfrm rot="5400000">
            <a:off x="4578055" y="3798228"/>
            <a:ext cx="233735" cy="293628"/>
          </a:xfrm>
          <a:prstGeom prst="bentConnector3">
            <a:avLst>
              <a:gd name="adj1" fmla="val 50000"/>
            </a:avLst>
          </a:prstGeom>
          <a:ln w="635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8" name="Rak pil 167">
            <a:extLst>
              <a:ext uri="{FF2B5EF4-FFF2-40B4-BE49-F238E27FC236}">
                <a16:creationId xmlns:a16="http://schemas.microsoft.com/office/drawing/2014/main" id="{1A2F10FA-9F37-9D4C-8EC4-9C0881A6B3FC}"/>
              </a:ext>
            </a:extLst>
          </p:cNvPr>
          <p:cNvCxnSpPr>
            <a:cxnSpLocks/>
            <a:stCxn id="288" idx="3"/>
            <a:endCxn id="283" idx="1"/>
          </p:cNvCxnSpPr>
          <p:nvPr/>
        </p:nvCxnSpPr>
        <p:spPr>
          <a:xfrm flipV="1">
            <a:off x="5457049" y="4460826"/>
            <a:ext cx="136456" cy="323471"/>
          </a:xfrm>
          <a:prstGeom prst="straightConnector1">
            <a:avLst/>
          </a:prstGeom>
          <a:ln>
            <a:solidFill>
              <a:schemeClr val="tx1"/>
            </a:solidFill>
            <a:tailEnd type="triangle" w="sm" len="sm"/>
          </a:ln>
        </p:spPr>
        <p:style>
          <a:lnRef idx="1">
            <a:schemeClr val="accent5"/>
          </a:lnRef>
          <a:fillRef idx="0">
            <a:schemeClr val="accent5"/>
          </a:fillRef>
          <a:effectRef idx="0">
            <a:schemeClr val="accent5"/>
          </a:effectRef>
          <a:fontRef idx="minor">
            <a:schemeClr val="tx1"/>
          </a:fontRef>
        </p:style>
      </p:cxnSp>
      <p:grpSp>
        <p:nvGrpSpPr>
          <p:cNvPr id="1038" name="Grupp 1037">
            <a:extLst>
              <a:ext uri="{FF2B5EF4-FFF2-40B4-BE49-F238E27FC236}">
                <a16:creationId xmlns:a16="http://schemas.microsoft.com/office/drawing/2014/main" id="{715086B0-D0C1-524A-B7D2-CCFC9774470E}"/>
              </a:ext>
            </a:extLst>
          </p:cNvPr>
          <p:cNvGrpSpPr/>
          <p:nvPr/>
        </p:nvGrpSpPr>
        <p:grpSpPr>
          <a:xfrm>
            <a:off x="2059618" y="4882295"/>
            <a:ext cx="4025354" cy="1180363"/>
            <a:chOff x="1765888" y="4965726"/>
            <a:chExt cx="4075971" cy="1180363"/>
          </a:xfrm>
        </p:grpSpPr>
        <p:cxnSp>
          <p:nvCxnSpPr>
            <p:cNvPr id="374" name="Rak 373">
              <a:extLst>
                <a:ext uri="{FF2B5EF4-FFF2-40B4-BE49-F238E27FC236}">
                  <a16:creationId xmlns:a16="http://schemas.microsoft.com/office/drawing/2014/main" id="{FCBA16D0-AB2F-D34E-A977-7858B0C8C681}"/>
                </a:ext>
              </a:extLst>
            </p:cNvPr>
            <p:cNvCxnSpPr>
              <a:cxnSpLocks/>
            </p:cNvCxnSpPr>
            <p:nvPr/>
          </p:nvCxnSpPr>
          <p:spPr>
            <a:xfrm>
              <a:off x="2335532" y="5600727"/>
              <a:ext cx="3192238" cy="0"/>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cxnSp>
          <p:nvCxnSpPr>
            <p:cNvPr id="375" name="Rak 374">
              <a:extLst>
                <a:ext uri="{FF2B5EF4-FFF2-40B4-BE49-F238E27FC236}">
                  <a16:creationId xmlns:a16="http://schemas.microsoft.com/office/drawing/2014/main" id="{91524800-75AD-B542-8BA1-2E70A433C01E}"/>
                </a:ext>
              </a:extLst>
            </p:cNvPr>
            <p:cNvCxnSpPr>
              <a:cxnSpLocks/>
            </p:cNvCxnSpPr>
            <p:nvPr/>
          </p:nvCxnSpPr>
          <p:spPr>
            <a:xfrm>
              <a:off x="2335532" y="5316669"/>
              <a:ext cx="3192238" cy="0"/>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sp>
          <p:nvSpPr>
            <p:cNvPr id="83" name="Text Box 2">
              <a:extLst>
                <a:ext uri="{FF2B5EF4-FFF2-40B4-BE49-F238E27FC236}">
                  <a16:creationId xmlns:a16="http://schemas.microsoft.com/office/drawing/2014/main" id="{AACD8291-5378-403D-B5CA-E20E40148B4E}"/>
                </a:ext>
              </a:extLst>
            </p:cNvPr>
            <p:cNvSpPr txBox="1">
              <a:spLocks noChangeArrowheads="1"/>
            </p:cNvSpPr>
            <p:nvPr/>
          </p:nvSpPr>
          <p:spPr bwMode="auto">
            <a:xfrm>
              <a:off x="2340114" y="5898273"/>
              <a:ext cx="138479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sz="1600">
                  <a:solidFill>
                    <a:schemeClr val="tx1"/>
                  </a:solidFill>
                  <a:latin typeface="Arial" charset="0"/>
                </a:defRPr>
              </a:lvl5pPr>
              <a:lvl6pPr>
                <a:defRPr sz="1600">
                  <a:solidFill>
                    <a:schemeClr val="tx1"/>
                  </a:solidFill>
                  <a:latin typeface="Arial" charset="0"/>
                </a:defRPr>
              </a:lvl6pPr>
              <a:lvl7pPr>
                <a:defRPr sz="1600">
                  <a:solidFill>
                    <a:schemeClr val="tx1"/>
                  </a:solidFill>
                  <a:latin typeface="Arial" charset="0"/>
                </a:defRPr>
              </a:lvl7pPr>
              <a:lvl8pPr>
                <a:defRPr sz="1600">
                  <a:solidFill>
                    <a:schemeClr val="tx1"/>
                  </a:solidFill>
                  <a:latin typeface="Arial" charset="0"/>
                </a:defRPr>
              </a:lvl8pPr>
              <a:lvl9pPr>
                <a:defRPr sz="1600">
                  <a:solidFill>
                    <a:schemeClr val="tx1"/>
                  </a:solidFill>
                  <a:latin typeface="Arial" charset="0"/>
                </a:defRPr>
              </a:lvl9pPr>
            </a:lstStyle>
            <a:p>
              <a:pPr algn="ctr">
                <a:spcBef>
                  <a:spcPct val="50000"/>
                </a:spcBef>
              </a:pPr>
              <a:r>
                <a:rPr lang="en-GB" altLang="en-US" sz="700" dirty="0">
                  <a:solidFill>
                    <a:schemeClr val="tx2"/>
                  </a:solidFill>
                </a:rPr>
                <a:t>1.5–2 minutes</a:t>
              </a:r>
            </a:p>
          </p:txBody>
        </p:sp>
        <p:sp>
          <p:nvSpPr>
            <p:cNvPr id="84" name="Text Box 3">
              <a:extLst>
                <a:ext uri="{FF2B5EF4-FFF2-40B4-BE49-F238E27FC236}">
                  <a16:creationId xmlns:a16="http://schemas.microsoft.com/office/drawing/2014/main" id="{CF64E33D-49E7-466B-81A6-C19A486FBF86}"/>
                </a:ext>
              </a:extLst>
            </p:cNvPr>
            <p:cNvSpPr txBox="1">
              <a:spLocks noChangeArrowheads="1"/>
            </p:cNvSpPr>
            <p:nvPr/>
          </p:nvSpPr>
          <p:spPr bwMode="auto">
            <a:xfrm>
              <a:off x="3767837" y="5901274"/>
              <a:ext cx="97962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sz="1600">
                  <a:solidFill>
                    <a:schemeClr val="tx1"/>
                  </a:solidFill>
                  <a:latin typeface="Arial" charset="0"/>
                </a:defRPr>
              </a:lvl5pPr>
              <a:lvl6pPr>
                <a:defRPr sz="1600">
                  <a:solidFill>
                    <a:schemeClr val="tx1"/>
                  </a:solidFill>
                  <a:latin typeface="Arial" charset="0"/>
                </a:defRPr>
              </a:lvl6pPr>
              <a:lvl7pPr>
                <a:defRPr sz="1600">
                  <a:solidFill>
                    <a:schemeClr val="tx1"/>
                  </a:solidFill>
                  <a:latin typeface="Arial" charset="0"/>
                </a:defRPr>
              </a:lvl7pPr>
              <a:lvl8pPr>
                <a:defRPr sz="1600">
                  <a:solidFill>
                    <a:schemeClr val="tx1"/>
                  </a:solidFill>
                  <a:latin typeface="Arial" charset="0"/>
                </a:defRPr>
              </a:lvl8pPr>
              <a:lvl9pPr>
                <a:defRPr sz="1600">
                  <a:solidFill>
                    <a:schemeClr val="tx1"/>
                  </a:solidFill>
                  <a:latin typeface="Arial" charset="0"/>
                </a:defRPr>
              </a:lvl9pPr>
            </a:lstStyle>
            <a:p>
              <a:pPr algn="ctr">
                <a:spcBef>
                  <a:spcPct val="50000"/>
                </a:spcBef>
              </a:pPr>
              <a:r>
                <a:rPr lang="en-GB" altLang="en-US" sz="700" dirty="0">
                  <a:solidFill>
                    <a:schemeClr val="tx2"/>
                  </a:solidFill>
                </a:rPr>
                <a:t>15–20 seconds</a:t>
              </a:r>
            </a:p>
          </p:txBody>
        </p:sp>
        <p:sp>
          <p:nvSpPr>
            <p:cNvPr id="85" name="Text Box 4">
              <a:extLst>
                <a:ext uri="{FF2B5EF4-FFF2-40B4-BE49-F238E27FC236}">
                  <a16:creationId xmlns:a16="http://schemas.microsoft.com/office/drawing/2014/main" id="{A8CEDB17-D919-49E1-A415-FB390A095866}"/>
                </a:ext>
              </a:extLst>
            </p:cNvPr>
            <p:cNvSpPr txBox="1">
              <a:spLocks noChangeArrowheads="1"/>
            </p:cNvSpPr>
            <p:nvPr/>
          </p:nvSpPr>
          <p:spPr bwMode="auto">
            <a:xfrm>
              <a:off x="4753529" y="5898273"/>
              <a:ext cx="775785"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sz="1600">
                  <a:solidFill>
                    <a:schemeClr val="tx1"/>
                  </a:solidFill>
                  <a:latin typeface="Arial" charset="0"/>
                </a:defRPr>
              </a:lvl5pPr>
              <a:lvl6pPr>
                <a:defRPr sz="1600">
                  <a:solidFill>
                    <a:schemeClr val="tx1"/>
                  </a:solidFill>
                  <a:latin typeface="Arial" charset="0"/>
                </a:defRPr>
              </a:lvl6pPr>
              <a:lvl7pPr>
                <a:defRPr sz="1600">
                  <a:solidFill>
                    <a:schemeClr val="tx1"/>
                  </a:solidFill>
                  <a:latin typeface="Arial" charset="0"/>
                </a:defRPr>
              </a:lvl7pPr>
              <a:lvl8pPr>
                <a:defRPr sz="1600">
                  <a:solidFill>
                    <a:schemeClr val="tx1"/>
                  </a:solidFill>
                  <a:latin typeface="Arial" charset="0"/>
                </a:defRPr>
              </a:lvl8pPr>
              <a:lvl9pPr>
                <a:defRPr sz="1600">
                  <a:solidFill>
                    <a:schemeClr val="tx1"/>
                  </a:solidFill>
                  <a:latin typeface="Arial" charset="0"/>
                </a:defRPr>
              </a:lvl9pPr>
            </a:lstStyle>
            <a:p>
              <a:pPr algn="ctr">
                <a:spcBef>
                  <a:spcPct val="50000"/>
                </a:spcBef>
              </a:pPr>
              <a:r>
                <a:rPr lang="en-GB" altLang="en-US" sz="700" dirty="0">
                  <a:solidFill>
                    <a:schemeClr val="tx2"/>
                  </a:solidFill>
                </a:rPr>
                <a:t>10–15 seconds</a:t>
              </a:r>
            </a:p>
          </p:txBody>
        </p:sp>
        <p:sp>
          <p:nvSpPr>
            <p:cNvPr id="86" name="Freeform 6071">
              <a:extLst>
                <a:ext uri="{FF2B5EF4-FFF2-40B4-BE49-F238E27FC236}">
                  <a16:creationId xmlns:a16="http://schemas.microsoft.com/office/drawing/2014/main" id="{F6BE30B3-44C0-4BA2-BEFA-438E7CDFDDC2}"/>
                </a:ext>
              </a:extLst>
            </p:cNvPr>
            <p:cNvSpPr>
              <a:spLocks/>
            </p:cNvSpPr>
            <p:nvPr/>
          </p:nvSpPr>
          <p:spPr bwMode="auto">
            <a:xfrm>
              <a:off x="4931773" y="5324398"/>
              <a:ext cx="58369" cy="763"/>
            </a:xfrm>
            <a:custGeom>
              <a:avLst/>
              <a:gdLst>
                <a:gd name="T0" fmla="*/ 2147483646 w 56"/>
                <a:gd name="T1" fmla="*/ 0 h 1588"/>
                <a:gd name="T2" fmla="*/ 0 w 56"/>
                <a:gd name="T3" fmla="*/ 0 h 1588"/>
                <a:gd name="T4" fmla="*/ 2147483646 w 56"/>
                <a:gd name="T5" fmla="*/ 0 h 1588"/>
                <a:gd name="T6" fmla="*/ 0 60000 65536"/>
                <a:gd name="T7" fmla="*/ 0 60000 65536"/>
                <a:gd name="T8" fmla="*/ 0 60000 65536"/>
              </a:gdLst>
              <a:ahLst/>
              <a:cxnLst>
                <a:cxn ang="T6">
                  <a:pos x="T0" y="T1"/>
                </a:cxn>
                <a:cxn ang="T7">
                  <a:pos x="T2" y="T3"/>
                </a:cxn>
                <a:cxn ang="T8">
                  <a:pos x="T4" y="T5"/>
                </a:cxn>
              </a:cxnLst>
              <a:rect l="0" t="0" r="r" b="b"/>
              <a:pathLst>
                <a:path w="56" h="1588">
                  <a:moveTo>
                    <a:pt x="56" y="0"/>
                  </a:moveTo>
                  <a:lnTo>
                    <a:pt x="0" y="0"/>
                  </a:lnTo>
                  <a:lnTo>
                    <a:pt x="56"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700"/>
            </a:p>
          </p:txBody>
        </p:sp>
        <p:sp>
          <p:nvSpPr>
            <p:cNvPr id="91" name="Rectangle 6180">
              <a:extLst>
                <a:ext uri="{FF2B5EF4-FFF2-40B4-BE49-F238E27FC236}">
                  <a16:creationId xmlns:a16="http://schemas.microsoft.com/office/drawing/2014/main" id="{4AAFACF0-4429-45F7-9367-57E51D272731}"/>
                </a:ext>
              </a:extLst>
            </p:cNvPr>
            <p:cNvSpPr>
              <a:spLocks noChangeArrowheads="1"/>
            </p:cNvSpPr>
            <p:nvPr/>
          </p:nvSpPr>
          <p:spPr bwMode="auto">
            <a:xfrm>
              <a:off x="2038627" y="4965726"/>
              <a:ext cx="543418" cy="10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sz="700" b="1" dirty="0">
                  <a:solidFill>
                    <a:schemeClr val="tx2"/>
                  </a:solidFill>
                </a:rPr>
                <a:t>Temperature</a:t>
              </a:r>
            </a:p>
          </p:txBody>
        </p:sp>
        <p:sp>
          <p:nvSpPr>
            <p:cNvPr id="82" name="Freeform 6181">
              <a:extLst>
                <a:ext uri="{FF2B5EF4-FFF2-40B4-BE49-F238E27FC236}">
                  <a16:creationId xmlns:a16="http://schemas.microsoft.com/office/drawing/2014/main" id="{09C830EC-D014-483B-8326-AECB2CD7F447}"/>
                </a:ext>
              </a:extLst>
            </p:cNvPr>
            <p:cNvSpPr>
              <a:spLocks/>
            </p:cNvSpPr>
            <p:nvPr/>
          </p:nvSpPr>
          <p:spPr bwMode="auto">
            <a:xfrm>
              <a:off x="2341643" y="5310478"/>
              <a:ext cx="3095748" cy="546916"/>
            </a:xfrm>
            <a:custGeom>
              <a:avLst/>
              <a:gdLst>
                <a:gd name="T0" fmla="*/ 0 w 2839"/>
                <a:gd name="T1" fmla="*/ 2147483646 h 553"/>
                <a:gd name="T2" fmla="*/ 2147483646 w 2839"/>
                <a:gd name="T3" fmla="*/ 2147483646 h 553"/>
                <a:gd name="T4" fmla="*/ 2147483646 w 2839"/>
                <a:gd name="T5" fmla="*/ 2147483646 h 553"/>
                <a:gd name="T6" fmla="*/ 2147483646 w 2839"/>
                <a:gd name="T7" fmla="*/ 2147483646 h 553"/>
                <a:gd name="T8" fmla="*/ 2147483646 w 2839"/>
                <a:gd name="T9" fmla="*/ 2147483646 h 553"/>
                <a:gd name="T10" fmla="*/ 2147483646 w 2839"/>
                <a:gd name="T11" fmla="*/ 0 h 553"/>
                <a:gd name="T12" fmla="*/ 0 60000 65536"/>
                <a:gd name="T13" fmla="*/ 0 60000 65536"/>
                <a:gd name="T14" fmla="*/ 0 60000 65536"/>
                <a:gd name="T15" fmla="*/ 0 60000 65536"/>
                <a:gd name="T16" fmla="*/ 0 60000 65536"/>
                <a:gd name="T17" fmla="*/ 0 60000 65536"/>
                <a:gd name="connsiteX0" fmla="*/ 0 w 10581"/>
                <a:gd name="connsiteY0" fmla="*/ 10967 h 11003"/>
                <a:gd name="connsiteX1" fmla="*/ 1236 w 10581"/>
                <a:gd name="connsiteY1" fmla="*/ 11003 h 11003"/>
                <a:gd name="connsiteX2" fmla="*/ 4664 w 10581"/>
                <a:gd name="connsiteY2" fmla="*/ 5867 h 11003"/>
                <a:gd name="connsiteX3" fmla="*/ 8211 w 10581"/>
                <a:gd name="connsiteY3" fmla="*/ 5831 h 11003"/>
                <a:gd name="connsiteX4" fmla="*/ 9088 w 10581"/>
                <a:gd name="connsiteY4" fmla="*/ 3498 h 11003"/>
                <a:gd name="connsiteX5" fmla="*/ 10581 w 10581"/>
                <a:gd name="connsiteY5" fmla="*/ 0 h 1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81" h="11003">
                  <a:moveTo>
                    <a:pt x="0" y="10967"/>
                  </a:moveTo>
                  <a:lnTo>
                    <a:pt x="1236" y="11003"/>
                  </a:lnTo>
                  <a:lnTo>
                    <a:pt x="4664" y="5867"/>
                  </a:lnTo>
                  <a:lnTo>
                    <a:pt x="8211" y="5831"/>
                  </a:lnTo>
                  <a:lnTo>
                    <a:pt x="9088" y="3498"/>
                  </a:lnTo>
                  <a:cubicBezTo>
                    <a:pt x="9392" y="2666"/>
                    <a:pt x="10277" y="832"/>
                    <a:pt x="10581" y="0"/>
                  </a:cubicBezTo>
                </a:path>
              </a:pathLst>
            </a:custGeom>
            <a:noFill/>
            <a:ln w="9525">
              <a:solidFill>
                <a:schemeClr val="accent1"/>
              </a:solidFill>
              <a:prstDash val="solid"/>
              <a:round/>
              <a:headEnd/>
              <a:tailEnd/>
            </a:ln>
          </p:spPr>
          <p:txBody>
            <a:bodyPr/>
            <a:lstStyle/>
            <a:p>
              <a:endParaRPr lang="en-GB" sz="700"/>
            </a:p>
          </p:txBody>
        </p:sp>
        <p:cxnSp>
          <p:nvCxnSpPr>
            <p:cNvPr id="96" name="Straight Connector 95">
              <a:extLst>
                <a:ext uri="{FF2B5EF4-FFF2-40B4-BE49-F238E27FC236}">
                  <a16:creationId xmlns:a16="http://schemas.microsoft.com/office/drawing/2014/main" id="{1A9D07CA-C20A-4416-9B72-B0A289414018}"/>
                </a:ext>
              </a:extLst>
            </p:cNvPr>
            <p:cNvCxnSpPr>
              <a:cxnSpLocks/>
              <a:endCxn id="82" idx="5"/>
            </p:cNvCxnSpPr>
            <p:nvPr/>
          </p:nvCxnSpPr>
          <p:spPr>
            <a:xfrm flipH="1" flipV="1">
              <a:off x="5437397" y="5310478"/>
              <a:ext cx="71874" cy="28258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Text Box 2">
              <a:extLst>
                <a:ext uri="{FF2B5EF4-FFF2-40B4-BE49-F238E27FC236}">
                  <a16:creationId xmlns:a16="http://schemas.microsoft.com/office/drawing/2014/main" id="{26A433D7-0A42-4FF8-9C55-2835953650B5}"/>
                </a:ext>
              </a:extLst>
            </p:cNvPr>
            <p:cNvSpPr txBox="1">
              <a:spLocks noChangeArrowheads="1"/>
            </p:cNvSpPr>
            <p:nvPr/>
          </p:nvSpPr>
          <p:spPr bwMode="auto">
            <a:xfrm>
              <a:off x="1765888" y="5734717"/>
              <a:ext cx="6120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sz="1600">
                  <a:solidFill>
                    <a:schemeClr val="tx1"/>
                  </a:solidFill>
                  <a:latin typeface="Arial" charset="0"/>
                </a:defRPr>
              </a:lvl5pPr>
              <a:lvl6pPr>
                <a:defRPr sz="1600">
                  <a:solidFill>
                    <a:schemeClr val="tx1"/>
                  </a:solidFill>
                  <a:latin typeface="Arial" charset="0"/>
                </a:defRPr>
              </a:lvl6pPr>
              <a:lvl7pPr>
                <a:defRPr sz="1600">
                  <a:solidFill>
                    <a:schemeClr val="tx1"/>
                  </a:solidFill>
                  <a:latin typeface="Arial" charset="0"/>
                </a:defRPr>
              </a:lvl7pPr>
              <a:lvl8pPr>
                <a:defRPr sz="1600">
                  <a:solidFill>
                    <a:schemeClr val="tx1"/>
                  </a:solidFill>
                  <a:latin typeface="Arial" charset="0"/>
                </a:defRPr>
              </a:lvl8pPr>
              <a:lvl9pPr>
                <a:defRPr sz="1600">
                  <a:solidFill>
                    <a:schemeClr val="tx1"/>
                  </a:solidFill>
                  <a:latin typeface="Arial" charset="0"/>
                </a:defRPr>
              </a:lvl9pPr>
            </a:lstStyle>
            <a:p>
              <a:pPr algn="r">
                <a:spcBef>
                  <a:spcPct val="50000"/>
                </a:spcBef>
              </a:pPr>
              <a:r>
                <a:rPr lang="en-GB" altLang="en-US" sz="700">
                  <a:solidFill>
                    <a:schemeClr val="tx2"/>
                  </a:solidFill>
                </a:rPr>
                <a:t>5°C</a:t>
              </a:r>
            </a:p>
          </p:txBody>
        </p:sp>
        <p:sp>
          <p:nvSpPr>
            <p:cNvPr id="47" name="Text Box 2">
              <a:extLst>
                <a:ext uri="{FF2B5EF4-FFF2-40B4-BE49-F238E27FC236}">
                  <a16:creationId xmlns:a16="http://schemas.microsoft.com/office/drawing/2014/main" id="{147B64C7-AA14-4E2C-AF24-725ABFA91D94}"/>
                </a:ext>
              </a:extLst>
            </p:cNvPr>
            <p:cNvSpPr txBox="1">
              <a:spLocks noChangeArrowheads="1"/>
            </p:cNvSpPr>
            <p:nvPr/>
          </p:nvSpPr>
          <p:spPr bwMode="auto">
            <a:xfrm>
              <a:off x="1769203" y="5441199"/>
              <a:ext cx="6120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sz="1600">
                  <a:solidFill>
                    <a:schemeClr val="tx1"/>
                  </a:solidFill>
                  <a:latin typeface="Arial" charset="0"/>
                </a:defRPr>
              </a:lvl5pPr>
              <a:lvl6pPr>
                <a:defRPr sz="1600">
                  <a:solidFill>
                    <a:schemeClr val="tx1"/>
                  </a:solidFill>
                  <a:latin typeface="Arial" charset="0"/>
                </a:defRPr>
              </a:lvl6pPr>
              <a:lvl7pPr>
                <a:defRPr sz="1600">
                  <a:solidFill>
                    <a:schemeClr val="tx1"/>
                  </a:solidFill>
                  <a:latin typeface="Arial" charset="0"/>
                </a:defRPr>
              </a:lvl7pPr>
              <a:lvl8pPr>
                <a:defRPr sz="1600">
                  <a:solidFill>
                    <a:schemeClr val="tx1"/>
                  </a:solidFill>
                  <a:latin typeface="Arial" charset="0"/>
                </a:defRPr>
              </a:lvl8pPr>
              <a:lvl9pPr>
                <a:defRPr sz="1600">
                  <a:solidFill>
                    <a:schemeClr val="tx1"/>
                  </a:solidFill>
                  <a:latin typeface="Arial" charset="0"/>
                </a:defRPr>
              </a:lvl9pPr>
            </a:lstStyle>
            <a:p>
              <a:pPr algn="r">
                <a:spcBef>
                  <a:spcPct val="50000"/>
                </a:spcBef>
              </a:pPr>
              <a:r>
                <a:rPr lang="en-GB" altLang="en-US" sz="700" dirty="0">
                  <a:solidFill>
                    <a:schemeClr val="tx2"/>
                  </a:solidFill>
                </a:rPr>
                <a:t>95°C</a:t>
              </a:r>
            </a:p>
          </p:txBody>
        </p:sp>
        <p:sp>
          <p:nvSpPr>
            <p:cNvPr id="48" name="Text Box 2">
              <a:extLst>
                <a:ext uri="{FF2B5EF4-FFF2-40B4-BE49-F238E27FC236}">
                  <a16:creationId xmlns:a16="http://schemas.microsoft.com/office/drawing/2014/main" id="{115BF60C-2F83-42D5-98DF-19137395F014}"/>
                </a:ext>
              </a:extLst>
            </p:cNvPr>
            <p:cNvSpPr txBox="1">
              <a:spLocks noChangeArrowheads="1"/>
            </p:cNvSpPr>
            <p:nvPr/>
          </p:nvSpPr>
          <p:spPr bwMode="auto">
            <a:xfrm>
              <a:off x="1769203" y="5147682"/>
              <a:ext cx="6120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sz="1600">
                  <a:solidFill>
                    <a:schemeClr val="tx1"/>
                  </a:solidFill>
                  <a:latin typeface="Arial" charset="0"/>
                </a:defRPr>
              </a:lvl5pPr>
              <a:lvl6pPr>
                <a:defRPr sz="1600">
                  <a:solidFill>
                    <a:schemeClr val="tx1"/>
                  </a:solidFill>
                  <a:latin typeface="Arial" charset="0"/>
                </a:defRPr>
              </a:lvl6pPr>
              <a:lvl7pPr>
                <a:defRPr sz="1600">
                  <a:solidFill>
                    <a:schemeClr val="tx1"/>
                  </a:solidFill>
                  <a:latin typeface="Arial" charset="0"/>
                </a:defRPr>
              </a:lvl7pPr>
              <a:lvl8pPr>
                <a:defRPr sz="1600">
                  <a:solidFill>
                    <a:schemeClr val="tx1"/>
                  </a:solidFill>
                  <a:latin typeface="Arial" charset="0"/>
                </a:defRPr>
              </a:lvl8pPr>
              <a:lvl9pPr>
                <a:defRPr sz="1600">
                  <a:solidFill>
                    <a:schemeClr val="tx1"/>
                  </a:solidFill>
                  <a:latin typeface="Arial" charset="0"/>
                </a:defRPr>
              </a:lvl9pPr>
            </a:lstStyle>
            <a:p>
              <a:pPr algn="r">
                <a:spcBef>
                  <a:spcPct val="50000"/>
                </a:spcBef>
              </a:pPr>
              <a:r>
                <a:rPr lang="en-GB" altLang="en-US" sz="700">
                  <a:solidFill>
                    <a:schemeClr val="tx2"/>
                  </a:solidFill>
                </a:rPr>
                <a:t>120°C</a:t>
              </a:r>
            </a:p>
          </p:txBody>
        </p:sp>
        <p:cxnSp>
          <p:nvCxnSpPr>
            <p:cNvPr id="331" name="Rak 330">
              <a:extLst>
                <a:ext uri="{FF2B5EF4-FFF2-40B4-BE49-F238E27FC236}">
                  <a16:creationId xmlns:a16="http://schemas.microsoft.com/office/drawing/2014/main" id="{36D7EA1D-8609-9D46-AD74-EB019739AAA5}"/>
                </a:ext>
              </a:extLst>
            </p:cNvPr>
            <p:cNvCxnSpPr>
              <a:cxnSpLocks/>
            </p:cNvCxnSpPr>
            <p:nvPr/>
          </p:nvCxnSpPr>
          <p:spPr>
            <a:xfrm>
              <a:off x="2335532" y="5906222"/>
              <a:ext cx="3192238" cy="0"/>
            </a:xfrm>
            <a:prstGeom prst="line">
              <a:avLst/>
            </a:prstGeom>
            <a:ln>
              <a:solidFill>
                <a:schemeClr val="tx2"/>
              </a:solidFill>
            </a:ln>
          </p:spPr>
          <p:style>
            <a:lnRef idx="1">
              <a:schemeClr val="accent3"/>
            </a:lnRef>
            <a:fillRef idx="0">
              <a:schemeClr val="accent3"/>
            </a:fillRef>
            <a:effectRef idx="0">
              <a:schemeClr val="accent3"/>
            </a:effectRef>
            <a:fontRef idx="minor">
              <a:schemeClr val="tx1"/>
            </a:fontRef>
          </p:style>
        </p:cxnSp>
        <p:cxnSp>
          <p:nvCxnSpPr>
            <p:cNvPr id="332" name="Rak 331">
              <a:extLst>
                <a:ext uri="{FF2B5EF4-FFF2-40B4-BE49-F238E27FC236}">
                  <a16:creationId xmlns:a16="http://schemas.microsoft.com/office/drawing/2014/main" id="{E61F63A4-1ADB-F943-BFB8-991E2EE44EC2}"/>
                </a:ext>
              </a:extLst>
            </p:cNvPr>
            <p:cNvCxnSpPr>
              <a:cxnSpLocks/>
            </p:cNvCxnSpPr>
            <p:nvPr/>
          </p:nvCxnSpPr>
          <p:spPr>
            <a:xfrm>
              <a:off x="4770543" y="5841019"/>
              <a:ext cx="0" cy="136583"/>
            </a:xfrm>
            <a:prstGeom prst="line">
              <a:avLst/>
            </a:prstGeom>
            <a:ln>
              <a:solidFill>
                <a:schemeClr val="tx2"/>
              </a:solidFill>
            </a:ln>
          </p:spPr>
          <p:style>
            <a:lnRef idx="1">
              <a:schemeClr val="accent3"/>
            </a:lnRef>
            <a:fillRef idx="0">
              <a:schemeClr val="accent3"/>
            </a:fillRef>
            <a:effectRef idx="0">
              <a:schemeClr val="accent3"/>
            </a:effectRef>
            <a:fontRef idx="minor">
              <a:schemeClr val="tx1"/>
            </a:fontRef>
          </p:style>
        </p:cxnSp>
        <p:cxnSp>
          <p:nvCxnSpPr>
            <p:cNvPr id="337" name="Rak 336">
              <a:extLst>
                <a:ext uri="{FF2B5EF4-FFF2-40B4-BE49-F238E27FC236}">
                  <a16:creationId xmlns:a16="http://schemas.microsoft.com/office/drawing/2014/main" id="{68275130-50EF-5C48-A801-7A737095FD22}"/>
                </a:ext>
              </a:extLst>
            </p:cNvPr>
            <p:cNvCxnSpPr>
              <a:cxnSpLocks/>
            </p:cNvCxnSpPr>
            <p:nvPr/>
          </p:nvCxnSpPr>
          <p:spPr>
            <a:xfrm>
              <a:off x="3724889" y="5841019"/>
              <a:ext cx="0" cy="136583"/>
            </a:xfrm>
            <a:prstGeom prst="line">
              <a:avLst/>
            </a:prstGeom>
            <a:ln>
              <a:solidFill>
                <a:schemeClr val="tx2"/>
              </a:solidFill>
            </a:ln>
          </p:spPr>
          <p:style>
            <a:lnRef idx="1">
              <a:schemeClr val="accent3"/>
            </a:lnRef>
            <a:fillRef idx="0">
              <a:schemeClr val="accent3"/>
            </a:fillRef>
            <a:effectRef idx="0">
              <a:schemeClr val="accent3"/>
            </a:effectRef>
            <a:fontRef idx="minor">
              <a:schemeClr val="tx1"/>
            </a:fontRef>
          </p:style>
        </p:cxnSp>
        <p:cxnSp>
          <p:nvCxnSpPr>
            <p:cNvPr id="338" name="Rak 337">
              <a:extLst>
                <a:ext uri="{FF2B5EF4-FFF2-40B4-BE49-F238E27FC236}">
                  <a16:creationId xmlns:a16="http://schemas.microsoft.com/office/drawing/2014/main" id="{222B74CB-B35C-9B46-9A53-C069CBC28DDF}"/>
                </a:ext>
              </a:extLst>
            </p:cNvPr>
            <p:cNvCxnSpPr>
              <a:cxnSpLocks/>
            </p:cNvCxnSpPr>
            <p:nvPr/>
          </p:nvCxnSpPr>
          <p:spPr>
            <a:xfrm>
              <a:off x="5531813" y="5841019"/>
              <a:ext cx="0" cy="136583"/>
            </a:xfrm>
            <a:prstGeom prst="line">
              <a:avLst/>
            </a:prstGeom>
            <a:ln>
              <a:solidFill>
                <a:schemeClr val="tx2"/>
              </a:solidFill>
            </a:ln>
          </p:spPr>
          <p:style>
            <a:lnRef idx="1">
              <a:schemeClr val="accent3"/>
            </a:lnRef>
            <a:fillRef idx="0">
              <a:schemeClr val="accent3"/>
            </a:fillRef>
            <a:effectRef idx="0">
              <a:schemeClr val="accent3"/>
            </a:effectRef>
            <a:fontRef idx="minor">
              <a:schemeClr val="tx1"/>
            </a:fontRef>
          </p:style>
        </p:cxnSp>
        <p:sp>
          <p:nvSpPr>
            <p:cNvPr id="376" name="Rectangle 6180">
              <a:extLst>
                <a:ext uri="{FF2B5EF4-FFF2-40B4-BE49-F238E27FC236}">
                  <a16:creationId xmlns:a16="http://schemas.microsoft.com/office/drawing/2014/main" id="{E9597A24-ACFB-0F49-9963-26C4B847D916}"/>
                </a:ext>
              </a:extLst>
            </p:cNvPr>
            <p:cNvSpPr>
              <a:spLocks noChangeArrowheads="1"/>
            </p:cNvSpPr>
            <p:nvPr/>
          </p:nvSpPr>
          <p:spPr bwMode="auto">
            <a:xfrm>
              <a:off x="5631865" y="5971194"/>
              <a:ext cx="209994" cy="17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sz="700" b="1">
                  <a:solidFill>
                    <a:schemeClr val="tx2"/>
                  </a:solidFill>
                </a:rPr>
                <a:t>Time</a:t>
              </a:r>
            </a:p>
          </p:txBody>
        </p:sp>
        <p:cxnSp>
          <p:nvCxnSpPr>
            <p:cNvPr id="391" name="Rak 390">
              <a:extLst>
                <a:ext uri="{FF2B5EF4-FFF2-40B4-BE49-F238E27FC236}">
                  <a16:creationId xmlns:a16="http://schemas.microsoft.com/office/drawing/2014/main" id="{68AE15A3-455F-0048-AD5D-41F59B6EEB8B}"/>
                </a:ext>
              </a:extLst>
            </p:cNvPr>
            <p:cNvCxnSpPr>
              <a:cxnSpLocks/>
            </p:cNvCxnSpPr>
            <p:nvPr/>
          </p:nvCxnSpPr>
          <p:spPr>
            <a:xfrm>
              <a:off x="2340589" y="5841019"/>
              <a:ext cx="0" cy="136584"/>
            </a:xfrm>
            <a:prstGeom prst="line">
              <a:avLst/>
            </a:prstGeom>
            <a:ln>
              <a:solidFill>
                <a:schemeClr val="tx2"/>
              </a:solidFill>
            </a:ln>
          </p:spPr>
          <p:style>
            <a:lnRef idx="1">
              <a:schemeClr val="accent3"/>
            </a:lnRef>
            <a:fillRef idx="0">
              <a:schemeClr val="accent3"/>
            </a:fillRef>
            <a:effectRef idx="0">
              <a:schemeClr val="accent3"/>
            </a:effectRef>
            <a:fontRef idx="minor">
              <a:schemeClr val="tx1"/>
            </a:fontRef>
          </p:style>
        </p:cxnSp>
      </p:grpSp>
      <p:pic>
        <p:nvPicPr>
          <p:cNvPr id="404" name="Graphic 282" descr="Germ with solid fill">
            <a:extLst>
              <a:ext uri="{FF2B5EF4-FFF2-40B4-BE49-F238E27FC236}">
                <a16:creationId xmlns:a16="http://schemas.microsoft.com/office/drawing/2014/main" id="{C342E0A2-6D56-C74A-A67D-C00378061B48}"/>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rot="20700000">
            <a:off x="5593505" y="4288057"/>
            <a:ext cx="144000" cy="144000"/>
          </a:xfrm>
          <a:prstGeom prst="rect">
            <a:avLst/>
          </a:prstGeom>
        </p:spPr>
      </p:pic>
      <p:sp>
        <p:nvSpPr>
          <p:cNvPr id="430" name="TextBox 302">
            <a:extLst>
              <a:ext uri="{FF2B5EF4-FFF2-40B4-BE49-F238E27FC236}">
                <a16:creationId xmlns:a16="http://schemas.microsoft.com/office/drawing/2014/main" id="{18ADDF23-8568-2741-B4F1-1BF38F79F5F3}"/>
              </a:ext>
            </a:extLst>
          </p:cNvPr>
          <p:cNvSpPr txBox="1"/>
          <p:nvPr/>
        </p:nvSpPr>
        <p:spPr>
          <a:xfrm>
            <a:off x="751365" y="2104762"/>
            <a:ext cx="786467" cy="553998"/>
          </a:xfrm>
          <a:prstGeom prst="rect">
            <a:avLst/>
          </a:prstGeom>
          <a:ln>
            <a:noFill/>
          </a:ln>
        </p:spPr>
        <p:txBody>
          <a:bodyPr wrap="square" lIns="0" rIns="0" rtlCol="0">
            <a:spAutoFit/>
          </a:bodyPr>
          <a:lstStyle/>
          <a:p>
            <a:pPr algn="ctr"/>
            <a:r>
              <a:rPr lang="en-GB" sz="1000" dirty="0">
                <a:solidFill>
                  <a:schemeClr val="accent2">
                    <a:lumMod val="50000"/>
                  </a:schemeClr>
                </a:solidFill>
              </a:rPr>
              <a:t>Meat ingredients</a:t>
            </a:r>
          </a:p>
          <a:p>
            <a:pPr algn="ctr"/>
            <a:r>
              <a:rPr lang="en-GB" sz="1000" dirty="0">
                <a:solidFill>
                  <a:schemeClr val="accent2">
                    <a:lumMod val="50000"/>
                  </a:schemeClr>
                </a:solidFill>
              </a:rPr>
              <a:t>~70% water</a:t>
            </a:r>
          </a:p>
        </p:txBody>
      </p:sp>
      <p:cxnSp>
        <p:nvCxnSpPr>
          <p:cNvPr id="366" name="Rak pil 365">
            <a:extLst>
              <a:ext uri="{FF2B5EF4-FFF2-40B4-BE49-F238E27FC236}">
                <a16:creationId xmlns:a16="http://schemas.microsoft.com/office/drawing/2014/main" id="{AEB6C55B-CF9B-CB46-8CCB-96542596AD46}"/>
              </a:ext>
            </a:extLst>
          </p:cNvPr>
          <p:cNvCxnSpPr>
            <a:cxnSpLocks/>
            <a:stCxn id="430" idx="2"/>
            <a:endCxn id="438" idx="0"/>
          </p:cNvCxnSpPr>
          <p:nvPr/>
        </p:nvCxnSpPr>
        <p:spPr>
          <a:xfrm>
            <a:off x="1144599" y="2658760"/>
            <a:ext cx="3259" cy="225314"/>
          </a:xfrm>
          <a:prstGeom prst="straightConnector1">
            <a:avLst/>
          </a:prstGeom>
          <a:ln w="6350">
            <a:solidFill>
              <a:schemeClr val="accent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464" name="TextBox 302">
            <a:extLst>
              <a:ext uri="{FF2B5EF4-FFF2-40B4-BE49-F238E27FC236}">
                <a16:creationId xmlns:a16="http://schemas.microsoft.com/office/drawing/2014/main" id="{7D537550-F995-434C-8EE4-7ED5C1CBA9C5}"/>
              </a:ext>
            </a:extLst>
          </p:cNvPr>
          <p:cNvSpPr txBox="1"/>
          <p:nvPr/>
        </p:nvSpPr>
        <p:spPr>
          <a:xfrm>
            <a:off x="4076703" y="2104762"/>
            <a:ext cx="786467" cy="553998"/>
          </a:xfrm>
          <a:prstGeom prst="rect">
            <a:avLst/>
          </a:prstGeom>
          <a:ln>
            <a:noFill/>
          </a:ln>
        </p:spPr>
        <p:txBody>
          <a:bodyPr wrap="square" lIns="0" rIns="0" rtlCol="0">
            <a:spAutoFit/>
          </a:bodyPr>
          <a:lstStyle/>
          <a:p>
            <a:pPr algn="ctr"/>
            <a:r>
              <a:rPr lang="en-GB" sz="1000" dirty="0">
                <a:solidFill>
                  <a:schemeClr val="accent2">
                    <a:lumMod val="50000"/>
                  </a:schemeClr>
                </a:solidFill>
              </a:rPr>
              <a:t>Pumpable </a:t>
            </a:r>
            <a:br>
              <a:rPr lang="en-GB" sz="1000" dirty="0">
                <a:solidFill>
                  <a:schemeClr val="accent2">
                    <a:lumMod val="50000"/>
                  </a:schemeClr>
                </a:solidFill>
              </a:rPr>
            </a:br>
            <a:r>
              <a:rPr lang="en-GB" sz="1000" dirty="0">
                <a:solidFill>
                  <a:schemeClr val="accent2">
                    <a:lumMod val="50000"/>
                  </a:schemeClr>
                </a:solidFill>
              </a:rPr>
              <a:t>wet and dry ingredients</a:t>
            </a:r>
          </a:p>
        </p:txBody>
      </p:sp>
      <p:cxnSp>
        <p:nvCxnSpPr>
          <p:cNvPr id="465" name="Rak pil 464">
            <a:extLst>
              <a:ext uri="{FF2B5EF4-FFF2-40B4-BE49-F238E27FC236}">
                <a16:creationId xmlns:a16="http://schemas.microsoft.com/office/drawing/2014/main" id="{58A59951-7BD3-7D49-AD4C-8563361B350A}"/>
              </a:ext>
            </a:extLst>
          </p:cNvPr>
          <p:cNvCxnSpPr>
            <a:cxnSpLocks/>
            <a:stCxn id="464" idx="2"/>
            <a:endCxn id="463" idx="0"/>
          </p:cNvCxnSpPr>
          <p:nvPr/>
        </p:nvCxnSpPr>
        <p:spPr>
          <a:xfrm>
            <a:off x="4469937" y="2658760"/>
            <a:ext cx="3259" cy="225314"/>
          </a:xfrm>
          <a:prstGeom prst="straightConnector1">
            <a:avLst/>
          </a:prstGeom>
          <a:ln w="6350">
            <a:solidFill>
              <a:schemeClr val="accent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9" name="Connector: Elbow 188">
            <a:extLst>
              <a:ext uri="{FF2B5EF4-FFF2-40B4-BE49-F238E27FC236}">
                <a16:creationId xmlns:a16="http://schemas.microsoft.com/office/drawing/2014/main" id="{0F1F9BAA-178A-4D2A-AB93-E0F1E4ACD59C}"/>
              </a:ext>
            </a:extLst>
          </p:cNvPr>
          <p:cNvCxnSpPr>
            <a:cxnSpLocks/>
            <a:stCxn id="143" idx="1"/>
          </p:cNvCxnSpPr>
          <p:nvPr/>
        </p:nvCxnSpPr>
        <p:spPr>
          <a:xfrm>
            <a:off x="3930597" y="3781622"/>
            <a:ext cx="32366" cy="303451"/>
          </a:xfrm>
          <a:prstGeom prst="straightConnector1">
            <a:avLst/>
          </a:prstGeom>
          <a:ln w="6350">
            <a:solidFill>
              <a:schemeClr val="bg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8" name="Connector: Elbow 197">
            <a:extLst>
              <a:ext uri="{FF2B5EF4-FFF2-40B4-BE49-F238E27FC236}">
                <a16:creationId xmlns:a16="http://schemas.microsoft.com/office/drawing/2014/main" id="{8314C0F3-DAE7-4F87-B7DB-D66822C685C1}"/>
              </a:ext>
            </a:extLst>
          </p:cNvPr>
          <p:cNvCxnSpPr>
            <a:cxnSpLocks/>
          </p:cNvCxnSpPr>
          <p:nvPr/>
        </p:nvCxnSpPr>
        <p:spPr>
          <a:xfrm rot="5400000">
            <a:off x="2771443" y="3244574"/>
            <a:ext cx="209280" cy="315"/>
          </a:xfrm>
          <a:prstGeom prst="bentConnector3">
            <a:avLst>
              <a:gd name="adj1" fmla="val 50000"/>
            </a:avLst>
          </a:prstGeom>
          <a:ln w="6350">
            <a:solidFill>
              <a:schemeClr val="bg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61415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Platshållare för bild 9">
            <a:extLst>
              <a:ext uri="{FF2B5EF4-FFF2-40B4-BE49-F238E27FC236}">
                <a16:creationId xmlns:a16="http://schemas.microsoft.com/office/drawing/2014/main" id="{3EFD61C9-F48F-3247-BE23-D1CBD2F9BBF0}"/>
              </a:ext>
            </a:extLst>
          </p:cNvPr>
          <p:cNvPicPr>
            <a:picLocks noGrp="1" noChangeAspect="1"/>
          </p:cNvPicPr>
          <p:nvPr>
            <p:ph type="pic" sz="quarter" idx="37"/>
          </p:nvPr>
        </p:nvPicPr>
        <p:blipFill>
          <a:blip r:embed="rId3" cstate="print">
            <a:alphaModFix amt="84000"/>
            <a:extLst>
              <a:ext uri="{28A0092B-C50C-407E-A947-70E740481C1C}">
                <a14:useLocalDpi xmlns:a14="http://schemas.microsoft.com/office/drawing/2010/main"/>
              </a:ext>
            </a:extLst>
          </a:blip>
          <a:srcRect/>
          <a:stretch/>
        </p:blipFill>
        <p:spPr>
          <a:xfrm>
            <a:off x="0" y="1216026"/>
            <a:ext cx="6708775" cy="480377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spPr>
      </p:pic>
      <p:sp>
        <p:nvSpPr>
          <p:cNvPr id="2" name="Title 1">
            <a:extLst>
              <a:ext uri="{FF2B5EF4-FFF2-40B4-BE49-F238E27FC236}">
                <a16:creationId xmlns:a16="http://schemas.microsoft.com/office/drawing/2014/main" id="{6CB3090D-E60B-4453-ADA2-66C0B9945C0D}"/>
              </a:ext>
            </a:extLst>
          </p:cNvPr>
          <p:cNvSpPr>
            <a:spLocks noGrp="1"/>
          </p:cNvSpPr>
          <p:nvPr>
            <p:ph type="ctrTitle"/>
          </p:nvPr>
        </p:nvSpPr>
        <p:spPr/>
        <p:txBody>
          <a:bodyPr/>
          <a:lstStyle/>
          <a:p>
            <a:r>
              <a:rPr lang="en-GB"/>
              <a:t>Challenges of extruding pet food with high meat content</a:t>
            </a:r>
            <a:endParaRPr lang="en-GB" dirty="0"/>
          </a:p>
        </p:txBody>
      </p:sp>
      <p:sp>
        <p:nvSpPr>
          <p:cNvPr id="3" name="Subtitle 2">
            <a:extLst>
              <a:ext uri="{FF2B5EF4-FFF2-40B4-BE49-F238E27FC236}">
                <a16:creationId xmlns:a16="http://schemas.microsoft.com/office/drawing/2014/main" id="{14D6D4A0-D150-4985-BE94-992E2CDC03B9}"/>
              </a:ext>
            </a:extLst>
          </p:cNvPr>
          <p:cNvSpPr>
            <a:spLocks noGrp="1"/>
          </p:cNvSpPr>
          <p:nvPr>
            <p:ph type="subTitle" idx="1"/>
          </p:nvPr>
        </p:nvSpPr>
        <p:spPr/>
        <p:txBody>
          <a:bodyPr/>
          <a:lstStyle/>
          <a:p>
            <a:r>
              <a:rPr lang="en-GB"/>
              <a:t>How to integrate more fresh meat?</a:t>
            </a:r>
          </a:p>
          <a:p>
            <a:endParaRPr lang="en-GB" dirty="0"/>
          </a:p>
        </p:txBody>
      </p:sp>
      <p:sp>
        <p:nvSpPr>
          <p:cNvPr id="13" name="Platshållare för text 12">
            <a:extLst>
              <a:ext uri="{FF2B5EF4-FFF2-40B4-BE49-F238E27FC236}">
                <a16:creationId xmlns:a16="http://schemas.microsoft.com/office/drawing/2014/main" id="{772FC3DA-476A-524A-B40D-286E7C1C3C67}"/>
              </a:ext>
            </a:extLst>
          </p:cNvPr>
          <p:cNvSpPr>
            <a:spLocks noGrp="1"/>
          </p:cNvSpPr>
          <p:nvPr>
            <p:ph type="body" sz="quarter" idx="12"/>
          </p:nvPr>
        </p:nvSpPr>
        <p:spPr>
          <a:xfrm>
            <a:off x="7104063" y="1951200"/>
            <a:ext cx="3943338" cy="3744000"/>
          </a:xfrm>
        </p:spPr>
        <p:txBody>
          <a:bodyPr/>
          <a:lstStyle/>
          <a:p>
            <a:pPr marL="0" indent="0">
              <a:spcAft>
                <a:spcPts val="1200"/>
              </a:spcAft>
              <a:buNone/>
            </a:pPr>
            <a:r>
              <a:rPr lang="en-GB" b="1"/>
              <a:t>Challenges</a:t>
            </a:r>
          </a:p>
          <a:p>
            <a:pPr>
              <a:spcAft>
                <a:spcPts val="1200"/>
              </a:spcAft>
            </a:pPr>
            <a:r>
              <a:rPr lang="en-GB"/>
              <a:t>Varying fat content in the raw material, making balancing the recipe difficult</a:t>
            </a:r>
          </a:p>
          <a:p>
            <a:pPr>
              <a:spcAft>
                <a:spcPts val="1200"/>
              </a:spcAft>
            </a:pPr>
            <a:r>
              <a:rPr lang="en-GB"/>
              <a:t>With varying fat comes varying water composition</a:t>
            </a:r>
          </a:p>
          <a:p>
            <a:pPr>
              <a:spcAft>
                <a:spcPts val="1200"/>
              </a:spcAft>
            </a:pPr>
            <a:r>
              <a:rPr lang="en-GB"/>
              <a:t>Maximum limit to the moisture content for the extruder</a:t>
            </a:r>
          </a:p>
          <a:p>
            <a:pPr>
              <a:spcAft>
                <a:spcPts val="1200"/>
              </a:spcAft>
            </a:pPr>
            <a:r>
              <a:rPr lang="en-GB"/>
              <a:t>High moisture causes pellets to be too soft for drying</a:t>
            </a:r>
            <a:endParaRPr lang="en-GB" dirty="0"/>
          </a:p>
        </p:txBody>
      </p:sp>
      <p:sp>
        <p:nvSpPr>
          <p:cNvPr id="5" name="Footer Placeholder 4">
            <a:extLst>
              <a:ext uri="{FF2B5EF4-FFF2-40B4-BE49-F238E27FC236}">
                <a16:creationId xmlns:a16="http://schemas.microsoft.com/office/drawing/2014/main" id="{7ADF45D6-0316-45B9-9F74-B11A84167A42}"/>
              </a:ext>
            </a:extLst>
          </p:cNvPr>
          <p:cNvSpPr>
            <a:spLocks noGrp="1"/>
          </p:cNvSpPr>
          <p:nvPr>
            <p:ph type="ftr" sz="quarter" idx="27"/>
          </p:nvPr>
        </p:nvSpPr>
        <p:spPr/>
        <p:txBody>
          <a:bodyPr/>
          <a:lstStyle/>
          <a:p>
            <a:r>
              <a:rPr lang="en-GB"/>
              <a:t>| © Alfa Laval</a:t>
            </a:r>
          </a:p>
        </p:txBody>
      </p:sp>
      <p:sp>
        <p:nvSpPr>
          <p:cNvPr id="6" name="Date Placeholder 5">
            <a:extLst>
              <a:ext uri="{FF2B5EF4-FFF2-40B4-BE49-F238E27FC236}">
                <a16:creationId xmlns:a16="http://schemas.microsoft.com/office/drawing/2014/main" id="{2FB865EF-5096-42C4-8088-61D5D8471E66}"/>
              </a:ext>
            </a:extLst>
          </p:cNvPr>
          <p:cNvSpPr>
            <a:spLocks noGrp="1"/>
          </p:cNvSpPr>
          <p:nvPr>
            <p:ph type="dt" sz="half" idx="26"/>
          </p:nvPr>
        </p:nvSpPr>
        <p:spPr/>
        <p:txBody>
          <a:bodyPr/>
          <a:lstStyle/>
          <a:p>
            <a:fld id="{74DD21C0-EE81-41FF-9DCB-588A16D41EC9}" type="datetime1">
              <a:rPr lang="en-GB" smtClean="0"/>
              <a:pPr/>
              <a:t>13/12/2021</a:t>
            </a:fld>
            <a:endParaRPr lang="en-GB"/>
          </a:p>
        </p:txBody>
      </p:sp>
      <p:sp>
        <p:nvSpPr>
          <p:cNvPr id="7" name="Slide Number Placeholder 6">
            <a:extLst>
              <a:ext uri="{FF2B5EF4-FFF2-40B4-BE49-F238E27FC236}">
                <a16:creationId xmlns:a16="http://schemas.microsoft.com/office/drawing/2014/main" id="{BD95150D-E35A-4F33-AED5-6786F90A7F09}"/>
              </a:ext>
            </a:extLst>
          </p:cNvPr>
          <p:cNvSpPr>
            <a:spLocks noGrp="1"/>
          </p:cNvSpPr>
          <p:nvPr>
            <p:ph type="sldNum" sz="quarter" idx="28"/>
          </p:nvPr>
        </p:nvSpPr>
        <p:spPr/>
        <p:txBody>
          <a:bodyPr/>
          <a:lstStyle/>
          <a:p>
            <a:fld id="{E1781896-7108-754B-A195-4B41D5296C65}" type="slidenum">
              <a:rPr lang="en-GB" smtClean="0"/>
              <a:pPr/>
              <a:t>15</a:t>
            </a:fld>
            <a:r>
              <a:rPr lang="en-GB"/>
              <a:t> |</a:t>
            </a:r>
          </a:p>
        </p:txBody>
      </p:sp>
      <p:grpSp>
        <p:nvGrpSpPr>
          <p:cNvPr id="299" name="Group 307">
            <a:extLst>
              <a:ext uri="{FF2B5EF4-FFF2-40B4-BE49-F238E27FC236}">
                <a16:creationId xmlns:a16="http://schemas.microsoft.com/office/drawing/2014/main" id="{A686972D-B1A4-154E-96F3-4291CD9629DE}"/>
              </a:ext>
            </a:extLst>
          </p:cNvPr>
          <p:cNvGrpSpPr/>
          <p:nvPr/>
        </p:nvGrpSpPr>
        <p:grpSpPr>
          <a:xfrm>
            <a:off x="4230441" y="2849756"/>
            <a:ext cx="481121" cy="309012"/>
            <a:chOff x="1023060" y="3157847"/>
            <a:chExt cx="481121" cy="309012"/>
          </a:xfrm>
          <a:noFill/>
        </p:grpSpPr>
        <p:pic>
          <p:nvPicPr>
            <p:cNvPr id="300" name="Picture 2">
              <a:extLst>
                <a:ext uri="{FF2B5EF4-FFF2-40B4-BE49-F238E27FC236}">
                  <a16:creationId xmlns:a16="http://schemas.microsoft.com/office/drawing/2014/main" id="{014DCA0E-B75F-BE4B-96C6-9323FA7382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flipH="1">
              <a:off x="1023060" y="3157847"/>
              <a:ext cx="481121" cy="309012"/>
            </a:xfrm>
            <a:prstGeom prst="rect">
              <a:avLst/>
            </a:prstGeom>
            <a:grpFill/>
            <a:ln>
              <a:noFill/>
            </a:ln>
          </p:spPr>
        </p:pic>
        <p:sp>
          <p:nvSpPr>
            <p:cNvPr id="301" name="Flowchart: Process 306">
              <a:extLst>
                <a:ext uri="{FF2B5EF4-FFF2-40B4-BE49-F238E27FC236}">
                  <a16:creationId xmlns:a16="http://schemas.microsoft.com/office/drawing/2014/main" id="{BEB0CF56-7614-D64E-979A-0CDFB777518C}"/>
                </a:ext>
              </a:extLst>
            </p:cNvPr>
            <p:cNvSpPr/>
            <p:nvPr/>
          </p:nvSpPr>
          <p:spPr>
            <a:xfrm>
              <a:off x="1396510" y="3244980"/>
              <a:ext cx="68551" cy="145574"/>
            </a:xfrm>
            <a:prstGeom prst="flowChartProcess">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02" name="Flowchart: Process 308">
              <a:extLst>
                <a:ext uri="{FF2B5EF4-FFF2-40B4-BE49-F238E27FC236}">
                  <a16:creationId xmlns:a16="http://schemas.microsoft.com/office/drawing/2014/main" id="{CBBEC7B8-5887-A840-A734-B745C7A88975}"/>
                </a:ext>
              </a:extLst>
            </p:cNvPr>
            <p:cNvSpPr/>
            <p:nvPr/>
          </p:nvSpPr>
          <p:spPr>
            <a:xfrm>
              <a:off x="1231539" y="3192165"/>
              <a:ext cx="68551" cy="145574"/>
            </a:xfrm>
            <a:prstGeom prst="flowChartProcess">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nvGrpSpPr>
          <p:cNvPr id="303" name="Group 307">
            <a:extLst>
              <a:ext uri="{FF2B5EF4-FFF2-40B4-BE49-F238E27FC236}">
                <a16:creationId xmlns:a16="http://schemas.microsoft.com/office/drawing/2014/main" id="{8943C60C-AF6B-9B4D-9B81-586C4ED44698}"/>
              </a:ext>
            </a:extLst>
          </p:cNvPr>
          <p:cNvGrpSpPr/>
          <p:nvPr/>
        </p:nvGrpSpPr>
        <p:grpSpPr>
          <a:xfrm>
            <a:off x="905103" y="2849756"/>
            <a:ext cx="481121" cy="311844"/>
            <a:chOff x="1023060" y="3157847"/>
            <a:chExt cx="481121" cy="311844"/>
          </a:xfrm>
          <a:noFill/>
        </p:grpSpPr>
        <p:pic>
          <p:nvPicPr>
            <p:cNvPr id="304" name="Picture 2">
              <a:extLst>
                <a:ext uri="{FF2B5EF4-FFF2-40B4-BE49-F238E27FC236}">
                  <a16:creationId xmlns:a16="http://schemas.microsoft.com/office/drawing/2014/main" id="{739666B3-2D5F-FF44-BB2F-4789C02D72B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flipH="1">
              <a:off x="1023060" y="3157847"/>
              <a:ext cx="481121" cy="309012"/>
            </a:xfrm>
            <a:prstGeom prst="rect">
              <a:avLst/>
            </a:prstGeom>
            <a:grpFill/>
            <a:ln>
              <a:noFill/>
            </a:ln>
          </p:spPr>
        </p:pic>
        <p:sp>
          <p:nvSpPr>
            <p:cNvPr id="305" name="Flowchart: Process 306">
              <a:extLst>
                <a:ext uri="{FF2B5EF4-FFF2-40B4-BE49-F238E27FC236}">
                  <a16:creationId xmlns:a16="http://schemas.microsoft.com/office/drawing/2014/main" id="{116CF53B-35D4-144E-B146-B30B5B78A121}"/>
                </a:ext>
              </a:extLst>
            </p:cNvPr>
            <p:cNvSpPr/>
            <p:nvPr/>
          </p:nvSpPr>
          <p:spPr>
            <a:xfrm>
              <a:off x="1363374" y="3324117"/>
              <a:ext cx="68551" cy="145574"/>
            </a:xfrm>
            <a:prstGeom prst="flowChartProcess">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06" name="Flowchart: Process 308">
              <a:extLst>
                <a:ext uri="{FF2B5EF4-FFF2-40B4-BE49-F238E27FC236}">
                  <a16:creationId xmlns:a16="http://schemas.microsoft.com/office/drawing/2014/main" id="{95CD8346-FA6B-E943-9398-375E0DA76A33}"/>
                </a:ext>
              </a:extLst>
            </p:cNvPr>
            <p:cNvSpPr/>
            <p:nvPr/>
          </p:nvSpPr>
          <p:spPr>
            <a:xfrm>
              <a:off x="1231539" y="3192165"/>
              <a:ext cx="68551" cy="145574"/>
            </a:xfrm>
            <a:prstGeom prst="flowChartProcess">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nvGrpSpPr>
          <p:cNvPr id="307" name="Group 262">
            <a:extLst>
              <a:ext uri="{FF2B5EF4-FFF2-40B4-BE49-F238E27FC236}">
                <a16:creationId xmlns:a16="http://schemas.microsoft.com/office/drawing/2014/main" id="{B08214D8-AC85-ED46-BE08-76CB04B201DA}"/>
              </a:ext>
            </a:extLst>
          </p:cNvPr>
          <p:cNvGrpSpPr/>
          <p:nvPr/>
        </p:nvGrpSpPr>
        <p:grpSpPr>
          <a:xfrm flipH="1">
            <a:off x="5605363" y="4135853"/>
            <a:ext cx="509128" cy="180000"/>
            <a:chOff x="1715977" y="4133710"/>
            <a:chExt cx="509128" cy="180000"/>
          </a:xfrm>
        </p:grpSpPr>
        <p:sp>
          <p:nvSpPr>
            <p:cNvPr id="308" name="Flowchart: Connector 263">
              <a:extLst>
                <a:ext uri="{FF2B5EF4-FFF2-40B4-BE49-F238E27FC236}">
                  <a16:creationId xmlns:a16="http://schemas.microsoft.com/office/drawing/2014/main" id="{CB33D545-7950-EE4E-843E-8AAC4FAF6B00}"/>
                </a:ext>
              </a:extLst>
            </p:cNvPr>
            <p:cNvSpPr/>
            <p:nvPr/>
          </p:nvSpPr>
          <p:spPr>
            <a:xfrm>
              <a:off x="1715977" y="4133710"/>
              <a:ext cx="180000" cy="180000"/>
            </a:xfrm>
            <a:prstGeom prst="flowChartConnector">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000" dirty="0"/>
                <a:t>M</a:t>
              </a:r>
            </a:p>
          </p:txBody>
        </p:sp>
        <p:cxnSp>
          <p:nvCxnSpPr>
            <p:cNvPr id="309" name="Straight Connector 264">
              <a:extLst>
                <a:ext uri="{FF2B5EF4-FFF2-40B4-BE49-F238E27FC236}">
                  <a16:creationId xmlns:a16="http://schemas.microsoft.com/office/drawing/2014/main" id="{45C7F8A2-8429-D242-ABA3-4BEC4E224083}"/>
                </a:ext>
              </a:extLst>
            </p:cNvPr>
            <p:cNvCxnSpPr>
              <a:cxnSpLocks/>
              <a:stCxn id="308" idx="6"/>
            </p:cNvCxnSpPr>
            <p:nvPr/>
          </p:nvCxnSpPr>
          <p:spPr>
            <a:xfrm>
              <a:off x="1895977" y="4223710"/>
              <a:ext cx="32912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10" name="Grupp 309">
            <a:extLst>
              <a:ext uri="{FF2B5EF4-FFF2-40B4-BE49-F238E27FC236}">
                <a16:creationId xmlns:a16="http://schemas.microsoft.com/office/drawing/2014/main" id="{07B76A7C-920F-F84E-9228-048B1F21B17C}"/>
              </a:ext>
            </a:extLst>
          </p:cNvPr>
          <p:cNvGrpSpPr/>
          <p:nvPr/>
        </p:nvGrpSpPr>
        <p:grpSpPr>
          <a:xfrm>
            <a:off x="5715089" y="4137061"/>
            <a:ext cx="166642" cy="166641"/>
            <a:chOff x="3267798" y="4199120"/>
            <a:chExt cx="333282" cy="333282"/>
          </a:xfrm>
        </p:grpSpPr>
        <p:sp>
          <p:nvSpPr>
            <p:cNvPr id="311" name="Frihandsfigur 310">
              <a:extLst>
                <a:ext uri="{FF2B5EF4-FFF2-40B4-BE49-F238E27FC236}">
                  <a16:creationId xmlns:a16="http://schemas.microsoft.com/office/drawing/2014/main" id="{D6BFA230-88B5-D54A-B8CC-34394AE0C6BA}"/>
                </a:ext>
              </a:extLst>
            </p:cNvPr>
            <p:cNvSpPr/>
            <p:nvPr/>
          </p:nvSpPr>
          <p:spPr>
            <a:xfrm>
              <a:off x="3282419" y="4200239"/>
              <a:ext cx="300349" cy="323714"/>
            </a:xfrm>
            <a:custGeom>
              <a:avLst/>
              <a:gdLst>
                <a:gd name="connsiteX0" fmla="*/ 149561 w 300349"/>
                <a:gd name="connsiteY0" fmla="*/ 0 h 323714"/>
                <a:gd name="connsiteX1" fmla="*/ 299121 w 300349"/>
                <a:gd name="connsiteY1" fmla="*/ 71380 h 323714"/>
                <a:gd name="connsiteX2" fmla="*/ 299121 w 300349"/>
                <a:gd name="connsiteY2" fmla="*/ 83515 h 323714"/>
                <a:gd name="connsiteX3" fmla="*/ 300349 w 300349"/>
                <a:gd name="connsiteY3" fmla="*/ 83515 h 323714"/>
                <a:gd name="connsiteX4" fmla="*/ 300349 w 300349"/>
                <a:gd name="connsiteY4" fmla="*/ 323714 h 323714"/>
                <a:gd name="connsiteX5" fmla="*/ 1229 w 300349"/>
                <a:gd name="connsiteY5" fmla="*/ 323714 h 323714"/>
                <a:gd name="connsiteX6" fmla="*/ 1229 w 300349"/>
                <a:gd name="connsiteY6" fmla="*/ 142761 h 323714"/>
                <a:gd name="connsiteX7" fmla="*/ 0 w 300349"/>
                <a:gd name="connsiteY7" fmla="*/ 142761 h 323714"/>
                <a:gd name="connsiteX8" fmla="*/ 0 w 300349"/>
                <a:gd name="connsiteY8" fmla="*/ 71380 h 323714"/>
                <a:gd name="connsiteX9" fmla="*/ 149561 w 300349"/>
                <a:gd name="connsiteY9" fmla="*/ 0 h 32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349" h="323714">
                  <a:moveTo>
                    <a:pt x="149561" y="0"/>
                  </a:moveTo>
                  <a:cubicBezTo>
                    <a:pt x="232161" y="0"/>
                    <a:pt x="299121" y="31958"/>
                    <a:pt x="299121" y="71380"/>
                  </a:cubicBezTo>
                  <a:lnTo>
                    <a:pt x="299121" y="83515"/>
                  </a:lnTo>
                  <a:lnTo>
                    <a:pt x="300349" y="83515"/>
                  </a:lnTo>
                  <a:lnTo>
                    <a:pt x="300349" y="323714"/>
                  </a:lnTo>
                  <a:lnTo>
                    <a:pt x="1229" y="323714"/>
                  </a:lnTo>
                  <a:lnTo>
                    <a:pt x="1229" y="142761"/>
                  </a:lnTo>
                  <a:lnTo>
                    <a:pt x="0" y="142761"/>
                  </a:lnTo>
                  <a:lnTo>
                    <a:pt x="0" y="71380"/>
                  </a:lnTo>
                  <a:cubicBezTo>
                    <a:pt x="0" y="31958"/>
                    <a:pt x="66961" y="0"/>
                    <a:pt x="149561" y="0"/>
                  </a:cubicBezTo>
                  <a:close/>
                </a:path>
              </a:pathLst>
            </a:cu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0"/>
            </a:p>
          </p:txBody>
        </p:sp>
        <p:pic>
          <p:nvPicPr>
            <p:cNvPr id="312" name="Graphic 196" descr="Gears outline">
              <a:extLst>
                <a:ext uri="{FF2B5EF4-FFF2-40B4-BE49-F238E27FC236}">
                  <a16:creationId xmlns:a16="http://schemas.microsoft.com/office/drawing/2014/main" id="{FE9BC5CF-DA7B-7E4F-8E97-5838DD47D8F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67798" y="4199120"/>
              <a:ext cx="333282" cy="333282"/>
            </a:xfrm>
            <a:prstGeom prst="rect">
              <a:avLst/>
            </a:prstGeom>
          </p:spPr>
        </p:pic>
      </p:grpSp>
      <p:cxnSp>
        <p:nvCxnSpPr>
          <p:cNvPr id="313" name="Connector: Elbow 301">
            <a:extLst>
              <a:ext uri="{FF2B5EF4-FFF2-40B4-BE49-F238E27FC236}">
                <a16:creationId xmlns:a16="http://schemas.microsoft.com/office/drawing/2014/main" id="{A33033B2-F488-C34A-AA8D-03F6701C3D0D}"/>
              </a:ext>
            </a:extLst>
          </p:cNvPr>
          <p:cNvCxnSpPr>
            <a:cxnSpLocks/>
            <a:stCxn id="305" idx="3"/>
          </p:cNvCxnSpPr>
          <p:nvPr/>
        </p:nvCxnSpPr>
        <p:spPr>
          <a:xfrm>
            <a:off x="1313968" y="3088813"/>
            <a:ext cx="1344160" cy="108158"/>
          </a:xfrm>
          <a:prstGeom prst="bentConnector2">
            <a:avLst/>
          </a:prstGeom>
          <a:ln w="6350">
            <a:solidFill>
              <a:schemeClr val="accent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314" name="Rectangle 154">
            <a:extLst>
              <a:ext uri="{FF2B5EF4-FFF2-40B4-BE49-F238E27FC236}">
                <a16:creationId xmlns:a16="http://schemas.microsoft.com/office/drawing/2014/main" id="{2D42E58E-FEA0-D84D-A73D-A4E03D045247}"/>
              </a:ext>
            </a:extLst>
          </p:cNvPr>
          <p:cNvSpPr/>
          <p:nvPr/>
        </p:nvSpPr>
        <p:spPr>
          <a:xfrm>
            <a:off x="3845847" y="4091347"/>
            <a:ext cx="1722009" cy="260299"/>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rgbClr val="000000"/>
              </a:solidFill>
            </a:endParaRPr>
          </a:p>
        </p:txBody>
      </p:sp>
      <p:sp>
        <p:nvSpPr>
          <p:cNvPr id="315" name="Rectangle 173">
            <a:extLst>
              <a:ext uri="{FF2B5EF4-FFF2-40B4-BE49-F238E27FC236}">
                <a16:creationId xmlns:a16="http://schemas.microsoft.com/office/drawing/2014/main" id="{EC710B71-632F-D94D-A608-F299475E2F09}"/>
              </a:ext>
            </a:extLst>
          </p:cNvPr>
          <p:cNvSpPr/>
          <p:nvPr/>
        </p:nvSpPr>
        <p:spPr>
          <a:xfrm>
            <a:off x="3924971" y="4134922"/>
            <a:ext cx="1654992" cy="180000"/>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nvGrpSpPr>
          <p:cNvPr id="316" name="Group 10">
            <a:extLst>
              <a:ext uri="{FF2B5EF4-FFF2-40B4-BE49-F238E27FC236}">
                <a16:creationId xmlns:a16="http://schemas.microsoft.com/office/drawing/2014/main" id="{0E14B0B6-832D-1A43-9F9F-0634DDC3C310}"/>
              </a:ext>
            </a:extLst>
          </p:cNvPr>
          <p:cNvGrpSpPr/>
          <p:nvPr/>
        </p:nvGrpSpPr>
        <p:grpSpPr>
          <a:xfrm>
            <a:off x="1701158" y="1812293"/>
            <a:ext cx="288965" cy="349201"/>
            <a:chOff x="321500" y="1705231"/>
            <a:chExt cx="288965" cy="600950"/>
          </a:xfrm>
          <a:solidFill>
            <a:schemeClr val="accent6"/>
          </a:solidFill>
        </p:grpSpPr>
        <p:sp>
          <p:nvSpPr>
            <p:cNvPr id="317" name="Rectangle 3">
              <a:extLst>
                <a:ext uri="{FF2B5EF4-FFF2-40B4-BE49-F238E27FC236}">
                  <a16:creationId xmlns:a16="http://schemas.microsoft.com/office/drawing/2014/main" id="{80C7F282-F05A-8B4B-B299-7EA228AF8CC2}"/>
                </a:ext>
              </a:extLst>
            </p:cNvPr>
            <p:cNvSpPr/>
            <p:nvPr/>
          </p:nvSpPr>
          <p:spPr>
            <a:xfrm>
              <a:off x="321500" y="1705231"/>
              <a:ext cx="288000" cy="416284"/>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bg1"/>
                  </a:solidFill>
                </a:rPr>
                <a:t># 1</a:t>
              </a:r>
            </a:p>
          </p:txBody>
        </p:sp>
        <p:sp>
          <p:nvSpPr>
            <p:cNvPr id="318" name="Isosceles Triangle 7">
              <a:extLst>
                <a:ext uri="{FF2B5EF4-FFF2-40B4-BE49-F238E27FC236}">
                  <a16:creationId xmlns:a16="http://schemas.microsoft.com/office/drawing/2014/main" id="{5882B781-4EE7-DF42-B7A2-A2ACA7CB13C6}"/>
                </a:ext>
              </a:extLst>
            </p:cNvPr>
            <p:cNvSpPr/>
            <p:nvPr/>
          </p:nvSpPr>
          <p:spPr>
            <a:xfrm rot="10800000">
              <a:off x="322465" y="2121515"/>
              <a:ext cx="288000" cy="184666"/>
            </a:xfrm>
            <a:prstGeom prst="triangl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bg1"/>
                </a:solidFill>
              </a:endParaRPr>
            </a:p>
          </p:txBody>
        </p:sp>
      </p:grpSp>
      <p:grpSp>
        <p:nvGrpSpPr>
          <p:cNvPr id="319" name="Group 48">
            <a:extLst>
              <a:ext uri="{FF2B5EF4-FFF2-40B4-BE49-F238E27FC236}">
                <a16:creationId xmlns:a16="http://schemas.microsoft.com/office/drawing/2014/main" id="{ECE1CC34-FF1A-6243-B92A-3257FC5CC6CD}"/>
              </a:ext>
            </a:extLst>
          </p:cNvPr>
          <p:cNvGrpSpPr/>
          <p:nvPr/>
        </p:nvGrpSpPr>
        <p:grpSpPr>
          <a:xfrm>
            <a:off x="2059618" y="1812293"/>
            <a:ext cx="288965" cy="349201"/>
            <a:chOff x="321500" y="1705231"/>
            <a:chExt cx="288965" cy="600950"/>
          </a:xfrm>
          <a:solidFill>
            <a:schemeClr val="accent6"/>
          </a:solidFill>
        </p:grpSpPr>
        <p:sp>
          <p:nvSpPr>
            <p:cNvPr id="320" name="Rectangle 51">
              <a:extLst>
                <a:ext uri="{FF2B5EF4-FFF2-40B4-BE49-F238E27FC236}">
                  <a16:creationId xmlns:a16="http://schemas.microsoft.com/office/drawing/2014/main" id="{4798E652-B9F1-1F46-9BDA-26E4B15D1EC7}"/>
                </a:ext>
              </a:extLst>
            </p:cNvPr>
            <p:cNvSpPr/>
            <p:nvPr/>
          </p:nvSpPr>
          <p:spPr>
            <a:xfrm>
              <a:off x="321500" y="1705231"/>
              <a:ext cx="288000" cy="416284"/>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bg1"/>
                  </a:solidFill>
                </a:rPr>
                <a:t># 2</a:t>
              </a:r>
            </a:p>
          </p:txBody>
        </p:sp>
        <p:sp>
          <p:nvSpPr>
            <p:cNvPr id="321" name="Isosceles Triangle 52">
              <a:extLst>
                <a:ext uri="{FF2B5EF4-FFF2-40B4-BE49-F238E27FC236}">
                  <a16:creationId xmlns:a16="http://schemas.microsoft.com/office/drawing/2014/main" id="{9FFDDAD2-7027-8142-93EF-CEDB9AAE89BA}"/>
                </a:ext>
              </a:extLst>
            </p:cNvPr>
            <p:cNvSpPr/>
            <p:nvPr/>
          </p:nvSpPr>
          <p:spPr>
            <a:xfrm rot="10800000">
              <a:off x="322465" y="2121515"/>
              <a:ext cx="288000" cy="184666"/>
            </a:xfrm>
            <a:prstGeom prst="triangl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bg1"/>
                </a:solidFill>
              </a:endParaRPr>
            </a:p>
          </p:txBody>
        </p:sp>
      </p:grpSp>
      <p:grpSp>
        <p:nvGrpSpPr>
          <p:cNvPr id="322" name="Group 53">
            <a:extLst>
              <a:ext uri="{FF2B5EF4-FFF2-40B4-BE49-F238E27FC236}">
                <a16:creationId xmlns:a16="http://schemas.microsoft.com/office/drawing/2014/main" id="{0CA8630E-4DDF-1648-8833-713E1FFFE467}"/>
              </a:ext>
            </a:extLst>
          </p:cNvPr>
          <p:cNvGrpSpPr/>
          <p:nvPr/>
        </p:nvGrpSpPr>
        <p:grpSpPr>
          <a:xfrm>
            <a:off x="2408507" y="1812293"/>
            <a:ext cx="288965" cy="349201"/>
            <a:chOff x="321500" y="1705231"/>
            <a:chExt cx="288965" cy="600950"/>
          </a:xfrm>
          <a:solidFill>
            <a:schemeClr val="accent6"/>
          </a:solidFill>
        </p:grpSpPr>
        <p:sp>
          <p:nvSpPr>
            <p:cNvPr id="323" name="Rectangle 54">
              <a:extLst>
                <a:ext uri="{FF2B5EF4-FFF2-40B4-BE49-F238E27FC236}">
                  <a16:creationId xmlns:a16="http://schemas.microsoft.com/office/drawing/2014/main" id="{4D1A54F8-161A-FF40-9445-DB82059750C7}"/>
                </a:ext>
              </a:extLst>
            </p:cNvPr>
            <p:cNvSpPr/>
            <p:nvPr/>
          </p:nvSpPr>
          <p:spPr>
            <a:xfrm>
              <a:off x="321500" y="1705231"/>
              <a:ext cx="288000" cy="416284"/>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bg1"/>
                  </a:solidFill>
                </a:rPr>
                <a:t># 3</a:t>
              </a:r>
            </a:p>
          </p:txBody>
        </p:sp>
        <p:sp>
          <p:nvSpPr>
            <p:cNvPr id="324" name="Isosceles Triangle 55">
              <a:extLst>
                <a:ext uri="{FF2B5EF4-FFF2-40B4-BE49-F238E27FC236}">
                  <a16:creationId xmlns:a16="http://schemas.microsoft.com/office/drawing/2014/main" id="{C9E5F74A-A3CE-0A47-BFCD-C2F5CCB6A2CE}"/>
                </a:ext>
              </a:extLst>
            </p:cNvPr>
            <p:cNvSpPr/>
            <p:nvPr/>
          </p:nvSpPr>
          <p:spPr>
            <a:xfrm rot="10800000">
              <a:off x="322465" y="2121515"/>
              <a:ext cx="288000" cy="184666"/>
            </a:xfrm>
            <a:prstGeom prst="triangl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bg1"/>
                </a:solidFill>
              </a:endParaRPr>
            </a:p>
          </p:txBody>
        </p:sp>
      </p:grpSp>
      <p:sp>
        <p:nvSpPr>
          <p:cNvPr id="325" name="TextBox 22">
            <a:extLst>
              <a:ext uri="{FF2B5EF4-FFF2-40B4-BE49-F238E27FC236}">
                <a16:creationId xmlns:a16="http://schemas.microsoft.com/office/drawing/2014/main" id="{0E181733-DE4C-0C48-A368-3E30822624FA}"/>
              </a:ext>
            </a:extLst>
          </p:cNvPr>
          <p:cNvSpPr txBox="1"/>
          <p:nvPr/>
        </p:nvSpPr>
        <p:spPr>
          <a:xfrm>
            <a:off x="1720701" y="1550682"/>
            <a:ext cx="956849" cy="246221"/>
          </a:xfrm>
          <a:prstGeom prst="rect">
            <a:avLst/>
          </a:prstGeom>
        </p:spPr>
        <p:txBody>
          <a:bodyPr wrap="square" lIns="0" rIns="0" rtlCol="0">
            <a:spAutoFit/>
          </a:bodyPr>
          <a:lstStyle/>
          <a:p>
            <a:pPr algn="ctr"/>
            <a:r>
              <a:rPr lang="en-GB" sz="1000" dirty="0">
                <a:solidFill>
                  <a:schemeClr val="bg2">
                    <a:lumMod val="50000"/>
                  </a:schemeClr>
                </a:solidFill>
              </a:rPr>
              <a:t>Dry ingredients</a:t>
            </a:r>
          </a:p>
        </p:txBody>
      </p:sp>
      <p:cxnSp>
        <p:nvCxnSpPr>
          <p:cNvPr id="326" name="Connector: Elbow 29">
            <a:extLst>
              <a:ext uri="{FF2B5EF4-FFF2-40B4-BE49-F238E27FC236}">
                <a16:creationId xmlns:a16="http://schemas.microsoft.com/office/drawing/2014/main" id="{4B34AED8-129C-2F46-BB9E-C3894ECCABB5}"/>
              </a:ext>
            </a:extLst>
          </p:cNvPr>
          <p:cNvCxnSpPr>
            <a:cxnSpLocks/>
            <a:stCxn id="324" idx="0"/>
          </p:cNvCxnSpPr>
          <p:nvPr/>
        </p:nvCxnSpPr>
        <p:spPr>
          <a:xfrm rot="5400000">
            <a:off x="1982843" y="2024293"/>
            <a:ext cx="433429" cy="707831"/>
          </a:xfrm>
          <a:prstGeom prst="bentConnector3">
            <a:avLst>
              <a:gd name="adj1" fmla="val 26559"/>
            </a:avLst>
          </a:prstGeom>
          <a:ln w="6350">
            <a:solidFill>
              <a:schemeClr val="bg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7" name="Connector: Elbow 62">
            <a:extLst>
              <a:ext uri="{FF2B5EF4-FFF2-40B4-BE49-F238E27FC236}">
                <a16:creationId xmlns:a16="http://schemas.microsoft.com/office/drawing/2014/main" id="{7CC62964-3051-EB43-958A-86D44BD09D5C}"/>
              </a:ext>
            </a:extLst>
          </p:cNvPr>
          <p:cNvCxnSpPr>
            <a:cxnSpLocks/>
            <a:stCxn id="321" idx="0"/>
          </p:cNvCxnSpPr>
          <p:nvPr/>
        </p:nvCxnSpPr>
        <p:spPr>
          <a:xfrm rot="5400000">
            <a:off x="1808398" y="2198737"/>
            <a:ext cx="433429" cy="358942"/>
          </a:xfrm>
          <a:prstGeom prst="bentConnector3">
            <a:avLst>
              <a:gd name="adj1" fmla="val 26559"/>
            </a:avLst>
          </a:prstGeom>
          <a:ln w="6350">
            <a:solidFill>
              <a:schemeClr val="bg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8" name="Connector: Elbow 65">
            <a:extLst>
              <a:ext uri="{FF2B5EF4-FFF2-40B4-BE49-F238E27FC236}">
                <a16:creationId xmlns:a16="http://schemas.microsoft.com/office/drawing/2014/main" id="{C5522A76-31B0-794B-B658-0B85CC72F191}"/>
              </a:ext>
            </a:extLst>
          </p:cNvPr>
          <p:cNvCxnSpPr>
            <a:cxnSpLocks/>
            <a:stCxn id="318" idx="0"/>
          </p:cNvCxnSpPr>
          <p:nvPr/>
        </p:nvCxnSpPr>
        <p:spPr>
          <a:xfrm flipH="1">
            <a:off x="1843899" y="2161494"/>
            <a:ext cx="2224" cy="600899"/>
          </a:xfrm>
          <a:prstGeom prst="straightConnector1">
            <a:avLst/>
          </a:prstGeom>
          <a:ln w="6350">
            <a:solidFill>
              <a:schemeClr val="bg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329" name="Group 60">
            <a:extLst>
              <a:ext uri="{FF2B5EF4-FFF2-40B4-BE49-F238E27FC236}">
                <a16:creationId xmlns:a16="http://schemas.microsoft.com/office/drawing/2014/main" id="{6CE24B22-422D-CC4F-A398-CB6AE6141CBC}"/>
              </a:ext>
            </a:extLst>
          </p:cNvPr>
          <p:cNvGrpSpPr/>
          <p:nvPr/>
        </p:nvGrpSpPr>
        <p:grpSpPr>
          <a:xfrm>
            <a:off x="1543424" y="2594923"/>
            <a:ext cx="1243941" cy="392768"/>
            <a:chOff x="166318" y="2573845"/>
            <a:chExt cx="1243941" cy="392768"/>
          </a:xfrm>
        </p:grpSpPr>
        <p:sp>
          <p:nvSpPr>
            <p:cNvPr id="330" name="Parallelogram 57">
              <a:extLst>
                <a:ext uri="{FF2B5EF4-FFF2-40B4-BE49-F238E27FC236}">
                  <a16:creationId xmlns:a16="http://schemas.microsoft.com/office/drawing/2014/main" id="{3AE299E4-AB76-B649-9E97-092648CCBFB1}"/>
                </a:ext>
              </a:extLst>
            </p:cNvPr>
            <p:cNvSpPr/>
            <p:nvPr/>
          </p:nvSpPr>
          <p:spPr>
            <a:xfrm flipH="1">
              <a:off x="1266259" y="2742754"/>
              <a:ext cx="144000" cy="223859"/>
            </a:xfrm>
            <a:prstGeom prst="parallelogram">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nvGrpSpPr>
            <p:cNvPr id="331" name="Group 30">
              <a:extLst>
                <a:ext uri="{FF2B5EF4-FFF2-40B4-BE49-F238E27FC236}">
                  <a16:creationId xmlns:a16="http://schemas.microsoft.com/office/drawing/2014/main" id="{AB394C61-BF2C-4847-A636-0914644E3FF4}"/>
                </a:ext>
              </a:extLst>
            </p:cNvPr>
            <p:cNvGrpSpPr/>
            <p:nvPr/>
          </p:nvGrpSpPr>
          <p:grpSpPr>
            <a:xfrm>
              <a:off x="420752" y="2573845"/>
              <a:ext cx="956849" cy="185440"/>
              <a:chOff x="363002" y="2439092"/>
              <a:chExt cx="956849" cy="185440"/>
            </a:xfrm>
          </p:grpSpPr>
          <p:sp>
            <p:nvSpPr>
              <p:cNvPr id="336" name="Rectangle 23">
                <a:extLst>
                  <a:ext uri="{FF2B5EF4-FFF2-40B4-BE49-F238E27FC236}">
                    <a16:creationId xmlns:a16="http://schemas.microsoft.com/office/drawing/2014/main" id="{E73F9757-10E3-C34F-8D72-93CE3390DF42}"/>
                  </a:ext>
                </a:extLst>
              </p:cNvPr>
              <p:cNvSpPr/>
              <p:nvPr/>
            </p:nvSpPr>
            <p:spPr>
              <a:xfrm>
                <a:off x="363002" y="2439092"/>
                <a:ext cx="95565" cy="60207"/>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37" name="Rectangle 25">
                <a:extLst>
                  <a:ext uri="{FF2B5EF4-FFF2-40B4-BE49-F238E27FC236}">
                    <a16:creationId xmlns:a16="http://schemas.microsoft.com/office/drawing/2014/main" id="{9A6465B9-3879-5342-B874-CA142F1F7FB6}"/>
                  </a:ext>
                </a:extLst>
              </p:cNvPr>
              <p:cNvSpPr/>
              <p:nvPr/>
            </p:nvSpPr>
            <p:spPr>
              <a:xfrm>
                <a:off x="363002" y="2499299"/>
                <a:ext cx="956849" cy="125233"/>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2"/>
                  </a:solidFill>
                </a:endParaRPr>
              </a:p>
            </p:txBody>
          </p:sp>
        </p:grpSp>
        <p:sp>
          <p:nvSpPr>
            <p:cNvPr id="332" name="Flowchart: Connector 38">
              <a:extLst>
                <a:ext uri="{FF2B5EF4-FFF2-40B4-BE49-F238E27FC236}">
                  <a16:creationId xmlns:a16="http://schemas.microsoft.com/office/drawing/2014/main" id="{17684B70-62FF-E946-9E91-0C14EB60C5F3}"/>
                </a:ext>
              </a:extLst>
            </p:cNvPr>
            <p:cNvSpPr/>
            <p:nvPr/>
          </p:nvSpPr>
          <p:spPr>
            <a:xfrm>
              <a:off x="166318" y="2605686"/>
              <a:ext cx="180000" cy="180000"/>
            </a:xfrm>
            <a:prstGeom prst="flowChartConnector">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000"/>
                <a:t>M</a:t>
              </a:r>
            </a:p>
          </p:txBody>
        </p:sp>
        <p:cxnSp>
          <p:nvCxnSpPr>
            <p:cNvPr id="333" name="Straight Connector 40">
              <a:extLst>
                <a:ext uri="{FF2B5EF4-FFF2-40B4-BE49-F238E27FC236}">
                  <a16:creationId xmlns:a16="http://schemas.microsoft.com/office/drawing/2014/main" id="{F0D45498-60DE-E144-8099-6BE80E50BD5F}"/>
                </a:ext>
              </a:extLst>
            </p:cNvPr>
            <p:cNvCxnSpPr>
              <a:cxnSpLocks/>
              <a:stCxn id="332" idx="6"/>
              <a:endCxn id="337" idx="1"/>
            </p:cNvCxnSpPr>
            <p:nvPr/>
          </p:nvCxnSpPr>
          <p:spPr>
            <a:xfrm>
              <a:off x="346318" y="2695686"/>
              <a:ext cx="74434" cy="98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334" name="Graphic 56" descr="Eject with solid fill">
              <a:extLst>
                <a:ext uri="{FF2B5EF4-FFF2-40B4-BE49-F238E27FC236}">
                  <a16:creationId xmlns:a16="http://schemas.microsoft.com/office/drawing/2014/main" id="{E1F91E5B-7B73-D14A-A1B7-078F4240A4D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2788" y="2754429"/>
              <a:ext cx="155557" cy="155557"/>
            </a:xfrm>
            <a:prstGeom prst="rect">
              <a:avLst/>
            </a:prstGeom>
          </p:spPr>
        </p:pic>
        <p:pic>
          <p:nvPicPr>
            <p:cNvPr id="335" name="Graphic 78" descr="Eject with solid fill">
              <a:extLst>
                <a:ext uri="{FF2B5EF4-FFF2-40B4-BE49-F238E27FC236}">
                  <a16:creationId xmlns:a16="http://schemas.microsoft.com/office/drawing/2014/main" id="{67E9C0B4-2771-AC44-B62C-B02AAE2AC46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98588" y="2763244"/>
              <a:ext cx="155557" cy="155557"/>
            </a:xfrm>
            <a:prstGeom prst="rect">
              <a:avLst/>
            </a:prstGeom>
          </p:spPr>
        </p:pic>
      </p:grpSp>
      <p:cxnSp>
        <p:nvCxnSpPr>
          <p:cNvPr id="338" name="Connector: Elbow 139">
            <a:extLst>
              <a:ext uri="{FF2B5EF4-FFF2-40B4-BE49-F238E27FC236}">
                <a16:creationId xmlns:a16="http://schemas.microsoft.com/office/drawing/2014/main" id="{737C96F0-2480-1F47-95C1-E0956C7C03E8}"/>
              </a:ext>
            </a:extLst>
          </p:cNvPr>
          <p:cNvCxnSpPr>
            <a:cxnSpLocks/>
            <a:endCxn id="344" idx="0"/>
          </p:cNvCxnSpPr>
          <p:nvPr/>
        </p:nvCxnSpPr>
        <p:spPr>
          <a:xfrm rot="5400000">
            <a:off x="2628568" y="3092174"/>
            <a:ext cx="209280" cy="315"/>
          </a:xfrm>
          <a:prstGeom prst="bentConnector3">
            <a:avLst>
              <a:gd name="adj1" fmla="val 50000"/>
            </a:avLst>
          </a:prstGeom>
          <a:ln w="6350">
            <a:solidFill>
              <a:schemeClr val="bg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339" name="Parallelogram 142">
            <a:extLst>
              <a:ext uri="{FF2B5EF4-FFF2-40B4-BE49-F238E27FC236}">
                <a16:creationId xmlns:a16="http://schemas.microsoft.com/office/drawing/2014/main" id="{06A340C7-19AD-7549-A5DF-3883C444CF15}"/>
              </a:ext>
            </a:extLst>
          </p:cNvPr>
          <p:cNvSpPr/>
          <p:nvPr/>
        </p:nvSpPr>
        <p:spPr>
          <a:xfrm flipH="1">
            <a:off x="3903597" y="3781622"/>
            <a:ext cx="72000" cy="216000"/>
          </a:xfrm>
          <a:prstGeom prst="parallelogram">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40" name="Flowchart: Collate 144">
            <a:extLst>
              <a:ext uri="{FF2B5EF4-FFF2-40B4-BE49-F238E27FC236}">
                <a16:creationId xmlns:a16="http://schemas.microsoft.com/office/drawing/2014/main" id="{5205092D-422F-554A-A105-2B4F4DDB6B3E}"/>
              </a:ext>
            </a:extLst>
          </p:cNvPr>
          <p:cNvSpPr/>
          <p:nvPr/>
        </p:nvSpPr>
        <p:spPr>
          <a:xfrm>
            <a:off x="3542789" y="3379365"/>
            <a:ext cx="71432" cy="324000"/>
          </a:xfrm>
          <a:prstGeom prst="flowChartCollate">
            <a:avLst/>
          </a:prstGeom>
          <a:solidFill>
            <a:srgbClr val="0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341" name="Flowchart: Collate 145">
            <a:extLst>
              <a:ext uri="{FF2B5EF4-FFF2-40B4-BE49-F238E27FC236}">
                <a16:creationId xmlns:a16="http://schemas.microsoft.com/office/drawing/2014/main" id="{DD5A372B-BD38-6845-98FE-C2BA1CF1A6FD}"/>
              </a:ext>
            </a:extLst>
          </p:cNvPr>
          <p:cNvSpPr/>
          <p:nvPr/>
        </p:nvSpPr>
        <p:spPr>
          <a:xfrm>
            <a:off x="3690378" y="3379365"/>
            <a:ext cx="71432" cy="324000"/>
          </a:xfrm>
          <a:prstGeom prst="flowChartCollate">
            <a:avLst/>
          </a:prstGeom>
          <a:solidFill>
            <a:srgbClr val="0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342" name="Flowchart: Collate 146">
            <a:extLst>
              <a:ext uri="{FF2B5EF4-FFF2-40B4-BE49-F238E27FC236}">
                <a16:creationId xmlns:a16="http://schemas.microsoft.com/office/drawing/2014/main" id="{FD9F69C3-42CC-A14D-9F35-5FB2353D596D}"/>
              </a:ext>
            </a:extLst>
          </p:cNvPr>
          <p:cNvSpPr/>
          <p:nvPr/>
        </p:nvSpPr>
        <p:spPr>
          <a:xfrm>
            <a:off x="3842778" y="3381591"/>
            <a:ext cx="71432" cy="324000"/>
          </a:xfrm>
          <a:prstGeom prst="flowChartCollate">
            <a:avLst/>
          </a:prstGeom>
          <a:solidFill>
            <a:srgbClr val="0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grpSp>
        <p:nvGrpSpPr>
          <p:cNvPr id="343" name="Group 149">
            <a:extLst>
              <a:ext uri="{FF2B5EF4-FFF2-40B4-BE49-F238E27FC236}">
                <a16:creationId xmlns:a16="http://schemas.microsoft.com/office/drawing/2014/main" id="{B86A8953-844E-B243-9D93-EF8CF2176CD2}"/>
              </a:ext>
            </a:extLst>
          </p:cNvPr>
          <p:cNvGrpSpPr/>
          <p:nvPr/>
        </p:nvGrpSpPr>
        <p:grpSpPr>
          <a:xfrm>
            <a:off x="2209072" y="2705911"/>
            <a:ext cx="1924711" cy="1326076"/>
            <a:chOff x="829414" y="2685449"/>
            <a:chExt cx="1924711" cy="1326076"/>
          </a:xfrm>
        </p:grpSpPr>
        <p:sp>
          <p:nvSpPr>
            <p:cNvPr id="344" name="Flowchart: Manual Operation 122">
              <a:extLst>
                <a:ext uri="{FF2B5EF4-FFF2-40B4-BE49-F238E27FC236}">
                  <a16:creationId xmlns:a16="http://schemas.microsoft.com/office/drawing/2014/main" id="{679CBED4-0313-6641-B356-6EC817734124}"/>
                </a:ext>
              </a:extLst>
            </p:cNvPr>
            <p:cNvSpPr/>
            <p:nvPr/>
          </p:nvSpPr>
          <p:spPr>
            <a:xfrm>
              <a:off x="1239145" y="3176509"/>
              <a:ext cx="228493" cy="137550"/>
            </a:xfrm>
            <a:prstGeom prst="flowChartManualOperation">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45" name="Rectangle 58">
              <a:extLst>
                <a:ext uri="{FF2B5EF4-FFF2-40B4-BE49-F238E27FC236}">
                  <a16:creationId xmlns:a16="http://schemas.microsoft.com/office/drawing/2014/main" id="{F4E301CE-1573-1B41-A2DE-3406C252F2C4}"/>
                </a:ext>
              </a:extLst>
            </p:cNvPr>
            <p:cNvSpPr/>
            <p:nvPr/>
          </p:nvSpPr>
          <p:spPr>
            <a:xfrm>
              <a:off x="1234704" y="3297142"/>
              <a:ext cx="1377984" cy="464018"/>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nvGrpSpPr>
            <p:cNvPr id="346" name="Group 66">
              <a:extLst>
                <a:ext uri="{FF2B5EF4-FFF2-40B4-BE49-F238E27FC236}">
                  <a16:creationId xmlns:a16="http://schemas.microsoft.com/office/drawing/2014/main" id="{99CE8603-E129-5D45-9D83-4CB41E4A8137}"/>
                </a:ext>
              </a:extLst>
            </p:cNvPr>
            <p:cNvGrpSpPr/>
            <p:nvPr/>
          </p:nvGrpSpPr>
          <p:grpSpPr>
            <a:xfrm>
              <a:off x="996677" y="3441485"/>
              <a:ext cx="251432" cy="180000"/>
              <a:chOff x="1006302" y="3287479"/>
              <a:chExt cx="251432" cy="180000"/>
            </a:xfrm>
          </p:grpSpPr>
          <p:sp>
            <p:nvSpPr>
              <p:cNvPr id="366" name="Flowchart: Connector 93">
                <a:extLst>
                  <a:ext uri="{FF2B5EF4-FFF2-40B4-BE49-F238E27FC236}">
                    <a16:creationId xmlns:a16="http://schemas.microsoft.com/office/drawing/2014/main" id="{C157915E-F65A-5340-82E0-60728CB425DE}"/>
                  </a:ext>
                </a:extLst>
              </p:cNvPr>
              <p:cNvSpPr/>
              <p:nvPr/>
            </p:nvSpPr>
            <p:spPr>
              <a:xfrm>
                <a:off x="1006302" y="3287479"/>
                <a:ext cx="180000" cy="180000"/>
              </a:xfrm>
              <a:prstGeom prst="flowChartConnector">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000" dirty="0"/>
                  <a:t>M</a:t>
                </a:r>
              </a:p>
            </p:txBody>
          </p:sp>
          <p:cxnSp>
            <p:nvCxnSpPr>
              <p:cNvPr id="367" name="Straight Connector 94">
                <a:extLst>
                  <a:ext uri="{FF2B5EF4-FFF2-40B4-BE49-F238E27FC236}">
                    <a16:creationId xmlns:a16="http://schemas.microsoft.com/office/drawing/2014/main" id="{F07E898C-0657-7A4B-8F63-602207452CE2}"/>
                  </a:ext>
                </a:extLst>
              </p:cNvPr>
              <p:cNvCxnSpPr>
                <a:cxnSpLocks/>
                <a:stCxn id="366" idx="6"/>
              </p:cNvCxnSpPr>
              <p:nvPr/>
            </p:nvCxnSpPr>
            <p:spPr>
              <a:xfrm>
                <a:off x="1186302" y="3377479"/>
                <a:ext cx="71432" cy="98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347" name="Straight Connector 63">
              <a:extLst>
                <a:ext uri="{FF2B5EF4-FFF2-40B4-BE49-F238E27FC236}">
                  <a16:creationId xmlns:a16="http://schemas.microsoft.com/office/drawing/2014/main" id="{16CEF0F6-C446-4845-8676-7A3A97911C19}"/>
                </a:ext>
              </a:extLst>
            </p:cNvPr>
            <p:cNvCxnSpPr>
              <a:cxnSpLocks/>
              <a:stCxn id="345" idx="1"/>
              <a:endCxn id="345" idx="3"/>
            </p:cNvCxnSpPr>
            <p:nvPr/>
          </p:nvCxnSpPr>
          <p:spPr>
            <a:xfrm>
              <a:off x="1234704" y="3529151"/>
              <a:ext cx="1377984"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48" name="Flowchart: Collate 67">
              <a:extLst>
                <a:ext uri="{FF2B5EF4-FFF2-40B4-BE49-F238E27FC236}">
                  <a16:creationId xmlns:a16="http://schemas.microsoft.com/office/drawing/2014/main" id="{2DADEFED-5460-1B4F-950D-B8DEF991C1F2}"/>
                </a:ext>
              </a:extLst>
            </p:cNvPr>
            <p:cNvSpPr/>
            <p:nvPr/>
          </p:nvSpPr>
          <p:spPr>
            <a:xfrm>
              <a:off x="1301666" y="3360506"/>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349" name="Flowchart: Collate 96">
              <a:extLst>
                <a:ext uri="{FF2B5EF4-FFF2-40B4-BE49-F238E27FC236}">
                  <a16:creationId xmlns:a16="http://schemas.microsoft.com/office/drawing/2014/main" id="{F6CEDAA2-A7FA-E947-8936-C6BB7C4DA77B}"/>
                </a:ext>
              </a:extLst>
            </p:cNvPr>
            <p:cNvSpPr/>
            <p:nvPr/>
          </p:nvSpPr>
          <p:spPr>
            <a:xfrm>
              <a:off x="1454066" y="3360506"/>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350" name="Flowchart: Collate 97">
              <a:extLst>
                <a:ext uri="{FF2B5EF4-FFF2-40B4-BE49-F238E27FC236}">
                  <a16:creationId xmlns:a16="http://schemas.microsoft.com/office/drawing/2014/main" id="{D8E53213-5406-6449-936A-5BE09286A0C2}"/>
                </a:ext>
              </a:extLst>
            </p:cNvPr>
            <p:cNvSpPr/>
            <p:nvPr/>
          </p:nvSpPr>
          <p:spPr>
            <a:xfrm>
              <a:off x="1588820" y="3360506"/>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351" name="Flowchart: Collate 98">
              <a:extLst>
                <a:ext uri="{FF2B5EF4-FFF2-40B4-BE49-F238E27FC236}">
                  <a16:creationId xmlns:a16="http://schemas.microsoft.com/office/drawing/2014/main" id="{1A9D6774-1436-5648-BB17-662F0A843A9C}"/>
                </a:ext>
              </a:extLst>
            </p:cNvPr>
            <p:cNvSpPr/>
            <p:nvPr/>
          </p:nvSpPr>
          <p:spPr>
            <a:xfrm>
              <a:off x="1731595" y="3360506"/>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352" name="Flowchart: Collate 99">
              <a:extLst>
                <a:ext uri="{FF2B5EF4-FFF2-40B4-BE49-F238E27FC236}">
                  <a16:creationId xmlns:a16="http://schemas.microsoft.com/office/drawing/2014/main" id="{74803636-6846-FF41-8B46-58BC0D63AE69}"/>
                </a:ext>
              </a:extLst>
            </p:cNvPr>
            <p:cNvSpPr/>
            <p:nvPr/>
          </p:nvSpPr>
          <p:spPr>
            <a:xfrm>
              <a:off x="1879184" y="3360506"/>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353" name="Flowchart: Collate 100">
              <a:extLst>
                <a:ext uri="{FF2B5EF4-FFF2-40B4-BE49-F238E27FC236}">
                  <a16:creationId xmlns:a16="http://schemas.microsoft.com/office/drawing/2014/main" id="{47662685-7274-F047-9F38-CD6076960CB9}"/>
                </a:ext>
              </a:extLst>
            </p:cNvPr>
            <p:cNvSpPr/>
            <p:nvPr/>
          </p:nvSpPr>
          <p:spPr>
            <a:xfrm>
              <a:off x="2031584" y="3362732"/>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354" name="Flowchart: Merge 68">
              <a:extLst>
                <a:ext uri="{FF2B5EF4-FFF2-40B4-BE49-F238E27FC236}">
                  <a16:creationId xmlns:a16="http://schemas.microsoft.com/office/drawing/2014/main" id="{AA55007C-E37E-EF4B-A443-1BE08813CAC1}"/>
                </a:ext>
              </a:extLst>
            </p:cNvPr>
            <p:cNvSpPr/>
            <p:nvPr/>
          </p:nvSpPr>
          <p:spPr>
            <a:xfrm>
              <a:off x="1787856" y="3265961"/>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55" name="Flowchart: Merge 101">
              <a:extLst>
                <a:ext uri="{FF2B5EF4-FFF2-40B4-BE49-F238E27FC236}">
                  <a16:creationId xmlns:a16="http://schemas.microsoft.com/office/drawing/2014/main" id="{3A840397-4D4F-A048-BE83-7CB2CA29D2CC}"/>
                </a:ext>
              </a:extLst>
            </p:cNvPr>
            <p:cNvSpPr/>
            <p:nvPr/>
          </p:nvSpPr>
          <p:spPr>
            <a:xfrm>
              <a:off x="1657113" y="3265961"/>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56" name="Flowchart: Merge 102">
              <a:extLst>
                <a:ext uri="{FF2B5EF4-FFF2-40B4-BE49-F238E27FC236}">
                  <a16:creationId xmlns:a16="http://schemas.microsoft.com/office/drawing/2014/main" id="{778E3DD0-E76D-7F47-8224-74465DA77C70}"/>
                </a:ext>
              </a:extLst>
            </p:cNvPr>
            <p:cNvSpPr/>
            <p:nvPr/>
          </p:nvSpPr>
          <p:spPr>
            <a:xfrm>
              <a:off x="1526370" y="3265961"/>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cxnSp>
          <p:nvCxnSpPr>
            <p:cNvPr id="357" name="Connector: Elbow 70">
              <a:extLst>
                <a:ext uri="{FF2B5EF4-FFF2-40B4-BE49-F238E27FC236}">
                  <a16:creationId xmlns:a16="http://schemas.microsoft.com/office/drawing/2014/main" id="{993A42C1-42A9-CD4B-8896-118369EEFA85}"/>
                </a:ext>
              </a:extLst>
            </p:cNvPr>
            <p:cNvCxnSpPr>
              <a:cxnSpLocks/>
              <a:stCxn id="358" idx="2"/>
              <a:endCxn id="356" idx="0"/>
            </p:cNvCxnSpPr>
            <p:nvPr/>
          </p:nvCxnSpPr>
          <p:spPr>
            <a:xfrm rot="5400000">
              <a:off x="1545006" y="2878613"/>
              <a:ext cx="391572" cy="383124"/>
            </a:xfrm>
            <a:prstGeom prst="bentConnector3">
              <a:avLst/>
            </a:prstGeom>
            <a:ln w="6350">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sp>
          <p:nvSpPr>
            <p:cNvPr id="358" name="TextBox 71">
              <a:extLst>
                <a:ext uri="{FF2B5EF4-FFF2-40B4-BE49-F238E27FC236}">
                  <a16:creationId xmlns:a16="http://schemas.microsoft.com/office/drawing/2014/main" id="{79DE39C6-F40E-614F-BDAA-8A6DC96582EA}"/>
                </a:ext>
              </a:extLst>
            </p:cNvPr>
            <p:cNvSpPr txBox="1"/>
            <p:nvPr/>
          </p:nvSpPr>
          <p:spPr>
            <a:xfrm>
              <a:off x="1716465" y="2685449"/>
              <a:ext cx="431778" cy="153888"/>
            </a:xfrm>
            <a:prstGeom prst="rect">
              <a:avLst/>
            </a:prstGeom>
          </p:spPr>
          <p:txBody>
            <a:bodyPr wrap="square" lIns="0" tIns="0" rIns="0" bIns="0" rtlCol="0">
              <a:spAutoFit/>
            </a:bodyPr>
            <a:lstStyle/>
            <a:p>
              <a:pPr algn="ctr"/>
              <a:r>
                <a:rPr lang="en-GB" sz="1000" dirty="0">
                  <a:solidFill>
                    <a:schemeClr val="accent4"/>
                  </a:solidFill>
                </a:rPr>
                <a:t>Water</a:t>
              </a:r>
            </a:p>
          </p:txBody>
        </p:sp>
        <p:cxnSp>
          <p:nvCxnSpPr>
            <p:cNvPr id="359" name="Connector: Elbow 103">
              <a:extLst>
                <a:ext uri="{FF2B5EF4-FFF2-40B4-BE49-F238E27FC236}">
                  <a16:creationId xmlns:a16="http://schemas.microsoft.com/office/drawing/2014/main" id="{EAB7FC5E-FC8C-AE4F-9735-4FDE0EBF403F}"/>
                </a:ext>
              </a:extLst>
            </p:cNvPr>
            <p:cNvCxnSpPr>
              <a:cxnSpLocks/>
              <a:stCxn id="358" idx="2"/>
              <a:endCxn id="355" idx="0"/>
            </p:cNvCxnSpPr>
            <p:nvPr/>
          </p:nvCxnSpPr>
          <p:spPr>
            <a:xfrm rot="5400000">
              <a:off x="1610378" y="2943985"/>
              <a:ext cx="391572" cy="252381"/>
            </a:xfrm>
            <a:prstGeom prst="bentConnector3">
              <a:avLst/>
            </a:prstGeom>
            <a:ln w="6350">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0" name="Connector: Elbow 104">
              <a:extLst>
                <a:ext uri="{FF2B5EF4-FFF2-40B4-BE49-F238E27FC236}">
                  <a16:creationId xmlns:a16="http://schemas.microsoft.com/office/drawing/2014/main" id="{8C268D28-8EEF-9941-8A84-963C6B5F7813}"/>
                </a:ext>
              </a:extLst>
            </p:cNvPr>
            <p:cNvCxnSpPr>
              <a:cxnSpLocks/>
              <a:stCxn id="358" idx="2"/>
              <a:endCxn id="354" idx="0"/>
            </p:cNvCxnSpPr>
            <p:nvPr/>
          </p:nvCxnSpPr>
          <p:spPr>
            <a:xfrm rot="5400000">
              <a:off x="1675749" y="3009356"/>
              <a:ext cx="391572" cy="121638"/>
            </a:xfrm>
            <a:prstGeom prst="bentConnector3">
              <a:avLst/>
            </a:prstGeom>
            <a:ln w="6350">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sp>
          <p:nvSpPr>
            <p:cNvPr id="361" name="Flowchart: Merge 108">
              <a:extLst>
                <a:ext uri="{FF2B5EF4-FFF2-40B4-BE49-F238E27FC236}">
                  <a16:creationId xmlns:a16="http://schemas.microsoft.com/office/drawing/2014/main" id="{8554981F-075E-104C-9CC1-39F7900FDC99}"/>
                </a:ext>
              </a:extLst>
            </p:cNvPr>
            <p:cNvSpPr/>
            <p:nvPr/>
          </p:nvSpPr>
          <p:spPr>
            <a:xfrm flipV="1">
              <a:off x="2424445" y="3731917"/>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62" name="Flowchart: Merge 109">
              <a:extLst>
                <a:ext uri="{FF2B5EF4-FFF2-40B4-BE49-F238E27FC236}">
                  <a16:creationId xmlns:a16="http://schemas.microsoft.com/office/drawing/2014/main" id="{7B09D085-436E-934F-A363-A4EA268D9980}"/>
                </a:ext>
              </a:extLst>
            </p:cNvPr>
            <p:cNvSpPr/>
            <p:nvPr/>
          </p:nvSpPr>
          <p:spPr>
            <a:xfrm flipV="1">
              <a:off x="2293702" y="3730315"/>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63" name="Flowchart: Merge 110">
              <a:extLst>
                <a:ext uri="{FF2B5EF4-FFF2-40B4-BE49-F238E27FC236}">
                  <a16:creationId xmlns:a16="http://schemas.microsoft.com/office/drawing/2014/main" id="{45D8FF30-39A2-EA4A-8620-FE2AC6CDF808}"/>
                </a:ext>
              </a:extLst>
            </p:cNvPr>
            <p:cNvSpPr/>
            <p:nvPr/>
          </p:nvSpPr>
          <p:spPr>
            <a:xfrm flipV="1">
              <a:off x="2162959" y="3730316"/>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64" name="TextBox 112">
              <a:extLst>
                <a:ext uri="{FF2B5EF4-FFF2-40B4-BE49-F238E27FC236}">
                  <a16:creationId xmlns:a16="http://schemas.microsoft.com/office/drawing/2014/main" id="{3EB55E0D-42E0-464E-85D2-FC0748AB27BB}"/>
                </a:ext>
              </a:extLst>
            </p:cNvPr>
            <p:cNvSpPr txBox="1"/>
            <p:nvPr/>
          </p:nvSpPr>
          <p:spPr>
            <a:xfrm>
              <a:off x="829414" y="3857637"/>
              <a:ext cx="431778" cy="153888"/>
            </a:xfrm>
            <a:prstGeom prst="rect">
              <a:avLst/>
            </a:prstGeom>
          </p:spPr>
          <p:txBody>
            <a:bodyPr wrap="square" lIns="0" tIns="0" rIns="0" bIns="0" rtlCol="0">
              <a:spAutoFit/>
            </a:bodyPr>
            <a:lstStyle/>
            <a:p>
              <a:pPr algn="ctr"/>
              <a:r>
                <a:rPr lang="en-GB" sz="1000" dirty="0">
                  <a:solidFill>
                    <a:schemeClr val="accent1"/>
                  </a:solidFill>
                </a:rPr>
                <a:t>Steam</a:t>
              </a:r>
            </a:p>
          </p:txBody>
        </p:sp>
        <p:sp>
          <p:nvSpPr>
            <p:cNvPr id="365" name="TextBox 136">
              <a:extLst>
                <a:ext uri="{FF2B5EF4-FFF2-40B4-BE49-F238E27FC236}">
                  <a16:creationId xmlns:a16="http://schemas.microsoft.com/office/drawing/2014/main" id="{7D4F014E-BD31-E444-8487-48F244766F4F}"/>
                </a:ext>
              </a:extLst>
            </p:cNvPr>
            <p:cNvSpPr txBox="1"/>
            <p:nvPr/>
          </p:nvSpPr>
          <p:spPr>
            <a:xfrm>
              <a:off x="1835003" y="3049822"/>
              <a:ext cx="919122" cy="246221"/>
            </a:xfrm>
            <a:prstGeom prst="rect">
              <a:avLst/>
            </a:prstGeom>
            <a:noFill/>
          </p:spPr>
          <p:txBody>
            <a:bodyPr wrap="square" rtlCol="0">
              <a:spAutoFit/>
            </a:bodyPr>
            <a:lstStyle/>
            <a:p>
              <a:pPr algn="ctr"/>
              <a:r>
                <a:rPr lang="en-GB" sz="1000" dirty="0">
                  <a:solidFill>
                    <a:schemeClr val="tx2"/>
                  </a:solidFill>
                </a:rPr>
                <a:t>Conditioner</a:t>
              </a:r>
            </a:p>
          </p:txBody>
        </p:sp>
      </p:grpSp>
      <p:grpSp>
        <p:nvGrpSpPr>
          <p:cNvPr id="368" name="Group 202">
            <a:extLst>
              <a:ext uri="{FF2B5EF4-FFF2-40B4-BE49-F238E27FC236}">
                <a16:creationId xmlns:a16="http://schemas.microsoft.com/office/drawing/2014/main" id="{C78A6656-BA21-084F-803E-B493B1197886}"/>
              </a:ext>
            </a:extLst>
          </p:cNvPr>
          <p:cNvGrpSpPr/>
          <p:nvPr/>
        </p:nvGrpSpPr>
        <p:grpSpPr>
          <a:xfrm>
            <a:off x="3241685" y="4154172"/>
            <a:ext cx="251432" cy="180000"/>
            <a:chOff x="1715977" y="4133710"/>
            <a:chExt cx="251432" cy="180000"/>
          </a:xfrm>
        </p:grpSpPr>
        <p:sp>
          <p:nvSpPr>
            <p:cNvPr id="369" name="Flowchart: Connector 169">
              <a:extLst>
                <a:ext uri="{FF2B5EF4-FFF2-40B4-BE49-F238E27FC236}">
                  <a16:creationId xmlns:a16="http://schemas.microsoft.com/office/drawing/2014/main" id="{8F73F65A-C4FD-344B-A711-F1445580961A}"/>
                </a:ext>
              </a:extLst>
            </p:cNvPr>
            <p:cNvSpPr/>
            <p:nvPr/>
          </p:nvSpPr>
          <p:spPr>
            <a:xfrm>
              <a:off x="1715977" y="4133710"/>
              <a:ext cx="180000" cy="180000"/>
            </a:xfrm>
            <a:prstGeom prst="flowChartConnector">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000" dirty="0"/>
                <a:t>M</a:t>
              </a:r>
            </a:p>
          </p:txBody>
        </p:sp>
        <p:cxnSp>
          <p:nvCxnSpPr>
            <p:cNvPr id="370" name="Straight Connector 170">
              <a:extLst>
                <a:ext uri="{FF2B5EF4-FFF2-40B4-BE49-F238E27FC236}">
                  <a16:creationId xmlns:a16="http://schemas.microsoft.com/office/drawing/2014/main" id="{8EF9FA41-6A3C-8F4B-AC3B-5F94BE57BE3F}"/>
                </a:ext>
              </a:extLst>
            </p:cNvPr>
            <p:cNvCxnSpPr>
              <a:cxnSpLocks/>
              <a:stCxn id="369" idx="6"/>
            </p:cNvCxnSpPr>
            <p:nvPr/>
          </p:nvCxnSpPr>
          <p:spPr>
            <a:xfrm>
              <a:off x="1895977" y="4223710"/>
              <a:ext cx="714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71" name="Group 192">
            <a:extLst>
              <a:ext uri="{FF2B5EF4-FFF2-40B4-BE49-F238E27FC236}">
                <a16:creationId xmlns:a16="http://schemas.microsoft.com/office/drawing/2014/main" id="{9FDFBC1F-84CF-F747-A9A5-617242CCE242}"/>
              </a:ext>
            </a:extLst>
          </p:cNvPr>
          <p:cNvGrpSpPr/>
          <p:nvPr/>
        </p:nvGrpSpPr>
        <p:grpSpPr>
          <a:xfrm>
            <a:off x="3925452" y="4085071"/>
            <a:ext cx="1551242" cy="292873"/>
            <a:chOff x="2543600" y="4059662"/>
            <a:chExt cx="1551242" cy="292873"/>
          </a:xfrm>
          <a:solidFill>
            <a:schemeClr val="accent6"/>
          </a:solidFill>
        </p:grpSpPr>
        <p:pic>
          <p:nvPicPr>
            <p:cNvPr id="372" name="Graphic 172" descr="Chevron arrows outline">
              <a:extLst>
                <a:ext uri="{FF2B5EF4-FFF2-40B4-BE49-F238E27FC236}">
                  <a16:creationId xmlns:a16="http://schemas.microsoft.com/office/drawing/2014/main" id="{5AB5AAE2-D8CB-A742-BC31-AEB9C1AB7EA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43600" y="4063225"/>
              <a:ext cx="288000" cy="288000"/>
            </a:xfrm>
            <a:prstGeom prst="rect">
              <a:avLst/>
            </a:prstGeom>
          </p:spPr>
        </p:pic>
        <p:pic>
          <p:nvPicPr>
            <p:cNvPr id="373" name="Graphic 177" descr="Chevron arrows outline">
              <a:extLst>
                <a:ext uri="{FF2B5EF4-FFF2-40B4-BE49-F238E27FC236}">
                  <a16:creationId xmlns:a16="http://schemas.microsoft.com/office/drawing/2014/main" id="{BA9D99AF-5849-7140-8507-0CD7A3A5B9C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753750" y="4061623"/>
              <a:ext cx="288000" cy="288000"/>
            </a:xfrm>
            <a:prstGeom prst="rect">
              <a:avLst/>
            </a:prstGeom>
          </p:spPr>
        </p:pic>
        <p:pic>
          <p:nvPicPr>
            <p:cNvPr id="374" name="Graphic 178" descr="Chevron arrows outline">
              <a:extLst>
                <a:ext uri="{FF2B5EF4-FFF2-40B4-BE49-F238E27FC236}">
                  <a16:creationId xmlns:a16="http://schemas.microsoft.com/office/drawing/2014/main" id="{3CEB0216-60BB-3F4B-BF68-2179017DA3F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965508" y="4061623"/>
              <a:ext cx="288000" cy="288000"/>
            </a:xfrm>
            <a:prstGeom prst="rect">
              <a:avLst/>
            </a:prstGeom>
          </p:spPr>
        </p:pic>
        <p:pic>
          <p:nvPicPr>
            <p:cNvPr id="375" name="Graphic 179" descr="Chevron arrows outline">
              <a:extLst>
                <a:ext uri="{FF2B5EF4-FFF2-40B4-BE49-F238E27FC236}">
                  <a16:creationId xmlns:a16="http://schemas.microsoft.com/office/drawing/2014/main" id="{2AFAF61F-1667-0944-BDED-1A6D86E1D2A6}"/>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175658" y="4060021"/>
              <a:ext cx="288000" cy="288000"/>
            </a:xfrm>
            <a:prstGeom prst="rect">
              <a:avLst/>
            </a:prstGeom>
          </p:spPr>
        </p:pic>
        <p:pic>
          <p:nvPicPr>
            <p:cNvPr id="376" name="Graphic 180" descr="Chevron arrows outline">
              <a:extLst>
                <a:ext uri="{FF2B5EF4-FFF2-40B4-BE49-F238E27FC236}">
                  <a16:creationId xmlns:a16="http://schemas.microsoft.com/office/drawing/2014/main" id="{FA4E98B1-531D-C84F-B87D-943F689EE34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389022" y="4061264"/>
              <a:ext cx="288000" cy="288000"/>
            </a:xfrm>
            <a:prstGeom prst="rect">
              <a:avLst/>
            </a:prstGeom>
          </p:spPr>
        </p:pic>
        <p:pic>
          <p:nvPicPr>
            <p:cNvPr id="377" name="Graphic 181" descr="Chevron arrows outline">
              <a:extLst>
                <a:ext uri="{FF2B5EF4-FFF2-40B4-BE49-F238E27FC236}">
                  <a16:creationId xmlns:a16="http://schemas.microsoft.com/office/drawing/2014/main" id="{9C024856-6E34-8B45-9EA1-06BDDA04860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599172" y="4059662"/>
              <a:ext cx="288000" cy="288000"/>
            </a:xfrm>
            <a:prstGeom prst="rect">
              <a:avLst/>
            </a:prstGeom>
          </p:spPr>
        </p:pic>
        <p:pic>
          <p:nvPicPr>
            <p:cNvPr id="378" name="Graphic 183" descr="Chevron arrows outline">
              <a:extLst>
                <a:ext uri="{FF2B5EF4-FFF2-40B4-BE49-F238E27FC236}">
                  <a16:creationId xmlns:a16="http://schemas.microsoft.com/office/drawing/2014/main" id="{F8E4AB20-FA49-594A-BF9F-3A209F5DA55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806842" y="4064535"/>
              <a:ext cx="288000" cy="288000"/>
            </a:xfrm>
            <a:prstGeom prst="rect">
              <a:avLst/>
            </a:prstGeom>
          </p:spPr>
        </p:pic>
      </p:grpSp>
      <p:pic>
        <p:nvPicPr>
          <p:cNvPr id="379" name="Picture 191">
            <a:extLst>
              <a:ext uri="{FF2B5EF4-FFF2-40B4-BE49-F238E27FC236}">
                <a16:creationId xmlns:a16="http://schemas.microsoft.com/office/drawing/2014/main" id="{CEEFB984-5393-FC45-99B6-04CC98404AD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11749" t="27809" r="28210" b="7880"/>
          <a:stretch/>
        </p:blipFill>
        <p:spPr>
          <a:xfrm>
            <a:off x="5503170" y="4147822"/>
            <a:ext cx="76395" cy="160750"/>
          </a:xfrm>
          <a:prstGeom prst="rect">
            <a:avLst/>
          </a:prstGeom>
        </p:spPr>
      </p:pic>
      <p:cxnSp>
        <p:nvCxnSpPr>
          <p:cNvPr id="380" name="Straight Connector 194">
            <a:extLst>
              <a:ext uri="{FF2B5EF4-FFF2-40B4-BE49-F238E27FC236}">
                <a16:creationId xmlns:a16="http://schemas.microsoft.com/office/drawing/2014/main" id="{B32B4A15-9DE3-DB45-B129-6F5D6AF61BEB}"/>
              </a:ext>
            </a:extLst>
          </p:cNvPr>
          <p:cNvCxnSpPr>
            <a:cxnSpLocks/>
            <a:endCxn id="379" idx="3"/>
          </p:cNvCxnSpPr>
          <p:nvPr/>
        </p:nvCxnSpPr>
        <p:spPr>
          <a:xfrm>
            <a:off x="3795390" y="4223208"/>
            <a:ext cx="1784175" cy="498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81" name="Grupp 380">
            <a:extLst>
              <a:ext uri="{FF2B5EF4-FFF2-40B4-BE49-F238E27FC236}">
                <a16:creationId xmlns:a16="http://schemas.microsoft.com/office/drawing/2014/main" id="{D4299D43-8F51-9C42-B3FF-FC530E05F057}"/>
              </a:ext>
            </a:extLst>
          </p:cNvPr>
          <p:cNvGrpSpPr/>
          <p:nvPr/>
        </p:nvGrpSpPr>
        <p:grpSpPr>
          <a:xfrm>
            <a:off x="3481158" y="4056567"/>
            <a:ext cx="333282" cy="333282"/>
            <a:chOff x="3267798" y="4199120"/>
            <a:chExt cx="333282" cy="333282"/>
          </a:xfrm>
        </p:grpSpPr>
        <p:sp>
          <p:nvSpPr>
            <p:cNvPr id="382" name="Frihandsfigur 381">
              <a:extLst>
                <a:ext uri="{FF2B5EF4-FFF2-40B4-BE49-F238E27FC236}">
                  <a16:creationId xmlns:a16="http://schemas.microsoft.com/office/drawing/2014/main" id="{3961D724-5395-824D-8325-4A69CF593487}"/>
                </a:ext>
              </a:extLst>
            </p:cNvPr>
            <p:cNvSpPr/>
            <p:nvPr/>
          </p:nvSpPr>
          <p:spPr>
            <a:xfrm>
              <a:off x="3282419" y="4200239"/>
              <a:ext cx="300349" cy="323714"/>
            </a:xfrm>
            <a:custGeom>
              <a:avLst/>
              <a:gdLst>
                <a:gd name="connsiteX0" fmla="*/ 149561 w 300349"/>
                <a:gd name="connsiteY0" fmla="*/ 0 h 323714"/>
                <a:gd name="connsiteX1" fmla="*/ 299121 w 300349"/>
                <a:gd name="connsiteY1" fmla="*/ 71380 h 323714"/>
                <a:gd name="connsiteX2" fmla="*/ 299121 w 300349"/>
                <a:gd name="connsiteY2" fmla="*/ 83515 h 323714"/>
                <a:gd name="connsiteX3" fmla="*/ 300349 w 300349"/>
                <a:gd name="connsiteY3" fmla="*/ 83515 h 323714"/>
                <a:gd name="connsiteX4" fmla="*/ 300349 w 300349"/>
                <a:gd name="connsiteY4" fmla="*/ 323714 h 323714"/>
                <a:gd name="connsiteX5" fmla="*/ 1229 w 300349"/>
                <a:gd name="connsiteY5" fmla="*/ 323714 h 323714"/>
                <a:gd name="connsiteX6" fmla="*/ 1229 w 300349"/>
                <a:gd name="connsiteY6" fmla="*/ 142761 h 323714"/>
                <a:gd name="connsiteX7" fmla="*/ 0 w 300349"/>
                <a:gd name="connsiteY7" fmla="*/ 142761 h 323714"/>
                <a:gd name="connsiteX8" fmla="*/ 0 w 300349"/>
                <a:gd name="connsiteY8" fmla="*/ 71380 h 323714"/>
                <a:gd name="connsiteX9" fmla="*/ 149561 w 300349"/>
                <a:gd name="connsiteY9" fmla="*/ 0 h 32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349" h="323714">
                  <a:moveTo>
                    <a:pt x="149561" y="0"/>
                  </a:moveTo>
                  <a:cubicBezTo>
                    <a:pt x="232161" y="0"/>
                    <a:pt x="299121" y="31958"/>
                    <a:pt x="299121" y="71380"/>
                  </a:cubicBezTo>
                  <a:lnTo>
                    <a:pt x="299121" y="83515"/>
                  </a:lnTo>
                  <a:lnTo>
                    <a:pt x="300349" y="83515"/>
                  </a:lnTo>
                  <a:lnTo>
                    <a:pt x="300349" y="323714"/>
                  </a:lnTo>
                  <a:lnTo>
                    <a:pt x="1229" y="323714"/>
                  </a:lnTo>
                  <a:lnTo>
                    <a:pt x="1229" y="142761"/>
                  </a:lnTo>
                  <a:lnTo>
                    <a:pt x="0" y="142761"/>
                  </a:lnTo>
                  <a:lnTo>
                    <a:pt x="0" y="71380"/>
                  </a:lnTo>
                  <a:cubicBezTo>
                    <a:pt x="0" y="31958"/>
                    <a:pt x="66961" y="0"/>
                    <a:pt x="149561" y="0"/>
                  </a:cubicBezTo>
                  <a:close/>
                </a:path>
              </a:pathLst>
            </a:cu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0"/>
            </a:p>
          </p:txBody>
        </p:sp>
        <p:pic>
          <p:nvPicPr>
            <p:cNvPr id="383" name="Graphic 196" descr="Gears outline">
              <a:extLst>
                <a:ext uri="{FF2B5EF4-FFF2-40B4-BE49-F238E27FC236}">
                  <a16:creationId xmlns:a16="http://schemas.microsoft.com/office/drawing/2014/main" id="{E047C2F7-4049-A34B-8C20-9A88FE34B27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67798" y="4199120"/>
              <a:ext cx="333282" cy="333282"/>
            </a:xfrm>
            <a:prstGeom prst="rect">
              <a:avLst/>
            </a:prstGeom>
          </p:spPr>
        </p:pic>
      </p:grpSp>
      <p:grpSp>
        <p:nvGrpSpPr>
          <p:cNvPr id="384" name="Group 221">
            <a:extLst>
              <a:ext uri="{FF2B5EF4-FFF2-40B4-BE49-F238E27FC236}">
                <a16:creationId xmlns:a16="http://schemas.microsoft.com/office/drawing/2014/main" id="{FE16A210-0F6D-404A-9996-4E8CB5A73255}"/>
              </a:ext>
            </a:extLst>
          </p:cNvPr>
          <p:cNvGrpSpPr/>
          <p:nvPr/>
        </p:nvGrpSpPr>
        <p:grpSpPr>
          <a:xfrm flipV="1">
            <a:off x="4408138" y="3674287"/>
            <a:ext cx="671581" cy="461225"/>
            <a:chOff x="3046192" y="4313978"/>
            <a:chExt cx="671581" cy="461225"/>
          </a:xfrm>
        </p:grpSpPr>
        <p:sp>
          <p:nvSpPr>
            <p:cNvPr id="385" name="Flowchart: Merge 204">
              <a:extLst>
                <a:ext uri="{FF2B5EF4-FFF2-40B4-BE49-F238E27FC236}">
                  <a16:creationId xmlns:a16="http://schemas.microsoft.com/office/drawing/2014/main" id="{22CABB53-5CC8-6449-902E-7522FDB2D886}"/>
                </a:ext>
              </a:extLst>
            </p:cNvPr>
            <p:cNvSpPr/>
            <p:nvPr/>
          </p:nvSpPr>
          <p:spPr>
            <a:xfrm flipV="1">
              <a:off x="3163302" y="4315580"/>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86" name="Flowchart: Merge 205">
              <a:extLst>
                <a:ext uri="{FF2B5EF4-FFF2-40B4-BE49-F238E27FC236}">
                  <a16:creationId xmlns:a16="http://schemas.microsoft.com/office/drawing/2014/main" id="{F3E6BF8D-C546-4746-977E-D37FCF4AAF0A}"/>
                </a:ext>
              </a:extLst>
            </p:cNvPr>
            <p:cNvSpPr/>
            <p:nvPr/>
          </p:nvSpPr>
          <p:spPr>
            <a:xfrm flipV="1">
              <a:off x="3046192" y="4313978"/>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87" name="TextBox 207">
              <a:extLst>
                <a:ext uri="{FF2B5EF4-FFF2-40B4-BE49-F238E27FC236}">
                  <a16:creationId xmlns:a16="http://schemas.microsoft.com/office/drawing/2014/main" id="{62779835-7968-D748-A82C-FFF40B5504F2}"/>
                </a:ext>
              </a:extLst>
            </p:cNvPr>
            <p:cNvSpPr txBox="1"/>
            <p:nvPr/>
          </p:nvSpPr>
          <p:spPr>
            <a:xfrm flipV="1">
              <a:off x="3241806" y="4621315"/>
              <a:ext cx="475967" cy="153888"/>
            </a:xfrm>
            <a:prstGeom prst="rect">
              <a:avLst/>
            </a:prstGeom>
          </p:spPr>
          <p:txBody>
            <a:bodyPr wrap="square" lIns="0" tIns="0" rIns="0" bIns="0" rtlCol="0">
              <a:spAutoFit/>
            </a:bodyPr>
            <a:lstStyle/>
            <a:p>
              <a:pPr algn="ctr"/>
              <a:r>
                <a:rPr lang="en-GB" sz="1000" dirty="0">
                  <a:solidFill>
                    <a:schemeClr val="accent1"/>
                  </a:solidFill>
                </a:rPr>
                <a:t>Steam</a:t>
              </a:r>
            </a:p>
          </p:txBody>
        </p:sp>
      </p:grpSp>
      <p:sp>
        <p:nvSpPr>
          <p:cNvPr id="388" name="Flowchart: Merge 213">
            <a:extLst>
              <a:ext uri="{FF2B5EF4-FFF2-40B4-BE49-F238E27FC236}">
                <a16:creationId xmlns:a16="http://schemas.microsoft.com/office/drawing/2014/main" id="{C84F0CCA-3054-2444-ADA5-7624B3AA154B}"/>
              </a:ext>
            </a:extLst>
          </p:cNvPr>
          <p:cNvSpPr/>
          <p:nvPr/>
        </p:nvSpPr>
        <p:spPr>
          <a:xfrm>
            <a:off x="4233751" y="4062913"/>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89" name="Flowchart: Merge 214">
            <a:extLst>
              <a:ext uri="{FF2B5EF4-FFF2-40B4-BE49-F238E27FC236}">
                <a16:creationId xmlns:a16="http://schemas.microsoft.com/office/drawing/2014/main" id="{700093FA-323C-0944-A671-7E5CE84E15C8}"/>
              </a:ext>
            </a:extLst>
          </p:cNvPr>
          <p:cNvSpPr/>
          <p:nvPr/>
        </p:nvSpPr>
        <p:spPr>
          <a:xfrm>
            <a:off x="4116641" y="4062913"/>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cxnSp>
        <p:nvCxnSpPr>
          <p:cNvPr id="390" name="Connector: Elbow 217">
            <a:extLst>
              <a:ext uri="{FF2B5EF4-FFF2-40B4-BE49-F238E27FC236}">
                <a16:creationId xmlns:a16="http://schemas.microsoft.com/office/drawing/2014/main" id="{40162061-F371-5E4A-8778-D99A1FFE7561}"/>
              </a:ext>
            </a:extLst>
          </p:cNvPr>
          <p:cNvCxnSpPr>
            <a:cxnSpLocks/>
            <a:stCxn id="301" idx="2"/>
            <a:endCxn id="389" idx="0"/>
          </p:cNvCxnSpPr>
          <p:nvPr/>
        </p:nvCxnSpPr>
        <p:spPr>
          <a:xfrm rot="5400000">
            <a:off x="3898609" y="3323355"/>
            <a:ext cx="980450" cy="498666"/>
          </a:xfrm>
          <a:prstGeom prst="bentConnector3">
            <a:avLst>
              <a:gd name="adj1" fmla="val 50000"/>
            </a:avLst>
          </a:prstGeom>
          <a:ln w="6350">
            <a:solidFill>
              <a:schemeClr val="accent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1" name="Connector: Elbow 218">
            <a:extLst>
              <a:ext uri="{FF2B5EF4-FFF2-40B4-BE49-F238E27FC236}">
                <a16:creationId xmlns:a16="http://schemas.microsoft.com/office/drawing/2014/main" id="{D54BC2D4-F6C9-4944-8C56-47657E95996B}"/>
              </a:ext>
            </a:extLst>
          </p:cNvPr>
          <p:cNvCxnSpPr>
            <a:cxnSpLocks/>
            <a:stCxn id="301" idx="2"/>
            <a:endCxn id="388" idx="0"/>
          </p:cNvCxnSpPr>
          <p:nvPr/>
        </p:nvCxnSpPr>
        <p:spPr>
          <a:xfrm rot="5400000">
            <a:off x="3957164" y="3381910"/>
            <a:ext cx="980450" cy="381556"/>
          </a:xfrm>
          <a:prstGeom prst="bentConnector3">
            <a:avLst>
              <a:gd name="adj1" fmla="val 50000"/>
            </a:avLst>
          </a:prstGeom>
          <a:ln w="6350">
            <a:solidFill>
              <a:schemeClr val="accent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2" name="Straight Connector 267">
            <a:extLst>
              <a:ext uri="{FF2B5EF4-FFF2-40B4-BE49-F238E27FC236}">
                <a16:creationId xmlns:a16="http://schemas.microsoft.com/office/drawing/2014/main" id="{8D717585-3A07-224B-B445-8FC12AA24794}"/>
              </a:ext>
            </a:extLst>
          </p:cNvPr>
          <p:cNvCxnSpPr>
            <a:cxnSpLocks/>
          </p:cNvCxnSpPr>
          <p:nvPr/>
        </p:nvCxnSpPr>
        <p:spPr>
          <a:xfrm flipH="1">
            <a:off x="5598518" y="4130236"/>
            <a:ext cx="0" cy="17833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93" name="TextBox 277">
            <a:extLst>
              <a:ext uri="{FF2B5EF4-FFF2-40B4-BE49-F238E27FC236}">
                <a16:creationId xmlns:a16="http://schemas.microsoft.com/office/drawing/2014/main" id="{AFA15F76-C9B6-F04B-B341-5ED05A22F73D}"/>
              </a:ext>
            </a:extLst>
          </p:cNvPr>
          <p:cNvSpPr txBox="1"/>
          <p:nvPr/>
        </p:nvSpPr>
        <p:spPr>
          <a:xfrm>
            <a:off x="4970247" y="3845267"/>
            <a:ext cx="696053" cy="246221"/>
          </a:xfrm>
          <a:prstGeom prst="rect">
            <a:avLst/>
          </a:prstGeom>
          <a:noFill/>
        </p:spPr>
        <p:txBody>
          <a:bodyPr wrap="square" rtlCol="0">
            <a:spAutoFit/>
          </a:bodyPr>
          <a:lstStyle/>
          <a:p>
            <a:pPr algn="ctr"/>
            <a:r>
              <a:rPr lang="en-GB" sz="1000" dirty="0">
                <a:solidFill>
                  <a:schemeClr val="tx2"/>
                </a:solidFill>
              </a:rPr>
              <a:t>Extruder</a:t>
            </a:r>
          </a:p>
        </p:txBody>
      </p:sp>
      <p:pic>
        <p:nvPicPr>
          <p:cNvPr id="395" name="Graphic 282" descr="Germ with solid fill">
            <a:extLst>
              <a:ext uri="{FF2B5EF4-FFF2-40B4-BE49-F238E27FC236}">
                <a16:creationId xmlns:a16="http://schemas.microsoft.com/office/drawing/2014/main" id="{DBD09D52-255F-8C41-9C9F-507CCF48C6D2}"/>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593505" y="4388826"/>
            <a:ext cx="144000" cy="144000"/>
          </a:xfrm>
          <a:prstGeom prst="rect">
            <a:avLst/>
          </a:prstGeom>
        </p:spPr>
      </p:pic>
      <p:sp>
        <p:nvSpPr>
          <p:cNvPr id="397" name="Flowchart: Collate 193">
            <a:extLst>
              <a:ext uri="{FF2B5EF4-FFF2-40B4-BE49-F238E27FC236}">
                <a16:creationId xmlns:a16="http://schemas.microsoft.com/office/drawing/2014/main" id="{CBF63FBD-77E0-BB45-BA58-A14F5D0DBFB2}"/>
              </a:ext>
            </a:extLst>
          </p:cNvPr>
          <p:cNvSpPr/>
          <p:nvPr/>
        </p:nvSpPr>
        <p:spPr>
          <a:xfrm>
            <a:off x="3552406" y="3379368"/>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398" name="Flowchart: Collate 195">
            <a:extLst>
              <a:ext uri="{FF2B5EF4-FFF2-40B4-BE49-F238E27FC236}">
                <a16:creationId xmlns:a16="http://schemas.microsoft.com/office/drawing/2014/main" id="{48AF9166-0A7B-DB43-9EA5-39215A63802A}"/>
              </a:ext>
            </a:extLst>
          </p:cNvPr>
          <p:cNvSpPr/>
          <p:nvPr/>
        </p:nvSpPr>
        <p:spPr>
          <a:xfrm>
            <a:off x="3699995" y="3388993"/>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399" name="Flowchart: Collate 201">
            <a:extLst>
              <a:ext uri="{FF2B5EF4-FFF2-40B4-BE49-F238E27FC236}">
                <a16:creationId xmlns:a16="http://schemas.microsoft.com/office/drawing/2014/main" id="{1FA96959-E98E-7C4C-A806-428145183187}"/>
              </a:ext>
            </a:extLst>
          </p:cNvPr>
          <p:cNvSpPr/>
          <p:nvPr/>
        </p:nvSpPr>
        <p:spPr>
          <a:xfrm>
            <a:off x="3852395" y="3391219"/>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401" name="TextBox 277">
            <a:extLst>
              <a:ext uri="{FF2B5EF4-FFF2-40B4-BE49-F238E27FC236}">
                <a16:creationId xmlns:a16="http://schemas.microsoft.com/office/drawing/2014/main" id="{023DB622-C33D-6749-9308-B77303332B2F}"/>
              </a:ext>
            </a:extLst>
          </p:cNvPr>
          <p:cNvSpPr txBox="1"/>
          <p:nvPr/>
        </p:nvSpPr>
        <p:spPr>
          <a:xfrm>
            <a:off x="2069376" y="2408569"/>
            <a:ext cx="844663" cy="246221"/>
          </a:xfrm>
          <a:prstGeom prst="rect">
            <a:avLst/>
          </a:prstGeom>
          <a:noFill/>
        </p:spPr>
        <p:txBody>
          <a:bodyPr wrap="square" rtlCol="0">
            <a:spAutoFit/>
          </a:bodyPr>
          <a:lstStyle/>
          <a:p>
            <a:pPr algn="ctr"/>
            <a:r>
              <a:rPr lang="en-GB" sz="1000" dirty="0">
                <a:solidFill>
                  <a:schemeClr val="tx2"/>
                </a:solidFill>
              </a:rPr>
              <a:t>Weighing</a:t>
            </a:r>
          </a:p>
        </p:txBody>
      </p:sp>
      <p:cxnSp>
        <p:nvCxnSpPr>
          <p:cNvPr id="402" name="Connector: Elbow 217">
            <a:extLst>
              <a:ext uri="{FF2B5EF4-FFF2-40B4-BE49-F238E27FC236}">
                <a16:creationId xmlns:a16="http://schemas.microsoft.com/office/drawing/2014/main" id="{40831C1F-AA35-7141-94DF-1252A59B3254}"/>
              </a:ext>
            </a:extLst>
          </p:cNvPr>
          <p:cNvCxnSpPr>
            <a:cxnSpLocks/>
            <a:stCxn id="364" idx="3"/>
            <a:endCxn id="361" idx="0"/>
          </p:cNvCxnSpPr>
          <p:nvPr/>
        </p:nvCxnSpPr>
        <p:spPr>
          <a:xfrm flipV="1">
            <a:off x="2640850" y="3824379"/>
            <a:ext cx="1186113" cy="130664"/>
          </a:xfrm>
          <a:prstGeom prst="bentConnector2">
            <a:avLst/>
          </a:prstGeom>
          <a:ln w="635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3" name="Connector: Elbow 217">
            <a:extLst>
              <a:ext uri="{FF2B5EF4-FFF2-40B4-BE49-F238E27FC236}">
                <a16:creationId xmlns:a16="http://schemas.microsoft.com/office/drawing/2014/main" id="{634D60AE-9CD2-1143-BAA8-2E73CB3370EA}"/>
              </a:ext>
            </a:extLst>
          </p:cNvPr>
          <p:cNvCxnSpPr>
            <a:cxnSpLocks/>
            <a:stCxn id="364" idx="3"/>
            <a:endCxn id="362" idx="0"/>
          </p:cNvCxnSpPr>
          <p:nvPr/>
        </p:nvCxnSpPr>
        <p:spPr>
          <a:xfrm flipV="1">
            <a:off x="2640850" y="3822777"/>
            <a:ext cx="1055370" cy="132266"/>
          </a:xfrm>
          <a:prstGeom prst="bentConnector2">
            <a:avLst/>
          </a:prstGeom>
          <a:ln w="635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4" name="Connector: Elbow 217">
            <a:extLst>
              <a:ext uri="{FF2B5EF4-FFF2-40B4-BE49-F238E27FC236}">
                <a16:creationId xmlns:a16="http://schemas.microsoft.com/office/drawing/2014/main" id="{B116E1DA-2299-BE49-89D0-5EBDE6D63E5A}"/>
              </a:ext>
            </a:extLst>
          </p:cNvPr>
          <p:cNvCxnSpPr>
            <a:cxnSpLocks/>
            <a:stCxn id="364" idx="3"/>
            <a:endCxn id="363" idx="0"/>
          </p:cNvCxnSpPr>
          <p:nvPr/>
        </p:nvCxnSpPr>
        <p:spPr>
          <a:xfrm flipV="1">
            <a:off x="2640850" y="3822778"/>
            <a:ext cx="924627" cy="132265"/>
          </a:xfrm>
          <a:prstGeom prst="bentConnector2">
            <a:avLst/>
          </a:prstGeom>
          <a:ln w="635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5" name="Connector: Elbow 217">
            <a:extLst>
              <a:ext uri="{FF2B5EF4-FFF2-40B4-BE49-F238E27FC236}">
                <a16:creationId xmlns:a16="http://schemas.microsoft.com/office/drawing/2014/main" id="{8C2A4B89-E4FF-FE4B-AF46-38A44B2BAAC2}"/>
              </a:ext>
            </a:extLst>
          </p:cNvPr>
          <p:cNvCxnSpPr>
            <a:cxnSpLocks/>
            <a:stCxn id="387" idx="2"/>
            <a:endCxn id="386" idx="0"/>
          </p:cNvCxnSpPr>
          <p:nvPr/>
        </p:nvCxnSpPr>
        <p:spPr>
          <a:xfrm rot="5400000">
            <a:off x="4518699" y="3740474"/>
            <a:ext cx="235337" cy="410738"/>
          </a:xfrm>
          <a:prstGeom prst="bentConnector3">
            <a:avLst>
              <a:gd name="adj1" fmla="val 50000"/>
            </a:avLst>
          </a:prstGeom>
          <a:ln w="635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6" name="Connector: Elbow 217">
            <a:extLst>
              <a:ext uri="{FF2B5EF4-FFF2-40B4-BE49-F238E27FC236}">
                <a16:creationId xmlns:a16="http://schemas.microsoft.com/office/drawing/2014/main" id="{8D8A7C33-3061-AA4C-AF64-8322C7F948A2}"/>
              </a:ext>
            </a:extLst>
          </p:cNvPr>
          <p:cNvCxnSpPr>
            <a:cxnSpLocks/>
            <a:stCxn id="387" idx="2"/>
            <a:endCxn id="385" idx="0"/>
          </p:cNvCxnSpPr>
          <p:nvPr/>
        </p:nvCxnSpPr>
        <p:spPr>
          <a:xfrm rot="5400000">
            <a:off x="4578055" y="3798228"/>
            <a:ext cx="233735" cy="293628"/>
          </a:xfrm>
          <a:prstGeom prst="bentConnector3">
            <a:avLst>
              <a:gd name="adj1" fmla="val 50000"/>
            </a:avLst>
          </a:prstGeom>
          <a:ln w="635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pic>
        <p:nvPicPr>
          <p:cNvPr id="408" name="Graphic 282" descr="Germ with solid fill">
            <a:extLst>
              <a:ext uri="{FF2B5EF4-FFF2-40B4-BE49-F238E27FC236}">
                <a16:creationId xmlns:a16="http://schemas.microsoft.com/office/drawing/2014/main" id="{38D420B2-B936-5449-A9BB-197DD6A65779}"/>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rot="20700000">
            <a:off x="5593505" y="4288057"/>
            <a:ext cx="144000" cy="144000"/>
          </a:xfrm>
          <a:prstGeom prst="rect">
            <a:avLst/>
          </a:prstGeom>
        </p:spPr>
      </p:pic>
      <p:sp>
        <p:nvSpPr>
          <p:cNvPr id="409" name="TextBox 302">
            <a:extLst>
              <a:ext uri="{FF2B5EF4-FFF2-40B4-BE49-F238E27FC236}">
                <a16:creationId xmlns:a16="http://schemas.microsoft.com/office/drawing/2014/main" id="{9973BB02-97B5-6542-B6FD-C4BB2F1CC762}"/>
              </a:ext>
            </a:extLst>
          </p:cNvPr>
          <p:cNvSpPr txBox="1"/>
          <p:nvPr/>
        </p:nvSpPr>
        <p:spPr>
          <a:xfrm>
            <a:off x="751365" y="2104762"/>
            <a:ext cx="786467" cy="553998"/>
          </a:xfrm>
          <a:prstGeom prst="rect">
            <a:avLst/>
          </a:prstGeom>
          <a:ln>
            <a:noFill/>
          </a:ln>
        </p:spPr>
        <p:txBody>
          <a:bodyPr wrap="square" lIns="0" rIns="0" rtlCol="0">
            <a:spAutoFit/>
          </a:bodyPr>
          <a:lstStyle/>
          <a:p>
            <a:pPr algn="ctr"/>
            <a:r>
              <a:rPr lang="en-GB" sz="1000" dirty="0">
                <a:solidFill>
                  <a:schemeClr val="accent2">
                    <a:lumMod val="50000"/>
                  </a:schemeClr>
                </a:solidFill>
              </a:rPr>
              <a:t>Meat ingredients</a:t>
            </a:r>
          </a:p>
          <a:p>
            <a:pPr algn="ctr"/>
            <a:r>
              <a:rPr lang="en-GB" sz="1000" dirty="0">
                <a:solidFill>
                  <a:schemeClr val="accent2">
                    <a:lumMod val="50000"/>
                  </a:schemeClr>
                </a:solidFill>
              </a:rPr>
              <a:t>~70% water</a:t>
            </a:r>
          </a:p>
        </p:txBody>
      </p:sp>
      <p:cxnSp>
        <p:nvCxnSpPr>
          <p:cNvPr id="411" name="Rak pil 410">
            <a:extLst>
              <a:ext uri="{FF2B5EF4-FFF2-40B4-BE49-F238E27FC236}">
                <a16:creationId xmlns:a16="http://schemas.microsoft.com/office/drawing/2014/main" id="{9DC9BDFF-EB26-244A-89F1-C263B5A2673F}"/>
              </a:ext>
            </a:extLst>
          </p:cNvPr>
          <p:cNvCxnSpPr>
            <a:cxnSpLocks/>
            <a:stCxn id="409" idx="2"/>
            <a:endCxn id="306" idx="0"/>
          </p:cNvCxnSpPr>
          <p:nvPr/>
        </p:nvCxnSpPr>
        <p:spPr>
          <a:xfrm>
            <a:off x="1144599" y="2658760"/>
            <a:ext cx="3259" cy="225314"/>
          </a:xfrm>
          <a:prstGeom prst="straightConnector1">
            <a:avLst/>
          </a:prstGeom>
          <a:ln w="6350">
            <a:solidFill>
              <a:schemeClr val="accent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412" name="TextBox 302">
            <a:extLst>
              <a:ext uri="{FF2B5EF4-FFF2-40B4-BE49-F238E27FC236}">
                <a16:creationId xmlns:a16="http://schemas.microsoft.com/office/drawing/2014/main" id="{B509C138-5596-FC4D-BCAE-380D3B0FA995}"/>
              </a:ext>
            </a:extLst>
          </p:cNvPr>
          <p:cNvSpPr txBox="1"/>
          <p:nvPr/>
        </p:nvSpPr>
        <p:spPr>
          <a:xfrm>
            <a:off x="4076703" y="2104762"/>
            <a:ext cx="786467" cy="553998"/>
          </a:xfrm>
          <a:prstGeom prst="rect">
            <a:avLst/>
          </a:prstGeom>
          <a:ln>
            <a:noFill/>
          </a:ln>
        </p:spPr>
        <p:txBody>
          <a:bodyPr wrap="square" lIns="0" rIns="0" rtlCol="0">
            <a:spAutoFit/>
          </a:bodyPr>
          <a:lstStyle/>
          <a:p>
            <a:pPr algn="ctr"/>
            <a:r>
              <a:rPr lang="en-GB" sz="1000" dirty="0">
                <a:solidFill>
                  <a:schemeClr val="accent2">
                    <a:lumMod val="50000"/>
                  </a:schemeClr>
                </a:solidFill>
              </a:rPr>
              <a:t>Pumpable </a:t>
            </a:r>
            <a:br>
              <a:rPr lang="en-GB" sz="1000" dirty="0">
                <a:solidFill>
                  <a:schemeClr val="accent2">
                    <a:lumMod val="50000"/>
                  </a:schemeClr>
                </a:solidFill>
              </a:rPr>
            </a:br>
            <a:r>
              <a:rPr lang="en-GB" sz="1000" dirty="0">
                <a:solidFill>
                  <a:schemeClr val="accent2">
                    <a:lumMod val="50000"/>
                  </a:schemeClr>
                </a:solidFill>
              </a:rPr>
              <a:t>wet and dry ingredients</a:t>
            </a:r>
          </a:p>
        </p:txBody>
      </p:sp>
      <p:cxnSp>
        <p:nvCxnSpPr>
          <p:cNvPr id="413" name="Rak pil 412">
            <a:extLst>
              <a:ext uri="{FF2B5EF4-FFF2-40B4-BE49-F238E27FC236}">
                <a16:creationId xmlns:a16="http://schemas.microsoft.com/office/drawing/2014/main" id="{A3D185B3-B82D-0A43-B7B7-0CD658486E84}"/>
              </a:ext>
            </a:extLst>
          </p:cNvPr>
          <p:cNvCxnSpPr>
            <a:cxnSpLocks/>
            <a:stCxn id="412" idx="2"/>
            <a:endCxn id="302" idx="0"/>
          </p:cNvCxnSpPr>
          <p:nvPr/>
        </p:nvCxnSpPr>
        <p:spPr>
          <a:xfrm>
            <a:off x="4469937" y="2658760"/>
            <a:ext cx="3259" cy="225314"/>
          </a:xfrm>
          <a:prstGeom prst="straightConnector1">
            <a:avLst/>
          </a:prstGeom>
          <a:ln w="6350">
            <a:solidFill>
              <a:schemeClr val="accent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414" name="TextBox 18">
            <a:extLst>
              <a:ext uri="{FF2B5EF4-FFF2-40B4-BE49-F238E27FC236}">
                <a16:creationId xmlns:a16="http://schemas.microsoft.com/office/drawing/2014/main" id="{C3A26E6A-B7CF-7845-9F26-8160BA61830F}"/>
              </a:ext>
            </a:extLst>
          </p:cNvPr>
          <p:cNvSpPr txBox="1"/>
          <p:nvPr/>
        </p:nvSpPr>
        <p:spPr>
          <a:xfrm>
            <a:off x="4916467" y="4753740"/>
            <a:ext cx="1493080" cy="646331"/>
          </a:xfrm>
          <a:prstGeom prst="rect">
            <a:avLst/>
          </a:prstGeom>
          <a:noFill/>
        </p:spPr>
        <p:txBody>
          <a:bodyPr wrap="square" rtlCol="0">
            <a:spAutoFit/>
          </a:bodyPr>
          <a:lstStyle/>
          <a:p>
            <a:pPr algn="ctr"/>
            <a:r>
              <a:rPr lang="en-GB" sz="1200" b="1" dirty="0">
                <a:solidFill>
                  <a:schemeClr val="tx2"/>
                </a:solidFill>
              </a:rPr>
              <a:t>To dryer</a:t>
            </a:r>
          </a:p>
          <a:p>
            <a:pPr algn="ctr"/>
            <a:r>
              <a:rPr lang="en-GB" sz="1200" dirty="0">
                <a:solidFill>
                  <a:schemeClr val="tx2"/>
                </a:solidFill>
              </a:rPr>
              <a:t>Wet pellets </a:t>
            </a:r>
          </a:p>
          <a:p>
            <a:pPr algn="ctr"/>
            <a:r>
              <a:rPr lang="en-GB" sz="1200" dirty="0">
                <a:solidFill>
                  <a:schemeClr val="tx2"/>
                </a:solidFill>
              </a:rPr>
              <a:t>~20% moisture</a:t>
            </a:r>
          </a:p>
        </p:txBody>
      </p:sp>
      <p:cxnSp>
        <p:nvCxnSpPr>
          <p:cNvPr id="415" name="Rak pil 414">
            <a:extLst>
              <a:ext uri="{FF2B5EF4-FFF2-40B4-BE49-F238E27FC236}">
                <a16:creationId xmlns:a16="http://schemas.microsoft.com/office/drawing/2014/main" id="{DFDC1B26-BAAE-DD4C-A355-5434C7A786A1}"/>
              </a:ext>
            </a:extLst>
          </p:cNvPr>
          <p:cNvCxnSpPr>
            <a:cxnSpLocks/>
          </p:cNvCxnSpPr>
          <p:nvPr/>
        </p:nvCxnSpPr>
        <p:spPr>
          <a:xfrm>
            <a:off x="5658639" y="4532826"/>
            <a:ext cx="0" cy="220914"/>
          </a:xfrm>
          <a:prstGeom prst="straightConnector1">
            <a:avLst/>
          </a:prstGeom>
          <a:ln w="635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21" name="Platshållare för text 1023">
            <a:extLst>
              <a:ext uri="{FF2B5EF4-FFF2-40B4-BE49-F238E27FC236}">
                <a16:creationId xmlns:a16="http://schemas.microsoft.com/office/drawing/2014/main" id="{5A446057-2A28-4CA5-BF73-77247A280493}"/>
              </a:ext>
            </a:extLst>
          </p:cNvPr>
          <p:cNvSpPr txBox="1">
            <a:spLocks/>
          </p:cNvSpPr>
          <p:nvPr/>
        </p:nvSpPr>
        <p:spPr>
          <a:xfrm>
            <a:off x="839788" y="4786018"/>
            <a:ext cx="3010034" cy="1258400"/>
          </a:xfrm>
          <a:prstGeom prst="rect">
            <a:avLst/>
          </a:prstGeom>
        </p:spPr>
        <p:txBody>
          <a:bodyPr lIns="0" tIns="0" rIns="0" bIns="0"/>
          <a:lstStyle>
            <a:lvl1pPr marL="180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2000" kern="1200">
                <a:solidFill>
                  <a:schemeClr val="tx2"/>
                </a:solidFill>
                <a:latin typeface="+mn-lt"/>
                <a:ea typeface="+mn-ea"/>
                <a:cs typeface="+mn-cs"/>
              </a:defRPr>
            </a:lvl1pPr>
            <a:lvl2pPr marL="378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700" kern="1200">
                <a:solidFill>
                  <a:schemeClr val="tx2"/>
                </a:solidFill>
                <a:latin typeface="+mn-lt"/>
                <a:ea typeface="+mn-ea"/>
                <a:cs typeface="+mn-cs"/>
              </a:defRPr>
            </a:lvl2pPr>
            <a:lvl3pPr marL="576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tabLst/>
              <a:defRPr lang="en-US" sz="1500" kern="1200" dirty="0">
                <a:solidFill>
                  <a:schemeClr val="tx2"/>
                </a:solidFill>
                <a:latin typeface="+mn-lt"/>
                <a:ea typeface="+mn-ea"/>
                <a:cs typeface="+mn-cs"/>
              </a:defRPr>
            </a:lvl3pPr>
            <a:lvl4pPr marL="774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300" kern="1200">
                <a:solidFill>
                  <a:schemeClr val="tx2"/>
                </a:solidFill>
                <a:latin typeface="+mn-lt"/>
                <a:ea typeface="+mn-ea"/>
                <a:cs typeface="+mn-cs"/>
              </a:defRPr>
            </a:lvl4pPr>
            <a:lvl5pPr marL="972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GB" sz="1600" b="1" dirty="0">
              <a:solidFill>
                <a:srgbClr val="FF0000"/>
              </a:solidFill>
            </a:endParaRPr>
          </a:p>
        </p:txBody>
      </p:sp>
    </p:spTree>
    <p:extLst>
      <p:ext uri="{BB962C8B-B14F-4D97-AF65-F5344CB8AC3E}">
        <p14:creationId xmlns:p14="http://schemas.microsoft.com/office/powerpoint/2010/main" val="18094244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090D-E60B-4453-ADA2-66C0B9945C0D}"/>
              </a:ext>
            </a:extLst>
          </p:cNvPr>
          <p:cNvSpPr>
            <a:spLocks noGrp="1"/>
          </p:cNvSpPr>
          <p:nvPr>
            <p:ph type="ctrTitle"/>
          </p:nvPr>
        </p:nvSpPr>
        <p:spPr>
          <a:xfrm>
            <a:off x="839788" y="305627"/>
            <a:ext cx="9468000" cy="504000"/>
          </a:xfrm>
        </p:spPr>
        <p:txBody>
          <a:bodyPr/>
          <a:lstStyle/>
          <a:p>
            <a:r>
              <a:rPr lang="en-GB" dirty="0"/>
              <a:t>Challenges of extruding high-meat pet food</a:t>
            </a:r>
            <a:endParaRPr lang="en-US" dirty="0"/>
          </a:p>
        </p:txBody>
      </p:sp>
      <p:sp>
        <p:nvSpPr>
          <p:cNvPr id="3" name="Subtitle 2">
            <a:extLst>
              <a:ext uri="{FF2B5EF4-FFF2-40B4-BE49-F238E27FC236}">
                <a16:creationId xmlns:a16="http://schemas.microsoft.com/office/drawing/2014/main" id="{14D6D4A0-D150-4985-BE94-992E2CDC03B9}"/>
              </a:ext>
            </a:extLst>
          </p:cNvPr>
          <p:cNvSpPr>
            <a:spLocks noGrp="1"/>
          </p:cNvSpPr>
          <p:nvPr>
            <p:ph type="subTitle" idx="1"/>
          </p:nvPr>
        </p:nvSpPr>
        <p:spPr>
          <a:xfrm>
            <a:off x="839788" y="828000"/>
            <a:ext cx="9468000" cy="349200"/>
          </a:xfrm>
        </p:spPr>
        <p:txBody>
          <a:bodyPr/>
          <a:lstStyle/>
          <a:p>
            <a:r>
              <a:rPr lang="en-GB" dirty="0"/>
              <a:t>How to integrate more fresh meat?</a:t>
            </a:r>
          </a:p>
        </p:txBody>
      </p:sp>
      <p:sp>
        <p:nvSpPr>
          <p:cNvPr id="4" name="Platshållare för text 3">
            <a:extLst>
              <a:ext uri="{FF2B5EF4-FFF2-40B4-BE49-F238E27FC236}">
                <a16:creationId xmlns:a16="http://schemas.microsoft.com/office/drawing/2014/main" id="{D9495A05-2FD5-AD42-8737-5CF722AACA75}"/>
              </a:ext>
            </a:extLst>
          </p:cNvPr>
          <p:cNvSpPr>
            <a:spLocks noGrp="1"/>
          </p:cNvSpPr>
          <p:nvPr>
            <p:ph type="body" sz="quarter" idx="12"/>
          </p:nvPr>
        </p:nvSpPr>
        <p:spPr>
          <a:xfrm>
            <a:off x="7104063" y="1951038"/>
            <a:ext cx="4248150" cy="3744912"/>
          </a:xfrm>
        </p:spPr>
        <p:txBody>
          <a:bodyPr/>
          <a:lstStyle/>
          <a:p>
            <a:pPr marL="0" indent="0">
              <a:spcAft>
                <a:spcPts val="1200"/>
              </a:spcAft>
              <a:buNone/>
            </a:pPr>
            <a:r>
              <a:rPr lang="en-GB" b="1" dirty="0"/>
              <a:t>Alfa Laval solutions for integrating more fresh meat into pet food</a:t>
            </a:r>
            <a:endParaRPr lang="en-GB" dirty="0"/>
          </a:p>
          <a:p>
            <a:pPr lvl="0">
              <a:spcAft>
                <a:spcPts val="1200"/>
              </a:spcAft>
            </a:pPr>
            <a:r>
              <a:rPr lang="en-GB" dirty="0"/>
              <a:t>Alfa Laval meat concentration process, including heating, separation and evaporation</a:t>
            </a:r>
          </a:p>
          <a:p>
            <a:pPr lvl="0">
              <a:spcAft>
                <a:spcPts val="1200"/>
              </a:spcAft>
            </a:pPr>
            <a:r>
              <a:rPr lang="en-GB" dirty="0"/>
              <a:t>Alfa Laval enzymatic process</a:t>
            </a:r>
          </a:p>
        </p:txBody>
      </p:sp>
      <p:pic>
        <p:nvPicPr>
          <p:cNvPr id="9" name="Platshållare för bild 8">
            <a:extLst>
              <a:ext uri="{FF2B5EF4-FFF2-40B4-BE49-F238E27FC236}">
                <a16:creationId xmlns:a16="http://schemas.microsoft.com/office/drawing/2014/main" id="{AE49E573-312C-C740-A259-6B6E135476AE}"/>
              </a:ext>
            </a:extLst>
          </p:cNvPr>
          <p:cNvPicPr>
            <a:picLocks noGrp="1" noChangeAspect="1"/>
          </p:cNvPicPr>
          <p:nvPr>
            <p:ph type="pic" sz="quarter" idx="37"/>
          </p:nvPr>
        </p:nvPicPr>
        <p:blipFill rotWithShape="1">
          <a:blip r:embed="rId3" cstate="email">
            <a:extLst>
              <a:ext uri="{28A0092B-C50C-407E-A947-70E740481C1C}">
                <a14:useLocalDpi xmlns:a14="http://schemas.microsoft.com/office/drawing/2010/main"/>
              </a:ext>
            </a:extLst>
          </a:blip>
          <a:srcRect/>
          <a:stretch/>
        </p:blipFill>
        <p:spPr>
          <a:xfrm>
            <a:off x="0" y="1216026"/>
            <a:ext cx="6708775" cy="4803775"/>
          </a:xfrm>
        </p:spPr>
      </p:pic>
      <p:sp>
        <p:nvSpPr>
          <p:cNvPr id="5" name="Footer Placeholder 4">
            <a:extLst>
              <a:ext uri="{FF2B5EF4-FFF2-40B4-BE49-F238E27FC236}">
                <a16:creationId xmlns:a16="http://schemas.microsoft.com/office/drawing/2014/main" id="{7ADF45D6-0316-45B9-9F74-B11A84167A42}"/>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6" name="Date Placeholder 5">
            <a:extLst>
              <a:ext uri="{FF2B5EF4-FFF2-40B4-BE49-F238E27FC236}">
                <a16:creationId xmlns:a16="http://schemas.microsoft.com/office/drawing/2014/main" id="{2FB865EF-5096-42C4-8088-61D5D8471E66}"/>
              </a:ext>
            </a:extLst>
          </p:cNvPr>
          <p:cNvSpPr>
            <a:spLocks noGrp="1"/>
          </p:cNvSpPr>
          <p:nvPr>
            <p:ph type="dt" sz="half" idx="26"/>
          </p:nvPr>
        </p:nvSpPr>
        <p:spPr>
          <a:xfrm>
            <a:off x="360000" y="6531166"/>
            <a:ext cx="549408" cy="125233"/>
          </a:xfrm>
        </p:spPr>
        <p:txBody>
          <a:bodyPr/>
          <a:lstStyle/>
          <a:p>
            <a:fld id="{74DD21C0-EE81-41FF-9DCB-588A16D41EC9}" type="datetime1">
              <a:rPr lang="en-GB" noProof="0" smtClean="0"/>
              <a:pPr/>
              <a:t>13/12/2021</a:t>
            </a:fld>
            <a:endParaRPr lang="en-GB" noProof="0"/>
          </a:p>
        </p:txBody>
      </p:sp>
      <p:sp>
        <p:nvSpPr>
          <p:cNvPr id="7" name="Slide Number Placeholder 6">
            <a:extLst>
              <a:ext uri="{FF2B5EF4-FFF2-40B4-BE49-F238E27FC236}">
                <a16:creationId xmlns:a16="http://schemas.microsoft.com/office/drawing/2014/main" id="{BD95150D-E35A-4F33-AED5-6786F90A7F09}"/>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16</a:t>
            </a:fld>
            <a:r>
              <a:rPr lang="en-GB" noProof="0"/>
              <a:t> |</a:t>
            </a:r>
          </a:p>
        </p:txBody>
      </p:sp>
      <p:sp>
        <p:nvSpPr>
          <p:cNvPr id="23" name="Content Placeholder 2">
            <a:extLst>
              <a:ext uri="{FF2B5EF4-FFF2-40B4-BE49-F238E27FC236}">
                <a16:creationId xmlns:a16="http://schemas.microsoft.com/office/drawing/2014/main" id="{A9355048-B7A1-40AC-B90D-C5140BECF2C8}"/>
              </a:ext>
            </a:extLst>
          </p:cNvPr>
          <p:cNvSpPr txBox="1">
            <a:spLocks/>
          </p:cNvSpPr>
          <p:nvPr/>
        </p:nvSpPr>
        <p:spPr bwMode="white">
          <a:xfrm>
            <a:off x="634704" y="1757242"/>
            <a:ext cx="8078990" cy="536200"/>
          </a:xfrm>
          <a:prstGeom prst="rect">
            <a:avLst/>
          </a:prstGeom>
        </p:spPr>
        <p:txBody>
          <a:bodyPr vert="horz" lIns="0" tIns="0" rIns="0" bIns="0" rtlCol="0">
            <a:noAutofit/>
          </a:bodyPr>
          <a:lstStyle>
            <a:lvl1pPr marL="180975" indent="-180975" algn="l" defTabSz="914400" rtl="0" eaLnBrk="1" latinLnBrk="0" hangingPunct="1">
              <a:lnSpc>
                <a:spcPct val="100000"/>
              </a:lnSpc>
              <a:spcBef>
                <a:spcPts val="0"/>
              </a:spcBef>
              <a:spcAft>
                <a:spcPts val="600"/>
              </a:spcAft>
              <a:buClr>
                <a:schemeClr val="accent6"/>
              </a:buClr>
              <a:buFont typeface="Arial" panose="020B0604020202020204" pitchFamily="34" charset="0"/>
              <a:buChar char="−"/>
              <a:tabLst/>
              <a:defRPr lang="sv-SE" sz="1600" kern="1200" dirty="0">
                <a:solidFill>
                  <a:schemeClr val="accent6"/>
                </a:solidFill>
                <a:latin typeface="+mn-lt"/>
                <a:ea typeface="+mn-ea"/>
                <a:cs typeface="+mn-cs"/>
              </a:defRPr>
            </a:lvl1pPr>
            <a:lvl2pPr marL="457200" indent="0" algn="ctr" defTabSz="914400" rtl="0" eaLnBrk="1" latinLnBrk="0" hangingPunct="1">
              <a:lnSpc>
                <a:spcPct val="100000"/>
              </a:lnSpc>
              <a:spcBef>
                <a:spcPts val="0"/>
              </a:spcBef>
              <a:spcAft>
                <a:spcPts val="600"/>
              </a:spcAft>
              <a:buClr>
                <a:schemeClr val="tx1"/>
              </a:buClr>
              <a:buFont typeface="Arial" panose="020B0604020202020204" pitchFamily="34" charset="0"/>
              <a:buNone/>
              <a:tabLst/>
              <a:defRPr sz="2000" kern="1200">
                <a:solidFill>
                  <a:schemeClr val="tx2"/>
                </a:solidFill>
                <a:latin typeface="+mn-lt"/>
                <a:ea typeface="+mn-ea"/>
                <a:cs typeface="+mn-cs"/>
              </a:defRPr>
            </a:lvl2pPr>
            <a:lvl3pPr marL="914400" indent="0" algn="ctr" defTabSz="914400" rtl="0" eaLnBrk="1" latinLnBrk="0" hangingPunct="1">
              <a:lnSpc>
                <a:spcPct val="100000"/>
              </a:lnSpc>
              <a:spcBef>
                <a:spcPts val="0"/>
              </a:spcBef>
              <a:spcAft>
                <a:spcPts val="600"/>
              </a:spcAft>
              <a:buClr>
                <a:schemeClr val="tx1"/>
              </a:buClr>
              <a:buFont typeface="Wingdings" panose="05000000000000000000" pitchFamily="2" charset="2"/>
              <a:buNone/>
              <a:tabLst/>
              <a:defRPr lang="en-US" sz="1800" kern="1200">
                <a:solidFill>
                  <a:schemeClr val="tx2"/>
                </a:solidFill>
                <a:latin typeface="+mn-lt"/>
                <a:ea typeface="+mn-ea"/>
                <a:cs typeface="+mn-cs"/>
              </a:defRPr>
            </a:lvl3pPr>
            <a:lvl4pPr marL="1371600" indent="0" algn="ctr" defTabSz="914400" rtl="0" eaLnBrk="1" latinLnBrk="0" hangingPunct="1">
              <a:lnSpc>
                <a:spcPct val="100000"/>
              </a:lnSpc>
              <a:spcBef>
                <a:spcPts val="0"/>
              </a:spcBef>
              <a:spcAft>
                <a:spcPts val="600"/>
              </a:spcAft>
              <a:buClr>
                <a:schemeClr val="tx1"/>
              </a:buClr>
              <a:buFont typeface="Arial" panose="020B0604020202020204" pitchFamily="34" charset="0"/>
              <a:buNone/>
              <a:tabLst/>
              <a:defRPr sz="1600" kern="1200">
                <a:solidFill>
                  <a:schemeClr val="tx2"/>
                </a:solidFill>
                <a:latin typeface="+mn-lt"/>
                <a:ea typeface="+mn-ea"/>
                <a:cs typeface="+mn-cs"/>
              </a:defRPr>
            </a:lvl4pPr>
            <a:lvl5pPr marL="1828800" indent="0" algn="ctr" defTabSz="914400" rtl="0" eaLnBrk="1" latinLnBrk="0" hangingPunct="1">
              <a:lnSpc>
                <a:spcPct val="100000"/>
              </a:lnSpc>
              <a:spcBef>
                <a:spcPts val="0"/>
              </a:spcBef>
              <a:spcAft>
                <a:spcPts val="600"/>
              </a:spcAft>
              <a:buClr>
                <a:schemeClr val="tx1"/>
              </a:buClr>
              <a:buFont typeface="Arial" panose="020B0604020202020204" pitchFamily="34" charset="0"/>
              <a:buNone/>
              <a:tabLst/>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endParaRPr lang="en-GB" sz="2000" dirty="0">
              <a:solidFill>
                <a:srgbClr val="002060"/>
              </a:solidFill>
            </a:endParaRPr>
          </a:p>
        </p:txBody>
      </p:sp>
    </p:spTree>
    <p:extLst>
      <p:ext uri="{BB962C8B-B14F-4D97-AF65-F5344CB8AC3E}">
        <p14:creationId xmlns:p14="http://schemas.microsoft.com/office/powerpoint/2010/main" val="118666219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181BEDC8-BD05-9840-9537-C004494498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DD21C0-EE81-41FF-9DCB-588A16D41EC9}" type="datetime1">
              <a:rPr kumimoji="0" lang="en-GB" sz="800" b="0" i="0" u="none" strike="noStrike" kern="1200" cap="none" spc="0" normalizeH="0" baseline="0" noProof="0" smtClean="0">
                <a:ln>
                  <a:noFill/>
                </a:ln>
                <a:solidFill>
                  <a:srgbClr val="84777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13/12/2021</a:t>
            </a:fld>
            <a:endParaRPr kumimoji="0" lang="en-GB" sz="800" b="0" i="0" u="none" strike="noStrike" kern="1200" cap="none" spc="0" normalizeH="0" baseline="0" noProof="0">
              <a:ln>
                <a:noFill/>
              </a:ln>
              <a:solidFill>
                <a:srgbClr val="847770"/>
              </a:solidFill>
              <a:effectLst/>
              <a:uLnTx/>
              <a:uFillTx/>
              <a:latin typeface="Arial" panose="020B0604020202020204"/>
              <a:ea typeface="+mn-ea"/>
              <a:cs typeface="+mn-cs"/>
            </a:endParaRPr>
          </a:p>
        </p:txBody>
      </p:sp>
      <p:sp>
        <p:nvSpPr>
          <p:cNvPr id="6" name="Platshållare för sidfot 5">
            <a:extLst>
              <a:ext uri="{FF2B5EF4-FFF2-40B4-BE49-F238E27FC236}">
                <a16:creationId xmlns:a16="http://schemas.microsoft.com/office/drawing/2014/main" id="{AEFEF183-5E16-7F42-80A6-C0D0B356593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847770"/>
                </a:solidFill>
                <a:effectLst/>
                <a:uLnTx/>
                <a:uFillTx/>
                <a:latin typeface="Arial" panose="020B0604020202020204"/>
                <a:ea typeface="+mn-ea"/>
                <a:cs typeface="+mn-cs"/>
              </a:rPr>
              <a:t>| © Alfa Laval</a:t>
            </a:r>
          </a:p>
        </p:txBody>
      </p:sp>
      <p:sp>
        <p:nvSpPr>
          <p:cNvPr id="8" name="Platshållare för bildnummer 7">
            <a:extLst>
              <a:ext uri="{FF2B5EF4-FFF2-40B4-BE49-F238E27FC236}">
                <a16:creationId xmlns:a16="http://schemas.microsoft.com/office/drawing/2014/main" id="{F30F8EC1-ABA8-FB40-B2C8-5E9FF270BB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81896-7108-754B-A195-4B41D5296C65}" type="slidenum">
              <a:rPr kumimoji="0" lang="en-GB" sz="800" b="0" i="0" u="none" strike="noStrike" kern="1200" cap="none" spc="0" normalizeH="0" baseline="0" noProof="0" smtClean="0">
                <a:ln>
                  <a:noFill/>
                </a:ln>
                <a:solidFill>
                  <a:srgbClr val="84777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r>
              <a:rPr kumimoji="0" lang="en-GB" sz="800" b="0" i="0" u="none" strike="noStrike" kern="1200" cap="none" spc="0" normalizeH="0" baseline="0" noProof="0">
                <a:ln>
                  <a:noFill/>
                </a:ln>
                <a:solidFill>
                  <a:srgbClr val="847770"/>
                </a:solidFill>
                <a:effectLst/>
                <a:uLnTx/>
                <a:uFillTx/>
                <a:latin typeface="Arial" panose="020B0604020202020204"/>
                <a:ea typeface="+mn-ea"/>
                <a:cs typeface="+mn-cs"/>
              </a:rPr>
              <a:t> |</a:t>
            </a:r>
          </a:p>
        </p:txBody>
      </p:sp>
      <p:sp>
        <p:nvSpPr>
          <p:cNvPr id="9" name="Rubrik 8">
            <a:extLst>
              <a:ext uri="{FF2B5EF4-FFF2-40B4-BE49-F238E27FC236}">
                <a16:creationId xmlns:a16="http://schemas.microsoft.com/office/drawing/2014/main" id="{C91281E5-52EB-9D48-956A-FA25658755A7}"/>
              </a:ext>
            </a:extLst>
          </p:cNvPr>
          <p:cNvSpPr>
            <a:spLocks noGrp="1"/>
          </p:cNvSpPr>
          <p:nvPr>
            <p:ph type="title"/>
          </p:nvPr>
        </p:nvSpPr>
        <p:spPr/>
        <p:txBody>
          <a:bodyPr/>
          <a:lstStyle/>
          <a:p>
            <a:r>
              <a:rPr lang="en-GB" sz="4400" dirty="0"/>
              <a:t>Meat concentration</a:t>
            </a:r>
            <a:endParaRPr lang="en-GB" dirty="0"/>
          </a:p>
        </p:txBody>
      </p:sp>
    </p:spTree>
    <p:extLst>
      <p:ext uri="{BB962C8B-B14F-4D97-AF65-F5344CB8AC3E}">
        <p14:creationId xmlns:p14="http://schemas.microsoft.com/office/powerpoint/2010/main" val="382736365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latshållare för bild 9">
            <a:extLst>
              <a:ext uri="{FF2B5EF4-FFF2-40B4-BE49-F238E27FC236}">
                <a16:creationId xmlns:a16="http://schemas.microsoft.com/office/drawing/2014/main" id="{97A09772-00C0-F04E-B27C-D2941F0E9539}"/>
              </a:ext>
            </a:extLst>
          </p:cNvPr>
          <p:cNvPicPr>
            <a:picLocks noGrp="1" noChangeAspect="1"/>
          </p:cNvPicPr>
          <p:nvPr>
            <p:ph type="pic" sz="quarter" idx="37"/>
          </p:nvPr>
        </p:nvPicPr>
        <p:blipFill>
          <a:blip r:embed="rId3" cstate="print">
            <a:alphaModFix amt="0"/>
            <a:extLst>
              <a:ext uri="{28A0092B-C50C-407E-A947-70E740481C1C}">
                <a14:useLocalDpi xmlns:a14="http://schemas.microsoft.com/office/drawing/2010/main"/>
              </a:ext>
            </a:extLst>
          </a:blip>
          <a:srcRect/>
          <a:stretch>
            <a:fillRect/>
          </a:stretch>
        </p:blipFill>
        <p:spPr>
          <a:solidFill>
            <a:schemeClr val="tx1">
              <a:lumMod val="20000"/>
              <a:lumOff val="80000"/>
            </a:schemeClr>
          </a:solidFill>
        </p:spPr>
      </p:pic>
      <p:sp>
        <p:nvSpPr>
          <p:cNvPr id="2" name="Title 1">
            <a:extLst>
              <a:ext uri="{FF2B5EF4-FFF2-40B4-BE49-F238E27FC236}">
                <a16:creationId xmlns:a16="http://schemas.microsoft.com/office/drawing/2014/main" id="{0A789FD7-FBF5-4C0F-ACA5-42FBB138D464}"/>
              </a:ext>
            </a:extLst>
          </p:cNvPr>
          <p:cNvSpPr>
            <a:spLocks noGrp="1"/>
          </p:cNvSpPr>
          <p:nvPr>
            <p:ph type="ctrTitle"/>
          </p:nvPr>
        </p:nvSpPr>
        <p:spPr/>
        <p:txBody>
          <a:bodyPr/>
          <a:lstStyle/>
          <a:p>
            <a:r>
              <a:rPr lang="en-GB" dirty="0"/>
              <a:t>Dry rendering compared to wet rendering</a:t>
            </a:r>
          </a:p>
        </p:txBody>
      </p:sp>
      <p:sp>
        <p:nvSpPr>
          <p:cNvPr id="3" name="Subtitle 2">
            <a:extLst>
              <a:ext uri="{FF2B5EF4-FFF2-40B4-BE49-F238E27FC236}">
                <a16:creationId xmlns:a16="http://schemas.microsoft.com/office/drawing/2014/main" id="{8152B788-D415-48B8-9877-8F7B8AF16C79}"/>
              </a:ext>
            </a:extLst>
          </p:cNvPr>
          <p:cNvSpPr>
            <a:spLocks noGrp="1"/>
          </p:cNvSpPr>
          <p:nvPr>
            <p:ph type="subTitle" idx="1"/>
          </p:nvPr>
        </p:nvSpPr>
        <p:spPr/>
        <p:txBody>
          <a:bodyPr/>
          <a:lstStyle/>
          <a:p>
            <a:r>
              <a:rPr lang="en-GB"/>
              <a:t>More energy efficient, using less steam and less fuel than dry rendering</a:t>
            </a:r>
          </a:p>
        </p:txBody>
      </p:sp>
      <p:sp>
        <p:nvSpPr>
          <p:cNvPr id="5" name="Footer Placeholder 4">
            <a:extLst>
              <a:ext uri="{FF2B5EF4-FFF2-40B4-BE49-F238E27FC236}">
                <a16:creationId xmlns:a16="http://schemas.microsoft.com/office/drawing/2014/main" id="{6CE9AC2C-1276-4649-BE5D-0CE60900F204}"/>
              </a:ext>
            </a:extLst>
          </p:cNvPr>
          <p:cNvSpPr>
            <a:spLocks noGrp="1"/>
          </p:cNvSpPr>
          <p:nvPr>
            <p:ph type="ftr" sz="quarter" idx="27"/>
          </p:nvPr>
        </p:nvSpPr>
        <p:spPr/>
        <p:txBody>
          <a:bodyPr/>
          <a:lstStyle/>
          <a:p>
            <a:r>
              <a:rPr lang="en-GB"/>
              <a:t>| © Alfa Laval</a:t>
            </a:r>
          </a:p>
        </p:txBody>
      </p:sp>
      <p:sp>
        <p:nvSpPr>
          <p:cNvPr id="6" name="Date Placeholder 5">
            <a:extLst>
              <a:ext uri="{FF2B5EF4-FFF2-40B4-BE49-F238E27FC236}">
                <a16:creationId xmlns:a16="http://schemas.microsoft.com/office/drawing/2014/main" id="{9A919408-5232-4542-BB28-59C443BE36F4}"/>
              </a:ext>
            </a:extLst>
          </p:cNvPr>
          <p:cNvSpPr>
            <a:spLocks noGrp="1"/>
          </p:cNvSpPr>
          <p:nvPr>
            <p:ph type="dt" sz="half" idx="26"/>
          </p:nvPr>
        </p:nvSpPr>
        <p:spPr/>
        <p:txBody>
          <a:bodyPr/>
          <a:lstStyle/>
          <a:p>
            <a:fld id="{74DD21C0-EE81-41FF-9DCB-588A16D41EC9}" type="datetime1">
              <a:rPr lang="en-GB" smtClean="0"/>
              <a:pPr/>
              <a:t>13/12/2021</a:t>
            </a:fld>
            <a:endParaRPr lang="en-GB"/>
          </a:p>
        </p:txBody>
      </p:sp>
      <p:sp>
        <p:nvSpPr>
          <p:cNvPr id="7" name="Slide Number Placeholder 6">
            <a:extLst>
              <a:ext uri="{FF2B5EF4-FFF2-40B4-BE49-F238E27FC236}">
                <a16:creationId xmlns:a16="http://schemas.microsoft.com/office/drawing/2014/main" id="{F63FB180-B5FD-46EC-B52D-381E5D43E5C9}"/>
              </a:ext>
            </a:extLst>
          </p:cNvPr>
          <p:cNvSpPr>
            <a:spLocks noGrp="1"/>
          </p:cNvSpPr>
          <p:nvPr>
            <p:ph type="sldNum" sz="quarter" idx="28"/>
          </p:nvPr>
        </p:nvSpPr>
        <p:spPr/>
        <p:txBody>
          <a:bodyPr/>
          <a:lstStyle/>
          <a:p>
            <a:fld id="{E1781896-7108-754B-A195-4B41D5296C65}" type="slidenum">
              <a:rPr lang="en-GB" smtClean="0"/>
              <a:pPr/>
              <a:t>18</a:t>
            </a:fld>
            <a:r>
              <a:rPr lang="en-GB"/>
              <a:t> |</a:t>
            </a:r>
          </a:p>
        </p:txBody>
      </p:sp>
      <p:sp>
        <p:nvSpPr>
          <p:cNvPr id="27" name="TextBox 26">
            <a:extLst>
              <a:ext uri="{FF2B5EF4-FFF2-40B4-BE49-F238E27FC236}">
                <a16:creationId xmlns:a16="http://schemas.microsoft.com/office/drawing/2014/main" id="{B2583E3F-66F1-4D2D-A68A-80138EF394A8}"/>
              </a:ext>
            </a:extLst>
          </p:cNvPr>
          <p:cNvSpPr txBox="1"/>
          <p:nvPr/>
        </p:nvSpPr>
        <p:spPr>
          <a:xfrm>
            <a:off x="839788" y="1689156"/>
            <a:ext cx="2119119" cy="369332"/>
          </a:xfrm>
          <a:prstGeom prst="rect">
            <a:avLst/>
          </a:prstGeom>
          <a:noFill/>
        </p:spPr>
        <p:txBody>
          <a:bodyPr wrap="square" lIns="0" rIns="0" rtlCol="0">
            <a:spAutoFit/>
          </a:bodyPr>
          <a:lstStyle/>
          <a:p>
            <a:pPr algn="l"/>
            <a:r>
              <a:rPr lang="en-GB" b="1">
                <a:solidFill>
                  <a:schemeClr val="tx2"/>
                </a:solidFill>
              </a:rPr>
              <a:t>Dry rendering</a:t>
            </a:r>
          </a:p>
        </p:txBody>
      </p:sp>
      <p:sp>
        <p:nvSpPr>
          <p:cNvPr id="50" name="TextBox 49">
            <a:extLst>
              <a:ext uri="{FF2B5EF4-FFF2-40B4-BE49-F238E27FC236}">
                <a16:creationId xmlns:a16="http://schemas.microsoft.com/office/drawing/2014/main" id="{D8FF3599-E8B3-43B4-B77E-945BD7E60F4D}"/>
              </a:ext>
            </a:extLst>
          </p:cNvPr>
          <p:cNvSpPr txBox="1"/>
          <p:nvPr/>
        </p:nvSpPr>
        <p:spPr>
          <a:xfrm>
            <a:off x="3483686" y="1760153"/>
            <a:ext cx="2187211" cy="461665"/>
          </a:xfrm>
          <a:prstGeom prst="rect">
            <a:avLst/>
          </a:prstGeom>
        </p:spPr>
        <p:txBody>
          <a:bodyPr wrap="square" lIns="0" rIns="0" rtlCol="0">
            <a:spAutoFit/>
          </a:bodyPr>
          <a:lstStyle/>
          <a:p>
            <a:r>
              <a:rPr lang="en-GB" sz="1200"/>
              <a:t>~875 kg steam/ton raw material</a:t>
            </a:r>
          </a:p>
          <a:p>
            <a:r>
              <a:rPr lang="en-GB" sz="1200"/>
              <a:t>~62 kg fuel oil/ ton raw material</a:t>
            </a:r>
          </a:p>
        </p:txBody>
      </p:sp>
      <p:sp>
        <p:nvSpPr>
          <p:cNvPr id="236" name="TextBox 26">
            <a:extLst>
              <a:ext uri="{FF2B5EF4-FFF2-40B4-BE49-F238E27FC236}">
                <a16:creationId xmlns:a16="http://schemas.microsoft.com/office/drawing/2014/main" id="{F144AEF8-AC2C-CB4E-B763-14FCE8FC90F1}"/>
              </a:ext>
            </a:extLst>
          </p:cNvPr>
          <p:cNvSpPr txBox="1"/>
          <p:nvPr/>
        </p:nvSpPr>
        <p:spPr>
          <a:xfrm>
            <a:off x="6571721" y="1689156"/>
            <a:ext cx="2119119" cy="369332"/>
          </a:xfrm>
          <a:prstGeom prst="rect">
            <a:avLst/>
          </a:prstGeom>
          <a:noFill/>
        </p:spPr>
        <p:txBody>
          <a:bodyPr wrap="square" lIns="0" rIns="0" rtlCol="0">
            <a:spAutoFit/>
          </a:bodyPr>
          <a:lstStyle/>
          <a:p>
            <a:pPr algn="l"/>
            <a:r>
              <a:rPr lang="en-GB" b="1">
                <a:solidFill>
                  <a:schemeClr val="tx2"/>
                </a:solidFill>
              </a:rPr>
              <a:t>Wet rendering</a:t>
            </a:r>
          </a:p>
        </p:txBody>
      </p:sp>
      <p:sp>
        <p:nvSpPr>
          <p:cNvPr id="237" name="TextBox 49">
            <a:extLst>
              <a:ext uri="{FF2B5EF4-FFF2-40B4-BE49-F238E27FC236}">
                <a16:creationId xmlns:a16="http://schemas.microsoft.com/office/drawing/2014/main" id="{978ABE8B-6E89-104C-920B-2658EC2178DD}"/>
              </a:ext>
            </a:extLst>
          </p:cNvPr>
          <p:cNvSpPr txBox="1"/>
          <p:nvPr/>
        </p:nvSpPr>
        <p:spPr>
          <a:xfrm>
            <a:off x="9215619" y="1760153"/>
            <a:ext cx="2187211" cy="461665"/>
          </a:xfrm>
          <a:prstGeom prst="rect">
            <a:avLst/>
          </a:prstGeom>
        </p:spPr>
        <p:txBody>
          <a:bodyPr wrap="square" lIns="0" rIns="0" rtlCol="0">
            <a:spAutoFit/>
          </a:bodyPr>
          <a:lstStyle/>
          <a:p>
            <a:pPr algn="l"/>
            <a:r>
              <a:rPr lang="en-GB" sz="1200"/>
              <a:t>~446 kg steam/ton raw material</a:t>
            </a:r>
          </a:p>
          <a:p>
            <a:pPr algn="l"/>
            <a:r>
              <a:rPr lang="en-GB" sz="1200"/>
              <a:t>~32 kg fuel oil/ ton raw material</a:t>
            </a:r>
          </a:p>
        </p:txBody>
      </p:sp>
      <p:grpSp>
        <p:nvGrpSpPr>
          <p:cNvPr id="70" name="Grupp 69">
            <a:extLst>
              <a:ext uri="{FF2B5EF4-FFF2-40B4-BE49-F238E27FC236}">
                <a16:creationId xmlns:a16="http://schemas.microsoft.com/office/drawing/2014/main" id="{43509069-0E81-C947-ABDC-EF2EE0F97B80}"/>
              </a:ext>
            </a:extLst>
          </p:cNvPr>
          <p:cNvGrpSpPr/>
          <p:nvPr/>
        </p:nvGrpSpPr>
        <p:grpSpPr>
          <a:xfrm>
            <a:off x="697370" y="2429788"/>
            <a:ext cx="5342962" cy="3327088"/>
            <a:chOff x="909408" y="2429788"/>
            <a:chExt cx="4669313" cy="3327088"/>
          </a:xfrm>
        </p:grpSpPr>
        <p:sp>
          <p:nvSpPr>
            <p:cNvPr id="90" name="Rectangle 7">
              <a:extLst>
                <a:ext uri="{FF2B5EF4-FFF2-40B4-BE49-F238E27FC236}">
                  <a16:creationId xmlns:a16="http://schemas.microsoft.com/office/drawing/2014/main" id="{6C573345-F583-5649-A571-56E2DF11E926}"/>
                </a:ext>
              </a:extLst>
            </p:cNvPr>
            <p:cNvSpPr>
              <a:spLocks noChangeArrowheads="1"/>
            </p:cNvSpPr>
            <p:nvPr/>
          </p:nvSpPr>
          <p:spPr bwMode="auto">
            <a:xfrm>
              <a:off x="1540918" y="2429788"/>
              <a:ext cx="1226981" cy="219964"/>
            </a:xfrm>
            <a:prstGeom prst="roundRect">
              <a:avLst/>
            </a:prstGeom>
            <a:solidFill>
              <a:schemeClr val="accent1"/>
            </a:solidFill>
            <a:ln w="9525">
              <a:noFill/>
              <a:miter lim="800000"/>
              <a:headEnd/>
              <a:tailEnd/>
            </a:ln>
          </p:spPr>
          <p:txBody>
            <a:bodyPr wrap="none" lIns="90000" tIns="0" rIns="90000" bIns="0" anchor="ctr">
              <a:noAutofit/>
            </a:bodyPr>
            <a:lstStyle/>
            <a:p>
              <a:pPr algn="ctr"/>
              <a:r>
                <a:rPr lang="en-GB" sz="1200">
                  <a:solidFill>
                    <a:schemeClr val="tx2"/>
                  </a:solidFill>
                </a:rPr>
                <a:t>Grinding</a:t>
              </a:r>
            </a:p>
          </p:txBody>
        </p:sp>
        <p:cxnSp>
          <p:nvCxnSpPr>
            <p:cNvPr id="91" name="Elbow Connector 39">
              <a:extLst>
                <a:ext uri="{FF2B5EF4-FFF2-40B4-BE49-F238E27FC236}">
                  <a16:creationId xmlns:a16="http://schemas.microsoft.com/office/drawing/2014/main" id="{B66D86D5-E701-0745-8B60-71470E9E498C}"/>
                </a:ext>
              </a:extLst>
            </p:cNvPr>
            <p:cNvCxnSpPr>
              <a:cxnSpLocks/>
              <a:stCxn id="90" idx="2"/>
              <a:endCxn id="94" idx="0"/>
            </p:cNvCxnSpPr>
            <p:nvPr/>
          </p:nvCxnSpPr>
          <p:spPr bwMode="auto">
            <a:xfrm>
              <a:off x="2154409" y="2649752"/>
              <a:ext cx="0" cy="556908"/>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sp>
          <p:nvSpPr>
            <p:cNvPr id="94" name="Rectangle 7">
              <a:extLst>
                <a:ext uri="{FF2B5EF4-FFF2-40B4-BE49-F238E27FC236}">
                  <a16:creationId xmlns:a16="http://schemas.microsoft.com/office/drawing/2014/main" id="{38BA8322-3506-9B47-8F92-D6D029942F4B}"/>
                </a:ext>
              </a:extLst>
            </p:cNvPr>
            <p:cNvSpPr>
              <a:spLocks noChangeArrowheads="1"/>
            </p:cNvSpPr>
            <p:nvPr/>
          </p:nvSpPr>
          <p:spPr bwMode="auto">
            <a:xfrm>
              <a:off x="1540918" y="3206660"/>
              <a:ext cx="1226981" cy="219964"/>
            </a:xfrm>
            <a:prstGeom prst="roundRect">
              <a:avLst/>
            </a:prstGeom>
            <a:solidFill>
              <a:schemeClr val="accent3"/>
            </a:solidFill>
            <a:ln w="9525">
              <a:noFill/>
              <a:miter lim="800000"/>
              <a:headEnd/>
              <a:tailEnd/>
            </a:ln>
          </p:spPr>
          <p:txBody>
            <a:bodyPr wrap="none" lIns="90000" tIns="0" rIns="90000" bIns="0" anchor="ctr">
              <a:noAutofit/>
            </a:bodyPr>
            <a:lstStyle/>
            <a:p>
              <a:pPr algn="ctr"/>
              <a:r>
                <a:rPr lang="en-GB" sz="1200">
                  <a:solidFill>
                    <a:schemeClr val="tx2"/>
                  </a:solidFill>
                </a:rPr>
                <a:t>Heating and drying</a:t>
              </a:r>
            </a:p>
          </p:txBody>
        </p:sp>
        <p:sp>
          <p:nvSpPr>
            <p:cNvPr id="99" name="Rectangle 7">
              <a:extLst>
                <a:ext uri="{FF2B5EF4-FFF2-40B4-BE49-F238E27FC236}">
                  <a16:creationId xmlns:a16="http://schemas.microsoft.com/office/drawing/2014/main" id="{8F878435-A9CB-C540-AA67-2E87706C1A69}"/>
                </a:ext>
              </a:extLst>
            </p:cNvPr>
            <p:cNvSpPr>
              <a:spLocks noChangeArrowheads="1"/>
            </p:cNvSpPr>
            <p:nvPr/>
          </p:nvSpPr>
          <p:spPr bwMode="auto">
            <a:xfrm>
              <a:off x="909408" y="2918891"/>
              <a:ext cx="637171" cy="257993"/>
            </a:xfrm>
            <a:prstGeom prst="roundRect">
              <a:avLst/>
            </a:prstGeom>
            <a:noFill/>
            <a:ln w="9525">
              <a:noFill/>
              <a:miter lim="800000"/>
              <a:headEnd/>
              <a:tailEnd/>
            </a:ln>
          </p:spPr>
          <p:txBody>
            <a:bodyPr wrap="none" lIns="90000" tIns="0" rIns="90000" bIns="0" anchor="ctr">
              <a:noAutofit/>
            </a:bodyPr>
            <a:lstStyle/>
            <a:p>
              <a:pPr algn="ctr"/>
              <a:r>
                <a:rPr lang="en-GB" sz="1200">
                  <a:solidFill>
                    <a:schemeClr val="tx2"/>
                  </a:solidFill>
                </a:rPr>
                <a:t>Steam</a:t>
              </a:r>
            </a:p>
          </p:txBody>
        </p:sp>
        <p:cxnSp>
          <p:nvCxnSpPr>
            <p:cNvPr id="100" name="Vinklad  99">
              <a:extLst>
                <a:ext uri="{FF2B5EF4-FFF2-40B4-BE49-F238E27FC236}">
                  <a16:creationId xmlns:a16="http://schemas.microsoft.com/office/drawing/2014/main" id="{668A613D-D75F-3240-BA37-61CF30545377}"/>
                </a:ext>
              </a:extLst>
            </p:cNvPr>
            <p:cNvCxnSpPr>
              <a:cxnSpLocks/>
              <a:stCxn id="99" idx="2"/>
              <a:endCxn id="94" idx="1"/>
            </p:cNvCxnSpPr>
            <p:nvPr/>
          </p:nvCxnSpPr>
          <p:spPr>
            <a:xfrm rot="16200000" flipH="1">
              <a:off x="1314577" y="3090301"/>
              <a:ext cx="139758" cy="312924"/>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3" name="Rectangle 7">
              <a:extLst>
                <a:ext uri="{FF2B5EF4-FFF2-40B4-BE49-F238E27FC236}">
                  <a16:creationId xmlns:a16="http://schemas.microsoft.com/office/drawing/2014/main" id="{8105D644-C033-644A-B090-B9A80EB88614}"/>
                </a:ext>
              </a:extLst>
            </p:cNvPr>
            <p:cNvSpPr>
              <a:spLocks noChangeArrowheads="1"/>
            </p:cNvSpPr>
            <p:nvPr/>
          </p:nvSpPr>
          <p:spPr bwMode="auto">
            <a:xfrm>
              <a:off x="3490562" y="5536912"/>
              <a:ext cx="1080000" cy="219964"/>
            </a:xfrm>
            <a:prstGeom prst="roundRect">
              <a:avLst/>
            </a:prstGeom>
            <a:noFill/>
            <a:ln w="9525">
              <a:noFill/>
              <a:miter lim="800000"/>
              <a:headEnd/>
              <a:tailEnd/>
            </a:ln>
          </p:spPr>
          <p:txBody>
            <a:bodyPr wrap="none" lIns="90000" tIns="0" rIns="90000" bIns="0" anchor="ctr">
              <a:noAutofit/>
            </a:bodyPr>
            <a:lstStyle/>
            <a:p>
              <a:pPr algn="ctr"/>
              <a:r>
                <a:rPr lang="en-GB" sz="1200">
                  <a:solidFill>
                    <a:schemeClr val="tx2"/>
                  </a:solidFill>
                </a:rPr>
                <a:t>Fat/oil</a:t>
              </a:r>
            </a:p>
          </p:txBody>
        </p:sp>
        <p:cxnSp>
          <p:nvCxnSpPr>
            <p:cNvPr id="107" name="Elbow Connector 39">
              <a:extLst>
                <a:ext uri="{FF2B5EF4-FFF2-40B4-BE49-F238E27FC236}">
                  <a16:creationId xmlns:a16="http://schemas.microsoft.com/office/drawing/2014/main" id="{05C8727B-8282-734E-8B85-01EAE797CAE2}"/>
                </a:ext>
              </a:extLst>
            </p:cNvPr>
            <p:cNvCxnSpPr>
              <a:cxnSpLocks/>
              <a:stCxn id="94" idx="2"/>
              <a:endCxn id="71" idx="0"/>
            </p:cNvCxnSpPr>
            <p:nvPr/>
          </p:nvCxnSpPr>
          <p:spPr bwMode="auto">
            <a:xfrm>
              <a:off x="2154409" y="3426624"/>
              <a:ext cx="0" cy="556908"/>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sp>
          <p:nvSpPr>
            <p:cNvPr id="116" name="Rectangle 7">
              <a:extLst>
                <a:ext uri="{FF2B5EF4-FFF2-40B4-BE49-F238E27FC236}">
                  <a16:creationId xmlns:a16="http://schemas.microsoft.com/office/drawing/2014/main" id="{7FD74C00-44AD-AE4C-AAE5-7D52C666F650}"/>
                </a:ext>
              </a:extLst>
            </p:cNvPr>
            <p:cNvSpPr>
              <a:spLocks noChangeArrowheads="1"/>
            </p:cNvSpPr>
            <p:nvPr/>
          </p:nvSpPr>
          <p:spPr bwMode="auto">
            <a:xfrm>
              <a:off x="1614409" y="5536912"/>
              <a:ext cx="1080000" cy="219964"/>
            </a:xfrm>
            <a:prstGeom prst="roundRect">
              <a:avLst/>
            </a:prstGeom>
            <a:noFill/>
            <a:ln w="9525">
              <a:noFill/>
              <a:miter lim="800000"/>
              <a:headEnd/>
              <a:tailEnd/>
            </a:ln>
          </p:spPr>
          <p:txBody>
            <a:bodyPr wrap="none" lIns="90000" tIns="0" rIns="90000" bIns="0" anchor="ctr">
              <a:noAutofit/>
            </a:bodyPr>
            <a:lstStyle/>
            <a:p>
              <a:pPr algn="ctr"/>
              <a:r>
                <a:rPr lang="en-GB" sz="1200" b="1">
                  <a:solidFill>
                    <a:schemeClr val="tx2"/>
                  </a:solidFill>
                </a:rPr>
                <a:t>Meat meal</a:t>
              </a:r>
            </a:p>
          </p:txBody>
        </p:sp>
        <p:sp>
          <p:nvSpPr>
            <p:cNvPr id="131" name="Rectangle 7">
              <a:extLst>
                <a:ext uri="{FF2B5EF4-FFF2-40B4-BE49-F238E27FC236}">
                  <a16:creationId xmlns:a16="http://schemas.microsoft.com/office/drawing/2014/main" id="{41635E92-A35C-A74B-8778-0CCFE175A60F}"/>
                </a:ext>
              </a:extLst>
            </p:cNvPr>
            <p:cNvSpPr>
              <a:spLocks noChangeArrowheads="1"/>
            </p:cNvSpPr>
            <p:nvPr/>
          </p:nvSpPr>
          <p:spPr bwMode="auto">
            <a:xfrm>
              <a:off x="4498721" y="5528376"/>
              <a:ext cx="1080000" cy="219964"/>
            </a:xfrm>
            <a:prstGeom prst="roundRect">
              <a:avLst/>
            </a:prstGeom>
            <a:noFill/>
            <a:ln w="9525">
              <a:noFill/>
              <a:miter lim="800000"/>
              <a:headEnd/>
              <a:tailEnd/>
            </a:ln>
          </p:spPr>
          <p:txBody>
            <a:bodyPr wrap="none" lIns="90000" tIns="0" rIns="90000" bIns="0" anchor="ctr">
              <a:noAutofit/>
            </a:bodyPr>
            <a:lstStyle/>
            <a:p>
              <a:pPr algn="ctr"/>
              <a:r>
                <a:rPr lang="en-GB" sz="1200">
                  <a:solidFill>
                    <a:schemeClr val="tx2"/>
                  </a:solidFill>
                </a:rPr>
                <a:t>Water</a:t>
              </a:r>
            </a:p>
          </p:txBody>
        </p:sp>
        <p:cxnSp>
          <p:nvCxnSpPr>
            <p:cNvPr id="132" name="Vinklad  131">
              <a:extLst>
                <a:ext uri="{FF2B5EF4-FFF2-40B4-BE49-F238E27FC236}">
                  <a16:creationId xmlns:a16="http://schemas.microsoft.com/office/drawing/2014/main" id="{F36B1767-BB5C-9449-98A8-ACCBFCA9402B}"/>
                </a:ext>
              </a:extLst>
            </p:cNvPr>
            <p:cNvCxnSpPr>
              <a:cxnSpLocks/>
              <a:stCxn id="94" idx="3"/>
              <a:endCxn id="131" idx="0"/>
            </p:cNvCxnSpPr>
            <p:nvPr/>
          </p:nvCxnSpPr>
          <p:spPr>
            <a:xfrm>
              <a:off x="2767899" y="3316642"/>
              <a:ext cx="2270823" cy="2211734"/>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6" name="Rectangle 7">
              <a:extLst>
                <a:ext uri="{FF2B5EF4-FFF2-40B4-BE49-F238E27FC236}">
                  <a16:creationId xmlns:a16="http://schemas.microsoft.com/office/drawing/2014/main" id="{4E6E2745-8574-1E4F-9A00-B3D890314D94}"/>
                </a:ext>
              </a:extLst>
            </p:cNvPr>
            <p:cNvSpPr>
              <a:spLocks noChangeArrowheads="1"/>
            </p:cNvSpPr>
            <p:nvPr/>
          </p:nvSpPr>
          <p:spPr bwMode="auto">
            <a:xfrm>
              <a:off x="1540918" y="4760404"/>
              <a:ext cx="1226981" cy="219600"/>
            </a:xfrm>
            <a:prstGeom prst="roundRect">
              <a:avLst/>
            </a:prstGeom>
            <a:solidFill>
              <a:schemeClr val="bg2"/>
            </a:solidFill>
            <a:ln w="9525">
              <a:noFill/>
              <a:miter lim="800000"/>
              <a:headEnd/>
              <a:tailEnd/>
            </a:ln>
          </p:spPr>
          <p:txBody>
            <a:bodyPr wrap="none" lIns="90000" tIns="0" rIns="90000" bIns="0" anchor="ctr">
              <a:noAutofit/>
            </a:bodyPr>
            <a:lstStyle/>
            <a:p>
              <a:pPr algn="ctr"/>
              <a:r>
                <a:rPr lang="en-GB" sz="1200">
                  <a:solidFill>
                    <a:schemeClr val="tx2"/>
                  </a:solidFill>
                </a:rPr>
                <a:t>Milling</a:t>
              </a:r>
            </a:p>
          </p:txBody>
        </p:sp>
        <p:cxnSp>
          <p:nvCxnSpPr>
            <p:cNvPr id="142" name="Elbow Connector 39">
              <a:extLst>
                <a:ext uri="{FF2B5EF4-FFF2-40B4-BE49-F238E27FC236}">
                  <a16:creationId xmlns:a16="http://schemas.microsoft.com/office/drawing/2014/main" id="{53602D2E-45A4-694D-8605-C3E2E2557D38}"/>
                </a:ext>
              </a:extLst>
            </p:cNvPr>
            <p:cNvCxnSpPr>
              <a:cxnSpLocks/>
              <a:stCxn id="71" idx="2"/>
              <a:endCxn id="136" idx="0"/>
            </p:cNvCxnSpPr>
            <p:nvPr/>
          </p:nvCxnSpPr>
          <p:spPr bwMode="auto">
            <a:xfrm>
              <a:off x="2154409" y="4203496"/>
              <a:ext cx="0" cy="556908"/>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cxnSp>
          <p:nvCxnSpPr>
            <p:cNvPr id="161" name="Elbow Connector 39">
              <a:extLst>
                <a:ext uri="{FF2B5EF4-FFF2-40B4-BE49-F238E27FC236}">
                  <a16:creationId xmlns:a16="http://schemas.microsoft.com/office/drawing/2014/main" id="{75180F95-9B21-2B44-9504-BBA532BF07E1}"/>
                </a:ext>
              </a:extLst>
            </p:cNvPr>
            <p:cNvCxnSpPr>
              <a:cxnSpLocks/>
              <a:stCxn id="136" idx="2"/>
              <a:endCxn id="116" idx="0"/>
            </p:cNvCxnSpPr>
            <p:nvPr/>
          </p:nvCxnSpPr>
          <p:spPr bwMode="auto">
            <a:xfrm>
              <a:off x="2154409" y="4980004"/>
              <a:ext cx="1" cy="556908"/>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sp>
          <p:nvSpPr>
            <p:cNvPr id="71" name="Rectangle 7">
              <a:extLst>
                <a:ext uri="{FF2B5EF4-FFF2-40B4-BE49-F238E27FC236}">
                  <a16:creationId xmlns:a16="http://schemas.microsoft.com/office/drawing/2014/main" id="{A86F6F7D-C3A6-134B-80EE-50DC179F9303}"/>
                </a:ext>
              </a:extLst>
            </p:cNvPr>
            <p:cNvSpPr>
              <a:spLocks noChangeArrowheads="1"/>
            </p:cNvSpPr>
            <p:nvPr/>
          </p:nvSpPr>
          <p:spPr bwMode="auto">
            <a:xfrm>
              <a:off x="1540918" y="3983532"/>
              <a:ext cx="1226981" cy="219964"/>
            </a:xfrm>
            <a:prstGeom prst="roundRect">
              <a:avLst/>
            </a:prstGeom>
            <a:solidFill>
              <a:schemeClr val="accent2"/>
            </a:solidFill>
            <a:ln w="9525">
              <a:noFill/>
              <a:miter lim="800000"/>
              <a:headEnd/>
              <a:tailEnd/>
            </a:ln>
          </p:spPr>
          <p:txBody>
            <a:bodyPr wrap="none" lIns="90000" tIns="0" rIns="90000" bIns="0" anchor="ctr">
              <a:noAutofit/>
            </a:bodyPr>
            <a:lstStyle/>
            <a:p>
              <a:pPr algn="ctr"/>
              <a:r>
                <a:rPr lang="en-GB" sz="1200">
                  <a:solidFill>
                    <a:schemeClr val="tx2"/>
                  </a:solidFill>
                </a:rPr>
                <a:t>Separation</a:t>
              </a:r>
              <a:endParaRPr lang="en-GB" sz="1200">
                <a:solidFill>
                  <a:srgbClr val="FF0000"/>
                </a:solidFill>
              </a:endParaRPr>
            </a:p>
          </p:txBody>
        </p:sp>
        <p:sp>
          <p:nvSpPr>
            <p:cNvPr id="47" name="Ellips 46">
              <a:extLst>
                <a:ext uri="{FF2B5EF4-FFF2-40B4-BE49-F238E27FC236}">
                  <a16:creationId xmlns:a16="http://schemas.microsoft.com/office/drawing/2014/main" id="{456270AA-5A72-ED4A-93F3-2ABF07F4D161}"/>
                </a:ext>
              </a:extLst>
            </p:cNvPr>
            <p:cNvSpPr/>
            <p:nvPr/>
          </p:nvSpPr>
          <p:spPr>
            <a:xfrm>
              <a:off x="3598333" y="4167759"/>
              <a:ext cx="152400" cy="10678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Vinklad  58">
              <a:extLst>
                <a:ext uri="{FF2B5EF4-FFF2-40B4-BE49-F238E27FC236}">
                  <a16:creationId xmlns:a16="http://schemas.microsoft.com/office/drawing/2014/main" id="{D82D63B4-8E59-EB48-A800-30F2ECEC23DB}"/>
                </a:ext>
              </a:extLst>
            </p:cNvPr>
            <p:cNvCxnSpPr>
              <a:cxnSpLocks/>
              <a:stCxn id="71" idx="3"/>
              <a:endCxn id="103" idx="0"/>
            </p:cNvCxnSpPr>
            <p:nvPr/>
          </p:nvCxnSpPr>
          <p:spPr>
            <a:xfrm>
              <a:off x="2767899" y="4093514"/>
              <a:ext cx="1262664" cy="1443398"/>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upp 71">
            <a:extLst>
              <a:ext uri="{FF2B5EF4-FFF2-40B4-BE49-F238E27FC236}">
                <a16:creationId xmlns:a16="http://schemas.microsoft.com/office/drawing/2014/main" id="{3C7C9AB6-4716-8B4A-BA0C-BDE45ADFBAB1}"/>
              </a:ext>
            </a:extLst>
          </p:cNvPr>
          <p:cNvGrpSpPr/>
          <p:nvPr/>
        </p:nvGrpSpPr>
        <p:grpSpPr>
          <a:xfrm>
            <a:off x="6416050" y="2429788"/>
            <a:ext cx="5351671" cy="3327086"/>
            <a:chOff x="6641341" y="2429788"/>
            <a:chExt cx="4676924" cy="3327086"/>
          </a:xfrm>
        </p:grpSpPr>
        <p:sp>
          <p:nvSpPr>
            <p:cNvPr id="239" name="Rectangle 7">
              <a:extLst>
                <a:ext uri="{FF2B5EF4-FFF2-40B4-BE49-F238E27FC236}">
                  <a16:creationId xmlns:a16="http://schemas.microsoft.com/office/drawing/2014/main" id="{D0F8F6AF-909A-024B-A49E-9566DE75F538}"/>
                </a:ext>
              </a:extLst>
            </p:cNvPr>
            <p:cNvSpPr>
              <a:spLocks noChangeArrowheads="1"/>
            </p:cNvSpPr>
            <p:nvPr/>
          </p:nvSpPr>
          <p:spPr bwMode="auto">
            <a:xfrm>
              <a:off x="7283930" y="2429788"/>
              <a:ext cx="1226981" cy="219964"/>
            </a:xfrm>
            <a:prstGeom prst="roundRect">
              <a:avLst/>
            </a:prstGeom>
            <a:solidFill>
              <a:schemeClr val="accent1"/>
            </a:solidFill>
            <a:ln w="9525">
              <a:noFill/>
              <a:miter lim="800000"/>
              <a:headEnd/>
              <a:tailEnd/>
            </a:ln>
          </p:spPr>
          <p:txBody>
            <a:bodyPr wrap="none" lIns="90000" tIns="0" rIns="90000" bIns="0" anchor="ctr">
              <a:noAutofit/>
            </a:bodyPr>
            <a:lstStyle/>
            <a:p>
              <a:pPr algn="ctr"/>
              <a:r>
                <a:rPr lang="en-GB" sz="1200">
                  <a:solidFill>
                    <a:schemeClr val="tx2"/>
                  </a:solidFill>
                </a:rPr>
                <a:t>Grinding</a:t>
              </a:r>
            </a:p>
          </p:txBody>
        </p:sp>
        <p:cxnSp>
          <p:nvCxnSpPr>
            <p:cNvPr id="240" name="Elbow Connector 39">
              <a:extLst>
                <a:ext uri="{FF2B5EF4-FFF2-40B4-BE49-F238E27FC236}">
                  <a16:creationId xmlns:a16="http://schemas.microsoft.com/office/drawing/2014/main" id="{3AF94BCC-9F39-8941-86AE-396CA3A20594}"/>
                </a:ext>
              </a:extLst>
            </p:cNvPr>
            <p:cNvCxnSpPr>
              <a:cxnSpLocks/>
              <a:stCxn id="239" idx="2"/>
              <a:endCxn id="241" idx="0"/>
            </p:cNvCxnSpPr>
            <p:nvPr/>
          </p:nvCxnSpPr>
          <p:spPr bwMode="auto">
            <a:xfrm>
              <a:off x="7897420" y="2649752"/>
              <a:ext cx="0" cy="297950"/>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sp>
          <p:nvSpPr>
            <p:cNvPr id="241" name="Rectangle 7">
              <a:extLst>
                <a:ext uri="{FF2B5EF4-FFF2-40B4-BE49-F238E27FC236}">
                  <a16:creationId xmlns:a16="http://schemas.microsoft.com/office/drawing/2014/main" id="{535E406D-5BF4-C34C-B654-38F3DB2E96BA}"/>
                </a:ext>
              </a:extLst>
            </p:cNvPr>
            <p:cNvSpPr>
              <a:spLocks noChangeArrowheads="1"/>
            </p:cNvSpPr>
            <p:nvPr/>
          </p:nvSpPr>
          <p:spPr bwMode="auto">
            <a:xfrm>
              <a:off x="7283930" y="2947702"/>
              <a:ext cx="1226981" cy="219964"/>
            </a:xfrm>
            <a:prstGeom prst="roundRect">
              <a:avLst/>
            </a:prstGeom>
            <a:solidFill>
              <a:schemeClr val="tx2"/>
            </a:solidFill>
            <a:ln w="9525">
              <a:noFill/>
              <a:miter lim="800000"/>
              <a:headEnd/>
              <a:tailEnd/>
            </a:ln>
          </p:spPr>
          <p:txBody>
            <a:bodyPr wrap="none" lIns="90000" tIns="0" rIns="90000" bIns="0" anchor="ctr">
              <a:noAutofit/>
            </a:bodyPr>
            <a:lstStyle/>
            <a:p>
              <a:pPr algn="ctr"/>
              <a:r>
                <a:rPr lang="en-GB" sz="1200">
                  <a:solidFill>
                    <a:schemeClr val="bg1"/>
                  </a:solidFill>
                </a:rPr>
                <a:t>Heating</a:t>
              </a:r>
            </a:p>
          </p:txBody>
        </p:sp>
        <p:sp>
          <p:nvSpPr>
            <p:cNvPr id="243" name="Rectangle 7">
              <a:extLst>
                <a:ext uri="{FF2B5EF4-FFF2-40B4-BE49-F238E27FC236}">
                  <a16:creationId xmlns:a16="http://schemas.microsoft.com/office/drawing/2014/main" id="{C2BA09E5-F181-EC41-8D50-B05CF924452E}"/>
                </a:ext>
              </a:extLst>
            </p:cNvPr>
            <p:cNvSpPr>
              <a:spLocks noChangeArrowheads="1"/>
            </p:cNvSpPr>
            <p:nvPr/>
          </p:nvSpPr>
          <p:spPr bwMode="auto">
            <a:xfrm>
              <a:off x="6641341" y="2664654"/>
              <a:ext cx="637171" cy="257993"/>
            </a:xfrm>
            <a:prstGeom prst="roundRect">
              <a:avLst/>
            </a:prstGeom>
            <a:noFill/>
            <a:ln w="9525">
              <a:noFill/>
              <a:miter lim="800000"/>
              <a:headEnd/>
              <a:tailEnd/>
            </a:ln>
          </p:spPr>
          <p:txBody>
            <a:bodyPr wrap="none" lIns="90000" tIns="0" rIns="90000" bIns="0" anchor="ctr">
              <a:noAutofit/>
            </a:bodyPr>
            <a:lstStyle/>
            <a:p>
              <a:pPr algn="ctr"/>
              <a:r>
                <a:rPr lang="en-GB" sz="1200">
                  <a:solidFill>
                    <a:schemeClr val="tx2"/>
                  </a:solidFill>
                </a:rPr>
                <a:t>Steam</a:t>
              </a:r>
            </a:p>
          </p:txBody>
        </p:sp>
        <p:cxnSp>
          <p:nvCxnSpPr>
            <p:cNvPr id="244" name="Vinklad  243">
              <a:extLst>
                <a:ext uri="{FF2B5EF4-FFF2-40B4-BE49-F238E27FC236}">
                  <a16:creationId xmlns:a16="http://schemas.microsoft.com/office/drawing/2014/main" id="{73526FA2-62D0-0748-A2F4-6A3272BAA540}"/>
                </a:ext>
              </a:extLst>
            </p:cNvPr>
            <p:cNvCxnSpPr>
              <a:cxnSpLocks/>
              <a:stCxn id="243" idx="2"/>
              <a:endCxn id="241" idx="1"/>
            </p:cNvCxnSpPr>
            <p:nvPr/>
          </p:nvCxnSpPr>
          <p:spPr>
            <a:xfrm rot="16200000" flipH="1">
              <a:off x="7054410" y="2828163"/>
              <a:ext cx="135037" cy="324003"/>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5" name="Rectangle 7">
              <a:extLst>
                <a:ext uri="{FF2B5EF4-FFF2-40B4-BE49-F238E27FC236}">
                  <a16:creationId xmlns:a16="http://schemas.microsoft.com/office/drawing/2014/main" id="{2D35347F-2314-2242-8D39-3AF8E1238295}"/>
                </a:ext>
              </a:extLst>
            </p:cNvPr>
            <p:cNvSpPr>
              <a:spLocks noChangeArrowheads="1"/>
            </p:cNvSpPr>
            <p:nvPr/>
          </p:nvSpPr>
          <p:spPr bwMode="auto">
            <a:xfrm>
              <a:off x="10238265" y="5536910"/>
              <a:ext cx="1080000" cy="219964"/>
            </a:xfrm>
            <a:prstGeom prst="roundRect">
              <a:avLst/>
            </a:prstGeom>
            <a:noFill/>
            <a:ln w="9525">
              <a:noFill/>
              <a:miter lim="800000"/>
              <a:headEnd/>
              <a:tailEnd/>
            </a:ln>
          </p:spPr>
          <p:txBody>
            <a:bodyPr wrap="none" lIns="90000" tIns="0" rIns="90000" bIns="0" anchor="ctr">
              <a:noAutofit/>
            </a:bodyPr>
            <a:lstStyle/>
            <a:p>
              <a:pPr algn="ctr"/>
              <a:r>
                <a:rPr lang="en-GB" sz="1200">
                  <a:solidFill>
                    <a:schemeClr val="tx2"/>
                  </a:solidFill>
                </a:rPr>
                <a:t>Fat/oil</a:t>
              </a:r>
              <a:endParaRPr lang="en-GB" sz="1200" strike="sngStrike">
                <a:solidFill>
                  <a:schemeClr val="tx2"/>
                </a:solidFill>
              </a:endParaRPr>
            </a:p>
          </p:txBody>
        </p:sp>
        <p:cxnSp>
          <p:nvCxnSpPr>
            <p:cNvPr id="246" name="Vinklad  245">
              <a:extLst>
                <a:ext uri="{FF2B5EF4-FFF2-40B4-BE49-F238E27FC236}">
                  <a16:creationId xmlns:a16="http://schemas.microsoft.com/office/drawing/2014/main" id="{DF3DC4D9-4919-144B-80C4-D9AEFB83D427}"/>
                </a:ext>
              </a:extLst>
            </p:cNvPr>
            <p:cNvCxnSpPr>
              <a:cxnSpLocks/>
              <a:stCxn id="242" idx="3"/>
              <a:endCxn id="245" idx="0"/>
            </p:cNvCxnSpPr>
            <p:nvPr/>
          </p:nvCxnSpPr>
          <p:spPr>
            <a:xfrm>
              <a:off x="8510910" y="3575598"/>
              <a:ext cx="2267355" cy="1961312"/>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Elbow Connector 39">
              <a:extLst>
                <a:ext uri="{FF2B5EF4-FFF2-40B4-BE49-F238E27FC236}">
                  <a16:creationId xmlns:a16="http://schemas.microsoft.com/office/drawing/2014/main" id="{FCC0838A-CC81-484C-881F-D1C005BEC443}"/>
                </a:ext>
              </a:extLst>
            </p:cNvPr>
            <p:cNvCxnSpPr>
              <a:cxnSpLocks/>
              <a:stCxn id="241" idx="2"/>
              <a:endCxn id="242" idx="0"/>
            </p:cNvCxnSpPr>
            <p:nvPr/>
          </p:nvCxnSpPr>
          <p:spPr bwMode="auto">
            <a:xfrm>
              <a:off x="7897420" y="3167666"/>
              <a:ext cx="0" cy="297950"/>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sp>
          <p:nvSpPr>
            <p:cNvPr id="248" name="Rectangle 7">
              <a:extLst>
                <a:ext uri="{FF2B5EF4-FFF2-40B4-BE49-F238E27FC236}">
                  <a16:creationId xmlns:a16="http://schemas.microsoft.com/office/drawing/2014/main" id="{64E08461-F3BB-4841-AEE3-93D26856B620}"/>
                </a:ext>
              </a:extLst>
            </p:cNvPr>
            <p:cNvSpPr>
              <a:spLocks noChangeArrowheads="1"/>
            </p:cNvSpPr>
            <p:nvPr/>
          </p:nvSpPr>
          <p:spPr bwMode="auto">
            <a:xfrm>
              <a:off x="7283930" y="4501444"/>
              <a:ext cx="1226981" cy="219964"/>
            </a:xfrm>
            <a:prstGeom prst="roundRect">
              <a:avLst/>
            </a:prstGeom>
            <a:solidFill>
              <a:schemeClr val="accent3"/>
            </a:solidFill>
            <a:ln w="9525">
              <a:noFill/>
              <a:miter lim="800000"/>
              <a:headEnd/>
              <a:tailEnd/>
            </a:ln>
          </p:spPr>
          <p:txBody>
            <a:bodyPr wrap="none" lIns="90000" tIns="0" rIns="90000" bIns="0" anchor="ctr">
              <a:noAutofit/>
            </a:bodyPr>
            <a:lstStyle/>
            <a:p>
              <a:pPr algn="ctr"/>
              <a:r>
                <a:rPr lang="en-GB" sz="1200">
                  <a:solidFill>
                    <a:schemeClr val="tx2"/>
                  </a:solidFill>
                </a:rPr>
                <a:t>Drying</a:t>
              </a:r>
            </a:p>
          </p:txBody>
        </p:sp>
        <p:sp>
          <p:nvSpPr>
            <p:cNvPr id="249" name="Rectangle 7">
              <a:extLst>
                <a:ext uri="{FF2B5EF4-FFF2-40B4-BE49-F238E27FC236}">
                  <a16:creationId xmlns:a16="http://schemas.microsoft.com/office/drawing/2014/main" id="{AB2C37A2-38A1-204D-89ED-2A456E15272F}"/>
                </a:ext>
              </a:extLst>
            </p:cNvPr>
            <p:cNvSpPr>
              <a:spLocks noChangeArrowheads="1"/>
            </p:cNvSpPr>
            <p:nvPr/>
          </p:nvSpPr>
          <p:spPr bwMode="auto">
            <a:xfrm>
              <a:off x="8400691" y="3983530"/>
              <a:ext cx="1226981" cy="219964"/>
            </a:xfrm>
            <a:prstGeom prst="roundRect">
              <a:avLst/>
            </a:prstGeom>
            <a:solidFill>
              <a:schemeClr val="accent3">
                <a:lumMod val="60000"/>
                <a:lumOff val="40000"/>
              </a:schemeClr>
            </a:solidFill>
            <a:ln w="9525">
              <a:noFill/>
              <a:miter lim="800000"/>
              <a:headEnd/>
              <a:tailEnd/>
            </a:ln>
          </p:spPr>
          <p:txBody>
            <a:bodyPr wrap="none" lIns="90000" tIns="0" rIns="90000" bIns="0" anchor="ctr">
              <a:noAutofit/>
            </a:bodyPr>
            <a:lstStyle/>
            <a:p>
              <a:pPr algn="ctr"/>
              <a:r>
                <a:rPr lang="en-GB" sz="1200">
                  <a:solidFill>
                    <a:schemeClr val="tx2"/>
                  </a:solidFill>
                </a:rPr>
                <a:t>Evaporation</a:t>
              </a:r>
            </a:p>
          </p:txBody>
        </p:sp>
        <p:sp>
          <p:nvSpPr>
            <p:cNvPr id="250" name="Rectangle 7">
              <a:extLst>
                <a:ext uri="{FF2B5EF4-FFF2-40B4-BE49-F238E27FC236}">
                  <a16:creationId xmlns:a16="http://schemas.microsoft.com/office/drawing/2014/main" id="{15502340-C5E6-744B-B1FE-0D46FC76C9EC}"/>
                </a:ext>
              </a:extLst>
            </p:cNvPr>
            <p:cNvSpPr>
              <a:spLocks noChangeArrowheads="1"/>
            </p:cNvSpPr>
            <p:nvPr/>
          </p:nvSpPr>
          <p:spPr bwMode="auto">
            <a:xfrm>
              <a:off x="7357420" y="5536910"/>
              <a:ext cx="1080000" cy="219964"/>
            </a:xfrm>
            <a:prstGeom prst="roundRect">
              <a:avLst/>
            </a:prstGeom>
            <a:noFill/>
            <a:ln w="9525">
              <a:noFill/>
              <a:miter lim="800000"/>
              <a:headEnd/>
              <a:tailEnd/>
            </a:ln>
          </p:spPr>
          <p:txBody>
            <a:bodyPr wrap="none" lIns="90000" tIns="0" rIns="90000" bIns="0" anchor="ctr">
              <a:noAutofit/>
            </a:bodyPr>
            <a:lstStyle/>
            <a:p>
              <a:pPr algn="ctr"/>
              <a:r>
                <a:rPr lang="en-GB" sz="1200" b="1">
                  <a:solidFill>
                    <a:schemeClr val="tx2"/>
                  </a:solidFill>
                </a:rPr>
                <a:t>Meat meal</a:t>
              </a:r>
            </a:p>
          </p:txBody>
        </p:sp>
        <p:cxnSp>
          <p:nvCxnSpPr>
            <p:cNvPr id="251" name="Vinklad  250">
              <a:extLst>
                <a:ext uri="{FF2B5EF4-FFF2-40B4-BE49-F238E27FC236}">
                  <a16:creationId xmlns:a16="http://schemas.microsoft.com/office/drawing/2014/main" id="{EBF4EFFD-1E7C-4E4A-A630-B198F5999863}"/>
                </a:ext>
              </a:extLst>
            </p:cNvPr>
            <p:cNvCxnSpPr>
              <a:cxnSpLocks/>
              <a:endCxn id="249" idx="1"/>
            </p:cNvCxnSpPr>
            <p:nvPr/>
          </p:nvCxnSpPr>
          <p:spPr>
            <a:xfrm rot="16200000" flipH="1">
              <a:off x="7917460" y="3610280"/>
              <a:ext cx="609419" cy="357045"/>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2" name="Rectangle 7">
              <a:extLst>
                <a:ext uri="{FF2B5EF4-FFF2-40B4-BE49-F238E27FC236}">
                  <a16:creationId xmlns:a16="http://schemas.microsoft.com/office/drawing/2014/main" id="{F783BD93-67A9-D84A-ADED-FE75A2E8E13D}"/>
                </a:ext>
              </a:extLst>
            </p:cNvPr>
            <p:cNvSpPr>
              <a:spLocks noChangeArrowheads="1"/>
            </p:cNvSpPr>
            <p:nvPr/>
          </p:nvSpPr>
          <p:spPr bwMode="auto">
            <a:xfrm>
              <a:off x="9231002" y="5536910"/>
              <a:ext cx="1080000" cy="219964"/>
            </a:xfrm>
            <a:prstGeom prst="roundRect">
              <a:avLst/>
            </a:prstGeom>
            <a:noFill/>
            <a:ln w="9525">
              <a:noFill/>
              <a:miter lim="800000"/>
              <a:headEnd/>
              <a:tailEnd/>
            </a:ln>
          </p:spPr>
          <p:txBody>
            <a:bodyPr wrap="none" lIns="90000" tIns="0" rIns="90000" bIns="0" anchor="ctr">
              <a:noAutofit/>
            </a:bodyPr>
            <a:lstStyle/>
            <a:p>
              <a:pPr algn="ctr"/>
              <a:r>
                <a:rPr lang="en-GB" sz="1200">
                  <a:solidFill>
                    <a:schemeClr val="tx2"/>
                  </a:solidFill>
                </a:rPr>
                <a:t>Water</a:t>
              </a:r>
            </a:p>
          </p:txBody>
        </p:sp>
        <p:cxnSp>
          <p:nvCxnSpPr>
            <p:cNvPr id="253" name="Vinklad  252">
              <a:extLst>
                <a:ext uri="{FF2B5EF4-FFF2-40B4-BE49-F238E27FC236}">
                  <a16:creationId xmlns:a16="http://schemas.microsoft.com/office/drawing/2014/main" id="{47B97E38-A497-5648-BB00-7B2F56FCD0EC}"/>
                </a:ext>
              </a:extLst>
            </p:cNvPr>
            <p:cNvCxnSpPr>
              <a:cxnSpLocks/>
              <a:stCxn id="249" idx="3"/>
              <a:endCxn id="252" idx="0"/>
            </p:cNvCxnSpPr>
            <p:nvPr/>
          </p:nvCxnSpPr>
          <p:spPr>
            <a:xfrm>
              <a:off x="9627672" y="4093512"/>
              <a:ext cx="143330" cy="1443398"/>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4" name="Rectangle 7">
              <a:extLst>
                <a:ext uri="{FF2B5EF4-FFF2-40B4-BE49-F238E27FC236}">
                  <a16:creationId xmlns:a16="http://schemas.microsoft.com/office/drawing/2014/main" id="{242B8FE7-AF45-1F44-9C2B-AAF4B4122B1B}"/>
                </a:ext>
              </a:extLst>
            </p:cNvPr>
            <p:cNvSpPr>
              <a:spLocks noChangeArrowheads="1"/>
            </p:cNvSpPr>
            <p:nvPr/>
          </p:nvSpPr>
          <p:spPr bwMode="auto">
            <a:xfrm>
              <a:off x="7283930" y="5019358"/>
              <a:ext cx="1226981" cy="219600"/>
            </a:xfrm>
            <a:prstGeom prst="roundRect">
              <a:avLst/>
            </a:prstGeom>
            <a:solidFill>
              <a:schemeClr val="bg2"/>
            </a:solidFill>
            <a:ln w="9525">
              <a:noFill/>
              <a:miter lim="800000"/>
              <a:headEnd/>
              <a:tailEnd/>
            </a:ln>
          </p:spPr>
          <p:txBody>
            <a:bodyPr wrap="none" lIns="90000" tIns="0" rIns="90000" bIns="0" anchor="ctr">
              <a:noAutofit/>
            </a:bodyPr>
            <a:lstStyle/>
            <a:p>
              <a:pPr algn="ctr"/>
              <a:r>
                <a:rPr lang="en-GB" sz="1200">
                  <a:solidFill>
                    <a:schemeClr val="tx2"/>
                  </a:solidFill>
                </a:rPr>
                <a:t>Cooling and milling</a:t>
              </a:r>
            </a:p>
          </p:txBody>
        </p:sp>
        <p:sp>
          <p:nvSpPr>
            <p:cNvPr id="255" name="Rectangle 7">
              <a:extLst>
                <a:ext uri="{FF2B5EF4-FFF2-40B4-BE49-F238E27FC236}">
                  <a16:creationId xmlns:a16="http://schemas.microsoft.com/office/drawing/2014/main" id="{6F704253-B11C-D649-B8D5-91B7175A69E8}"/>
                </a:ext>
              </a:extLst>
            </p:cNvPr>
            <p:cNvSpPr>
              <a:spLocks noChangeArrowheads="1"/>
            </p:cNvSpPr>
            <p:nvPr/>
          </p:nvSpPr>
          <p:spPr bwMode="auto">
            <a:xfrm>
              <a:off x="6646242" y="4215892"/>
              <a:ext cx="637171" cy="257993"/>
            </a:xfrm>
            <a:prstGeom prst="roundRect">
              <a:avLst/>
            </a:prstGeom>
            <a:noFill/>
            <a:ln w="9525">
              <a:noFill/>
              <a:miter lim="800000"/>
              <a:headEnd/>
              <a:tailEnd/>
            </a:ln>
          </p:spPr>
          <p:txBody>
            <a:bodyPr wrap="none" lIns="90000" tIns="0" rIns="90000" bIns="0" anchor="ctr">
              <a:noAutofit/>
            </a:bodyPr>
            <a:lstStyle/>
            <a:p>
              <a:pPr algn="ctr"/>
              <a:r>
                <a:rPr lang="en-GB" sz="1200">
                  <a:solidFill>
                    <a:schemeClr val="tx2"/>
                  </a:solidFill>
                </a:rPr>
                <a:t>Steam</a:t>
              </a:r>
            </a:p>
          </p:txBody>
        </p:sp>
        <p:cxnSp>
          <p:nvCxnSpPr>
            <p:cNvPr id="256" name="Vinklad  255">
              <a:extLst>
                <a:ext uri="{FF2B5EF4-FFF2-40B4-BE49-F238E27FC236}">
                  <a16:creationId xmlns:a16="http://schemas.microsoft.com/office/drawing/2014/main" id="{BCA88E43-65B5-7F41-A284-378A13BCFED1}"/>
                </a:ext>
              </a:extLst>
            </p:cNvPr>
            <p:cNvCxnSpPr>
              <a:cxnSpLocks/>
              <a:stCxn id="255" idx="2"/>
              <a:endCxn id="248" idx="1"/>
            </p:cNvCxnSpPr>
            <p:nvPr/>
          </p:nvCxnSpPr>
          <p:spPr>
            <a:xfrm rot="16200000" flipH="1">
              <a:off x="7055608" y="4383104"/>
              <a:ext cx="137541" cy="319102"/>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Elbow Connector 39">
              <a:extLst>
                <a:ext uri="{FF2B5EF4-FFF2-40B4-BE49-F238E27FC236}">
                  <a16:creationId xmlns:a16="http://schemas.microsoft.com/office/drawing/2014/main" id="{FFC64BA6-6AD6-8C40-A698-EB34AFCE84E9}"/>
                </a:ext>
              </a:extLst>
            </p:cNvPr>
            <p:cNvCxnSpPr>
              <a:cxnSpLocks/>
              <a:stCxn id="248" idx="2"/>
              <a:endCxn id="254" idx="0"/>
            </p:cNvCxnSpPr>
            <p:nvPr/>
          </p:nvCxnSpPr>
          <p:spPr bwMode="auto">
            <a:xfrm>
              <a:off x="7897420" y="4721408"/>
              <a:ext cx="0" cy="297950"/>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cxnSp>
          <p:nvCxnSpPr>
            <p:cNvPr id="258" name="Vinklad  257">
              <a:extLst>
                <a:ext uri="{FF2B5EF4-FFF2-40B4-BE49-F238E27FC236}">
                  <a16:creationId xmlns:a16="http://schemas.microsoft.com/office/drawing/2014/main" id="{39A59E8B-0A7F-A343-905F-3EC28B5F7925}"/>
                </a:ext>
              </a:extLst>
            </p:cNvPr>
            <p:cNvCxnSpPr>
              <a:cxnSpLocks/>
              <a:stCxn id="249" idx="2"/>
              <a:endCxn id="248" idx="0"/>
            </p:cNvCxnSpPr>
            <p:nvPr/>
          </p:nvCxnSpPr>
          <p:spPr>
            <a:xfrm rot="5400000">
              <a:off x="8306826" y="3794088"/>
              <a:ext cx="297950" cy="1116761"/>
            </a:xfrm>
            <a:prstGeom prst="bentConnector3">
              <a:avLst>
                <a:gd name="adj1" fmla="val 50000"/>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Elbow Connector 39">
              <a:extLst>
                <a:ext uri="{FF2B5EF4-FFF2-40B4-BE49-F238E27FC236}">
                  <a16:creationId xmlns:a16="http://schemas.microsoft.com/office/drawing/2014/main" id="{9019FD7F-9EFF-D848-9144-F7F38B4575F4}"/>
                </a:ext>
              </a:extLst>
            </p:cNvPr>
            <p:cNvCxnSpPr>
              <a:cxnSpLocks/>
              <a:stCxn id="254" idx="2"/>
              <a:endCxn id="250" idx="0"/>
            </p:cNvCxnSpPr>
            <p:nvPr/>
          </p:nvCxnSpPr>
          <p:spPr bwMode="auto">
            <a:xfrm>
              <a:off x="7897420" y="5238958"/>
              <a:ext cx="0" cy="297952"/>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cxnSp>
          <p:nvCxnSpPr>
            <p:cNvPr id="260" name="Elbow Connector 39">
              <a:extLst>
                <a:ext uri="{FF2B5EF4-FFF2-40B4-BE49-F238E27FC236}">
                  <a16:creationId xmlns:a16="http://schemas.microsoft.com/office/drawing/2014/main" id="{6273B913-CCBA-BB46-AAD0-2A9B5647DB01}"/>
                </a:ext>
              </a:extLst>
            </p:cNvPr>
            <p:cNvCxnSpPr>
              <a:cxnSpLocks/>
              <a:stCxn id="242" idx="2"/>
              <a:endCxn id="248" idx="0"/>
            </p:cNvCxnSpPr>
            <p:nvPr/>
          </p:nvCxnSpPr>
          <p:spPr bwMode="auto">
            <a:xfrm>
              <a:off x="7897420" y="3685580"/>
              <a:ext cx="0" cy="815864"/>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sp>
          <p:nvSpPr>
            <p:cNvPr id="261" name="TextBox 28">
              <a:extLst>
                <a:ext uri="{FF2B5EF4-FFF2-40B4-BE49-F238E27FC236}">
                  <a16:creationId xmlns:a16="http://schemas.microsoft.com/office/drawing/2014/main" id="{90E96572-4D43-984D-A0C7-7783BB6C4FEF}"/>
                </a:ext>
              </a:extLst>
            </p:cNvPr>
            <p:cNvSpPr txBox="1"/>
            <p:nvPr/>
          </p:nvSpPr>
          <p:spPr>
            <a:xfrm>
              <a:off x="7252477" y="3687214"/>
              <a:ext cx="636998" cy="230832"/>
            </a:xfrm>
            <a:prstGeom prst="rect">
              <a:avLst/>
            </a:prstGeom>
            <a:noFill/>
          </p:spPr>
          <p:txBody>
            <a:bodyPr wrap="none" lIns="72000" rIns="72000" rtlCol="0">
              <a:spAutoFit/>
            </a:bodyPr>
            <a:lstStyle/>
            <a:p>
              <a:pPr algn="r"/>
              <a:r>
                <a:rPr lang="en-GB" sz="900" i="1">
                  <a:solidFill>
                    <a:schemeClr val="tx2"/>
                  </a:solidFill>
                </a:rPr>
                <a:t>Meat solids</a:t>
              </a:r>
            </a:p>
          </p:txBody>
        </p:sp>
        <p:sp>
          <p:nvSpPr>
            <p:cNvPr id="262" name="TextBox 28">
              <a:extLst>
                <a:ext uri="{FF2B5EF4-FFF2-40B4-BE49-F238E27FC236}">
                  <a16:creationId xmlns:a16="http://schemas.microsoft.com/office/drawing/2014/main" id="{7FD0893E-9829-2D43-9ADA-64798A62C9D8}"/>
                </a:ext>
              </a:extLst>
            </p:cNvPr>
            <p:cNvSpPr txBox="1"/>
            <p:nvPr/>
          </p:nvSpPr>
          <p:spPr>
            <a:xfrm>
              <a:off x="8043646" y="3687214"/>
              <a:ext cx="698637" cy="231923"/>
            </a:xfrm>
            <a:prstGeom prst="rect">
              <a:avLst/>
            </a:prstGeom>
            <a:noFill/>
          </p:spPr>
          <p:txBody>
            <a:bodyPr wrap="none" lIns="72000" tIns="46800" rIns="72000" rtlCol="0">
              <a:spAutoFit/>
            </a:bodyPr>
            <a:lstStyle/>
            <a:p>
              <a:r>
                <a:rPr lang="en-GB" sz="900" i="1">
                  <a:solidFill>
                    <a:schemeClr val="tx2"/>
                  </a:solidFill>
                </a:rPr>
                <a:t>Water phase</a:t>
              </a:r>
            </a:p>
          </p:txBody>
        </p:sp>
        <p:cxnSp>
          <p:nvCxnSpPr>
            <p:cNvPr id="263" name="Vinklad  262">
              <a:extLst>
                <a:ext uri="{FF2B5EF4-FFF2-40B4-BE49-F238E27FC236}">
                  <a16:creationId xmlns:a16="http://schemas.microsoft.com/office/drawing/2014/main" id="{8195B8C6-9F0C-4D46-B95F-5B8F48749931}"/>
                </a:ext>
              </a:extLst>
            </p:cNvPr>
            <p:cNvCxnSpPr>
              <a:cxnSpLocks/>
              <a:stCxn id="248" idx="3"/>
            </p:cNvCxnSpPr>
            <p:nvPr/>
          </p:nvCxnSpPr>
          <p:spPr>
            <a:xfrm flipV="1">
              <a:off x="8510910" y="4209906"/>
              <a:ext cx="723829" cy="401520"/>
            </a:xfrm>
            <a:prstGeom prst="bentConnector3">
              <a:avLst>
                <a:gd name="adj1" fmla="val 99943"/>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4" name="TextBox 28">
              <a:extLst>
                <a:ext uri="{FF2B5EF4-FFF2-40B4-BE49-F238E27FC236}">
                  <a16:creationId xmlns:a16="http://schemas.microsoft.com/office/drawing/2014/main" id="{BE69A380-D215-D346-BFAA-B212D5E400E6}"/>
                </a:ext>
              </a:extLst>
            </p:cNvPr>
            <p:cNvSpPr txBox="1"/>
            <p:nvPr/>
          </p:nvSpPr>
          <p:spPr>
            <a:xfrm>
              <a:off x="8510396" y="4619344"/>
              <a:ext cx="754586" cy="230832"/>
            </a:xfrm>
            <a:prstGeom prst="rect">
              <a:avLst/>
            </a:prstGeom>
            <a:noFill/>
          </p:spPr>
          <p:txBody>
            <a:bodyPr wrap="square" lIns="72000" rIns="72000" rtlCol="0">
              <a:spAutoFit/>
            </a:bodyPr>
            <a:lstStyle/>
            <a:p>
              <a:pPr algn="ctr"/>
              <a:r>
                <a:rPr lang="en-GB" sz="900" i="1">
                  <a:solidFill>
                    <a:schemeClr val="tx2"/>
                  </a:solidFill>
                </a:rPr>
                <a:t>WHE vapours</a:t>
              </a:r>
            </a:p>
          </p:txBody>
        </p:sp>
        <p:sp>
          <p:nvSpPr>
            <p:cNvPr id="242" name="Rectangle 7">
              <a:extLst>
                <a:ext uri="{FF2B5EF4-FFF2-40B4-BE49-F238E27FC236}">
                  <a16:creationId xmlns:a16="http://schemas.microsoft.com/office/drawing/2014/main" id="{3ED49E13-4419-4742-A92A-53EFFD8F8384}"/>
                </a:ext>
              </a:extLst>
            </p:cNvPr>
            <p:cNvSpPr>
              <a:spLocks noChangeArrowheads="1"/>
            </p:cNvSpPr>
            <p:nvPr/>
          </p:nvSpPr>
          <p:spPr bwMode="auto">
            <a:xfrm>
              <a:off x="7283930" y="3465616"/>
              <a:ext cx="1226981" cy="219964"/>
            </a:xfrm>
            <a:prstGeom prst="roundRect">
              <a:avLst/>
            </a:prstGeom>
            <a:solidFill>
              <a:schemeClr val="accent2"/>
            </a:solidFill>
            <a:ln w="9525">
              <a:noFill/>
              <a:miter lim="800000"/>
              <a:headEnd/>
              <a:tailEnd/>
            </a:ln>
          </p:spPr>
          <p:txBody>
            <a:bodyPr wrap="none" lIns="90000" tIns="0" rIns="90000" bIns="0" anchor="ctr">
              <a:noAutofit/>
            </a:bodyPr>
            <a:lstStyle/>
            <a:p>
              <a:pPr algn="ctr"/>
              <a:r>
                <a:rPr lang="en-GB" sz="1200">
                  <a:solidFill>
                    <a:schemeClr val="tx2"/>
                  </a:solidFill>
                </a:rPr>
                <a:t>Separation</a:t>
              </a:r>
            </a:p>
          </p:txBody>
        </p:sp>
      </p:grpSp>
      <p:cxnSp>
        <p:nvCxnSpPr>
          <p:cNvPr id="83" name="Rak 82">
            <a:extLst>
              <a:ext uri="{FF2B5EF4-FFF2-40B4-BE49-F238E27FC236}">
                <a16:creationId xmlns:a16="http://schemas.microsoft.com/office/drawing/2014/main" id="{1F529029-A2D8-074F-9CED-96FD38D0A2A1}"/>
              </a:ext>
            </a:extLst>
          </p:cNvPr>
          <p:cNvCxnSpPr>
            <a:cxnSpLocks/>
          </p:cNvCxnSpPr>
          <p:nvPr/>
        </p:nvCxnSpPr>
        <p:spPr>
          <a:xfrm>
            <a:off x="6096000" y="1218747"/>
            <a:ext cx="0" cy="5124312"/>
          </a:xfrm>
          <a:prstGeom prst="line">
            <a:avLst/>
          </a:prstGeom>
          <a:ln w="63500" cap="rnd" cmpd="sng">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64982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6744-17F7-4A9B-893C-EBDDDC681329}"/>
              </a:ext>
            </a:extLst>
          </p:cNvPr>
          <p:cNvSpPr>
            <a:spLocks noGrp="1"/>
          </p:cNvSpPr>
          <p:nvPr>
            <p:ph type="ctrTitle"/>
          </p:nvPr>
        </p:nvSpPr>
        <p:spPr>
          <a:xfrm>
            <a:off x="839788" y="305627"/>
            <a:ext cx="9468000" cy="504000"/>
          </a:xfrm>
        </p:spPr>
        <p:txBody>
          <a:bodyPr/>
          <a:lstStyle/>
          <a:p>
            <a:r>
              <a:rPr lang="da-DK" dirty="0"/>
              <a:t>Conventional wet rendering</a:t>
            </a:r>
            <a:endParaRPr lang="en-US" dirty="0"/>
          </a:p>
        </p:txBody>
      </p:sp>
      <p:sp>
        <p:nvSpPr>
          <p:cNvPr id="3" name="Subtitle 2">
            <a:extLst>
              <a:ext uri="{FF2B5EF4-FFF2-40B4-BE49-F238E27FC236}">
                <a16:creationId xmlns:a16="http://schemas.microsoft.com/office/drawing/2014/main" id="{66927349-EB9F-4DA9-949E-B2D3C8E35C47}"/>
              </a:ext>
            </a:extLst>
          </p:cNvPr>
          <p:cNvSpPr>
            <a:spLocks noGrp="1"/>
          </p:cNvSpPr>
          <p:nvPr>
            <p:ph type="subTitle" idx="1"/>
          </p:nvPr>
        </p:nvSpPr>
        <p:spPr>
          <a:xfrm>
            <a:off x="838800" y="828000"/>
            <a:ext cx="9468000" cy="349200"/>
          </a:xfrm>
        </p:spPr>
        <p:txBody>
          <a:bodyPr/>
          <a:lstStyle/>
          <a:p>
            <a:r>
              <a:rPr lang="en-US" dirty="0"/>
              <a:t>Challenges</a:t>
            </a:r>
          </a:p>
        </p:txBody>
      </p:sp>
      <p:sp>
        <p:nvSpPr>
          <p:cNvPr id="53" name="Platshållare för text 52">
            <a:extLst>
              <a:ext uri="{FF2B5EF4-FFF2-40B4-BE49-F238E27FC236}">
                <a16:creationId xmlns:a16="http://schemas.microsoft.com/office/drawing/2014/main" id="{E9F84C03-C6C6-2743-AA19-FC9096E4A794}"/>
              </a:ext>
            </a:extLst>
          </p:cNvPr>
          <p:cNvSpPr>
            <a:spLocks noGrp="1"/>
          </p:cNvSpPr>
          <p:nvPr>
            <p:ph type="body" sz="quarter" idx="12"/>
          </p:nvPr>
        </p:nvSpPr>
        <p:spPr>
          <a:xfrm>
            <a:off x="6096001" y="1951038"/>
            <a:ext cx="5256210" cy="3744912"/>
          </a:xfrm>
        </p:spPr>
        <p:txBody>
          <a:bodyPr/>
          <a:lstStyle/>
          <a:p>
            <a:pPr marL="0" indent="0">
              <a:spcAft>
                <a:spcPts val="1200"/>
              </a:spcAft>
              <a:buNone/>
            </a:pPr>
            <a:r>
              <a:rPr lang="en-GB" b="1" dirty="0"/>
              <a:t>Convention wet rendering challenges</a:t>
            </a:r>
          </a:p>
          <a:p>
            <a:pPr>
              <a:spcAft>
                <a:spcPts val="1200"/>
              </a:spcAft>
            </a:pPr>
            <a:r>
              <a:rPr lang="en-US" dirty="0"/>
              <a:t>Requires long time at elevated temperatures</a:t>
            </a:r>
          </a:p>
          <a:p>
            <a:pPr>
              <a:spcAft>
                <a:spcPts val="1200"/>
              </a:spcAft>
            </a:pPr>
            <a:r>
              <a:rPr lang="en-US" dirty="0"/>
              <a:t>Exposes product to air and causes oxidation</a:t>
            </a:r>
          </a:p>
          <a:p>
            <a:pPr>
              <a:spcAft>
                <a:spcPts val="300"/>
              </a:spcAft>
            </a:pPr>
            <a:r>
              <a:rPr lang="en-US" dirty="0"/>
              <a:t>Not very hygienic</a:t>
            </a:r>
          </a:p>
          <a:p>
            <a:pPr lvl="1">
              <a:spcAft>
                <a:spcPts val="300"/>
              </a:spcAft>
            </a:pPr>
            <a:r>
              <a:rPr lang="en-US" dirty="0"/>
              <a:t>Less precise temperature controls </a:t>
            </a:r>
          </a:p>
          <a:p>
            <a:pPr lvl="1">
              <a:spcAft>
                <a:spcPts val="300"/>
              </a:spcAft>
            </a:pPr>
            <a:r>
              <a:rPr lang="en-US" dirty="0"/>
              <a:t>Large quantities of product left at shutdown</a:t>
            </a:r>
          </a:p>
          <a:p>
            <a:pPr lvl="1"/>
            <a:r>
              <a:rPr lang="en-US" dirty="0"/>
              <a:t>Not designed for cleaning</a:t>
            </a:r>
          </a:p>
          <a:p>
            <a:endParaRPr lang="sv-SE" dirty="0"/>
          </a:p>
        </p:txBody>
      </p:sp>
      <p:pic>
        <p:nvPicPr>
          <p:cNvPr id="42" name="Picture 8">
            <a:extLst>
              <a:ext uri="{FF2B5EF4-FFF2-40B4-BE49-F238E27FC236}">
                <a16:creationId xmlns:a16="http://schemas.microsoft.com/office/drawing/2014/main" id="{BA6CE1C6-46AD-244E-898A-F30391588D9D}"/>
              </a:ext>
            </a:extLst>
          </p:cNvPr>
          <p:cNvPicPr>
            <a:picLocks noGrp="1" noChangeAspect="1"/>
          </p:cNvPicPr>
          <p:nvPr>
            <p:ph type="pic" sz="quarter" idx="37"/>
          </p:nvPr>
        </p:nvPicPr>
        <p:blipFill rotWithShape="1">
          <a:blip r:embed="rId3" cstate="email">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a:ext>
            </a:extLst>
          </a:blip>
          <a:srcRect l="1284" r="1284"/>
          <a:stretch/>
        </p:blipFill>
        <p:spPr>
          <a:xfrm>
            <a:off x="3355260" y="3556379"/>
            <a:ext cx="2367140" cy="1512487"/>
          </a:xfrm>
        </p:spPr>
      </p:pic>
      <p:pic>
        <p:nvPicPr>
          <p:cNvPr id="38" name="Picture 7">
            <a:extLst>
              <a:ext uri="{FF2B5EF4-FFF2-40B4-BE49-F238E27FC236}">
                <a16:creationId xmlns:a16="http://schemas.microsoft.com/office/drawing/2014/main" id="{80132BA6-EE74-0A4F-A6B9-FBE35F515C27}"/>
              </a:ext>
            </a:extLst>
          </p:cNvPr>
          <p:cNvPicPr>
            <a:picLocks noGrp="1" noChangeAspect="1"/>
          </p:cNvPicPr>
          <p:nvPr>
            <p:ph type="pic" sz="quarter" idx="20"/>
          </p:nvPr>
        </p:nvPicPr>
        <p:blipFill rotWithShape="1">
          <a:blip r:embed="rId5" cstate="email">
            <a:extLst>
              <a:ext uri="{BEBA8EAE-BF5A-486C-A8C5-ECC9F3942E4B}">
                <a14:imgProps xmlns:a14="http://schemas.microsoft.com/office/drawing/2010/main">
                  <a14:imgLayer r:embed="rId6">
                    <a14:imgEffect>
                      <a14:brightnessContrast bright="-3000"/>
                    </a14:imgEffect>
                  </a14:imgLayer>
                </a14:imgProps>
              </a:ext>
              <a:ext uri="{28A0092B-C50C-407E-A947-70E740481C1C}">
                <a14:useLocalDpi xmlns:a14="http://schemas.microsoft.com/office/drawing/2010/main"/>
              </a:ext>
            </a:extLst>
          </a:blip>
          <a:srcRect t="4144" b="4144"/>
          <a:stretch/>
        </p:blipFill>
        <p:spPr>
          <a:xfrm>
            <a:off x="839788" y="1952626"/>
            <a:ext cx="2410731" cy="3116118"/>
          </a:xfrm>
        </p:spPr>
      </p:pic>
      <p:pic>
        <p:nvPicPr>
          <p:cNvPr id="40" name="Picture 3">
            <a:extLst>
              <a:ext uri="{FF2B5EF4-FFF2-40B4-BE49-F238E27FC236}">
                <a16:creationId xmlns:a16="http://schemas.microsoft.com/office/drawing/2014/main" id="{F0657B6A-916E-4347-8EC3-A664A0430E11}"/>
              </a:ext>
            </a:extLst>
          </p:cNvPr>
          <p:cNvPicPr>
            <a:picLocks noGrp="1" noChangeAspect="1"/>
          </p:cNvPicPr>
          <p:nvPr>
            <p:ph type="pic" sz="quarter" idx="21"/>
          </p:nvPr>
        </p:nvPicPr>
        <p:blipFill rotWithShape="1">
          <a:blip r:embed="rId7" cstate="email">
            <a:extLst>
              <a:ext uri="{BEBA8EAE-BF5A-486C-A8C5-ECC9F3942E4B}">
                <a14:imgProps xmlns:a14="http://schemas.microsoft.com/office/drawing/2010/main">
                  <a14:imgLayer r:embed="rId8">
                    <a14:imgEffect>
                      <a14:brightnessContrast bright="-3000"/>
                    </a14:imgEffect>
                  </a14:imgLayer>
                </a14:imgProps>
              </a:ext>
              <a:ext uri="{28A0092B-C50C-407E-A947-70E740481C1C}">
                <a14:useLocalDpi xmlns:a14="http://schemas.microsoft.com/office/drawing/2010/main"/>
              </a:ext>
            </a:extLst>
          </a:blip>
          <a:srcRect t="14690" b="14690"/>
          <a:stretch/>
        </p:blipFill>
        <p:spPr>
          <a:xfrm>
            <a:off x="3355260" y="1952625"/>
            <a:ext cx="2367140" cy="1512487"/>
          </a:xfrm>
        </p:spPr>
      </p:pic>
      <p:sp>
        <p:nvSpPr>
          <p:cNvPr id="5" name="Footer Placeholder 4">
            <a:extLst>
              <a:ext uri="{FF2B5EF4-FFF2-40B4-BE49-F238E27FC236}">
                <a16:creationId xmlns:a16="http://schemas.microsoft.com/office/drawing/2014/main" id="{08062B82-17B0-49B7-B56C-5DC82D536878}"/>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6" name="Date Placeholder 5">
            <a:extLst>
              <a:ext uri="{FF2B5EF4-FFF2-40B4-BE49-F238E27FC236}">
                <a16:creationId xmlns:a16="http://schemas.microsoft.com/office/drawing/2014/main" id="{DFA202EF-A07C-482C-8799-FA89AC64A675}"/>
              </a:ext>
            </a:extLst>
          </p:cNvPr>
          <p:cNvSpPr>
            <a:spLocks noGrp="1"/>
          </p:cNvSpPr>
          <p:nvPr>
            <p:ph type="dt" sz="half" idx="26"/>
          </p:nvPr>
        </p:nvSpPr>
        <p:spPr>
          <a:xfrm>
            <a:off x="360000" y="6531166"/>
            <a:ext cx="549408" cy="125233"/>
          </a:xfrm>
        </p:spPr>
        <p:txBody>
          <a:bodyPr/>
          <a:lstStyle/>
          <a:p>
            <a:fld id="{74DD21C0-EE81-41FF-9DCB-588A16D41EC9}" type="datetime1">
              <a:rPr lang="en-GB" noProof="0" smtClean="0"/>
              <a:pPr/>
              <a:t>13/12/2021</a:t>
            </a:fld>
            <a:endParaRPr lang="en-GB" noProof="0"/>
          </a:p>
        </p:txBody>
      </p:sp>
      <p:sp>
        <p:nvSpPr>
          <p:cNvPr id="7" name="Slide Number Placeholder 6">
            <a:extLst>
              <a:ext uri="{FF2B5EF4-FFF2-40B4-BE49-F238E27FC236}">
                <a16:creationId xmlns:a16="http://schemas.microsoft.com/office/drawing/2014/main" id="{1C842613-6CA3-475C-8879-AA39786D9847}"/>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19</a:t>
            </a:fld>
            <a:r>
              <a:rPr lang="en-GB" noProof="0"/>
              <a:t> |</a:t>
            </a:r>
          </a:p>
        </p:txBody>
      </p:sp>
      <p:grpSp>
        <p:nvGrpSpPr>
          <p:cNvPr id="10" name="Grupp 9">
            <a:extLst>
              <a:ext uri="{FF2B5EF4-FFF2-40B4-BE49-F238E27FC236}">
                <a16:creationId xmlns:a16="http://schemas.microsoft.com/office/drawing/2014/main" id="{BFFA92D6-E9C8-EC42-ADE4-7E216116B02D}"/>
              </a:ext>
            </a:extLst>
          </p:cNvPr>
          <p:cNvGrpSpPr/>
          <p:nvPr/>
        </p:nvGrpSpPr>
        <p:grpSpPr>
          <a:xfrm>
            <a:off x="839789" y="5245624"/>
            <a:ext cx="10579060" cy="903827"/>
            <a:chOff x="839789" y="4711148"/>
            <a:chExt cx="10579060" cy="903827"/>
          </a:xfrm>
        </p:grpSpPr>
        <p:sp>
          <p:nvSpPr>
            <p:cNvPr id="64" name="Rektangel med rundade hörn 63">
              <a:extLst>
                <a:ext uri="{FF2B5EF4-FFF2-40B4-BE49-F238E27FC236}">
                  <a16:creationId xmlns:a16="http://schemas.microsoft.com/office/drawing/2014/main" id="{A2CD966B-E7A3-074C-85EF-08FF61B7E117}"/>
                </a:ext>
              </a:extLst>
            </p:cNvPr>
            <p:cNvSpPr/>
            <p:nvPr/>
          </p:nvSpPr>
          <p:spPr>
            <a:xfrm>
              <a:off x="839789" y="4711148"/>
              <a:ext cx="10512424" cy="903827"/>
            </a:xfrm>
            <a:prstGeom prst="round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err="1"/>
            </a:p>
          </p:txBody>
        </p:sp>
        <p:cxnSp>
          <p:nvCxnSpPr>
            <p:cNvPr id="12" name="Straight Arrow Connector 11">
              <a:extLst>
                <a:ext uri="{FF2B5EF4-FFF2-40B4-BE49-F238E27FC236}">
                  <a16:creationId xmlns:a16="http://schemas.microsoft.com/office/drawing/2014/main" id="{4B7DED28-AD5E-4975-8392-B87D4BDA2743}"/>
                </a:ext>
              </a:extLst>
            </p:cNvPr>
            <p:cNvCxnSpPr>
              <a:cxnSpLocks/>
            </p:cNvCxnSpPr>
            <p:nvPr/>
          </p:nvCxnSpPr>
          <p:spPr>
            <a:xfrm>
              <a:off x="986396" y="5290680"/>
              <a:ext cx="9260262" cy="0"/>
            </a:xfrm>
            <a:prstGeom prst="straightConnector1">
              <a:avLst/>
            </a:prstGeom>
            <a:ln w="63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CD9DCE-1536-4944-B137-E1722AE750BA}"/>
                </a:ext>
              </a:extLst>
            </p:cNvPr>
            <p:cNvCxnSpPr>
              <a:cxnSpLocks/>
            </p:cNvCxnSpPr>
            <p:nvPr/>
          </p:nvCxnSpPr>
          <p:spPr>
            <a:xfrm>
              <a:off x="2065918" y="5224651"/>
              <a:ext cx="0" cy="120146"/>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942642D-D917-4BD4-8853-CAAC22621FD3}"/>
                </a:ext>
              </a:extLst>
            </p:cNvPr>
            <p:cNvCxnSpPr>
              <a:cxnSpLocks/>
            </p:cNvCxnSpPr>
            <p:nvPr/>
          </p:nvCxnSpPr>
          <p:spPr>
            <a:xfrm>
              <a:off x="5880311" y="5224651"/>
              <a:ext cx="0" cy="120146"/>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332EB39-B156-44A1-90A2-17428DEFA35A}"/>
                </a:ext>
              </a:extLst>
            </p:cNvPr>
            <p:cNvCxnSpPr>
              <a:cxnSpLocks/>
            </p:cNvCxnSpPr>
            <p:nvPr/>
          </p:nvCxnSpPr>
          <p:spPr>
            <a:xfrm>
              <a:off x="6970137" y="5224651"/>
              <a:ext cx="0" cy="120146"/>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E4EACE0-EC73-45CA-9DA0-B21B1CC19521}"/>
                </a:ext>
              </a:extLst>
            </p:cNvPr>
            <p:cNvSpPr txBox="1"/>
            <p:nvPr/>
          </p:nvSpPr>
          <p:spPr>
            <a:xfrm>
              <a:off x="2057604" y="5046395"/>
              <a:ext cx="563650" cy="261610"/>
            </a:xfrm>
            <a:prstGeom prst="rect">
              <a:avLst/>
            </a:prstGeom>
          </p:spPr>
          <p:txBody>
            <a:bodyPr wrap="square" lIns="0" rIns="0" rtlCol="0">
              <a:spAutoFit/>
            </a:bodyPr>
            <a:lstStyle/>
            <a:p>
              <a:pPr algn="ctr"/>
              <a:r>
                <a:rPr lang="da-DK" sz="1100"/>
                <a:t>75</a:t>
              </a:r>
              <a:r>
                <a:rPr lang="da-DK" sz="1100" dirty="0"/>
                <a:t>°C</a:t>
              </a:r>
              <a:endParaRPr lang="en-US" sz="1100" dirty="0" err="1"/>
            </a:p>
          </p:txBody>
        </p:sp>
        <p:sp>
          <p:nvSpPr>
            <p:cNvPr id="18" name="TextBox 17">
              <a:extLst>
                <a:ext uri="{FF2B5EF4-FFF2-40B4-BE49-F238E27FC236}">
                  <a16:creationId xmlns:a16="http://schemas.microsoft.com/office/drawing/2014/main" id="{BD52A930-A721-4482-B15C-D86F815E99BE}"/>
                </a:ext>
              </a:extLst>
            </p:cNvPr>
            <p:cNvSpPr txBox="1"/>
            <p:nvPr/>
          </p:nvSpPr>
          <p:spPr>
            <a:xfrm>
              <a:off x="976092" y="5046395"/>
              <a:ext cx="1089825" cy="261610"/>
            </a:xfrm>
            <a:prstGeom prst="rect">
              <a:avLst/>
            </a:prstGeom>
          </p:spPr>
          <p:txBody>
            <a:bodyPr wrap="square" lIns="0" rIns="0" rtlCol="0">
              <a:spAutoFit/>
            </a:bodyPr>
            <a:lstStyle/>
            <a:p>
              <a:pPr algn="ctr"/>
              <a:r>
                <a:rPr lang="da-DK" sz="1100" dirty="0"/>
                <a:t>0</a:t>
              </a:r>
              <a:r>
                <a:rPr lang="da-DK" sz="1100">
                  <a:solidFill>
                    <a:schemeClr val="tx2"/>
                  </a:solidFill>
                </a:rPr>
                <a:t> ➝ </a:t>
              </a:r>
              <a:r>
                <a:rPr lang="da-DK" sz="1100"/>
                <a:t>95°C</a:t>
              </a:r>
              <a:endParaRPr lang="en-US" sz="1100" dirty="0" err="1"/>
            </a:p>
          </p:txBody>
        </p:sp>
        <p:sp>
          <p:nvSpPr>
            <p:cNvPr id="20" name="TextBox 19">
              <a:extLst>
                <a:ext uri="{FF2B5EF4-FFF2-40B4-BE49-F238E27FC236}">
                  <a16:creationId xmlns:a16="http://schemas.microsoft.com/office/drawing/2014/main" id="{64BE9838-CF9E-41A3-A67C-7468884D5B30}"/>
                </a:ext>
              </a:extLst>
            </p:cNvPr>
            <p:cNvSpPr txBox="1"/>
            <p:nvPr/>
          </p:nvSpPr>
          <p:spPr>
            <a:xfrm>
              <a:off x="2610832" y="5046395"/>
              <a:ext cx="3269477" cy="261610"/>
            </a:xfrm>
            <a:prstGeom prst="rect">
              <a:avLst/>
            </a:prstGeom>
          </p:spPr>
          <p:txBody>
            <a:bodyPr wrap="square" lIns="0" rIns="0" rtlCol="0">
              <a:spAutoFit/>
            </a:bodyPr>
            <a:lstStyle/>
            <a:p>
              <a:pPr algn="ctr"/>
              <a:r>
                <a:rPr lang="da-DK" sz="1100"/>
                <a:t>75–90</a:t>
              </a:r>
              <a:r>
                <a:rPr lang="da-DK" sz="1100" dirty="0"/>
                <a:t>°C</a:t>
              </a:r>
              <a:endParaRPr lang="en-US" sz="1100" dirty="0" err="1"/>
            </a:p>
          </p:txBody>
        </p:sp>
        <p:sp>
          <p:nvSpPr>
            <p:cNvPr id="22" name="TextBox 21">
              <a:extLst>
                <a:ext uri="{FF2B5EF4-FFF2-40B4-BE49-F238E27FC236}">
                  <a16:creationId xmlns:a16="http://schemas.microsoft.com/office/drawing/2014/main" id="{1D80770B-648F-48A3-B3AE-0E6D980BE585}"/>
                </a:ext>
              </a:extLst>
            </p:cNvPr>
            <p:cNvSpPr txBox="1"/>
            <p:nvPr/>
          </p:nvSpPr>
          <p:spPr>
            <a:xfrm>
              <a:off x="5883529" y="5046395"/>
              <a:ext cx="1086604" cy="261610"/>
            </a:xfrm>
            <a:prstGeom prst="rect">
              <a:avLst/>
            </a:prstGeom>
          </p:spPr>
          <p:txBody>
            <a:bodyPr wrap="square" lIns="0" rIns="0" rtlCol="0">
              <a:spAutoFit/>
            </a:bodyPr>
            <a:lstStyle/>
            <a:p>
              <a:pPr algn="ctr"/>
              <a:r>
                <a:rPr lang="da-DK" sz="1100"/>
                <a:t>90–95°</a:t>
              </a:r>
              <a:r>
                <a:rPr lang="da-DK" sz="1100" dirty="0"/>
                <a:t>C </a:t>
              </a:r>
              <a:endParaRPr lang="en-US" sz="1100" dirty="0" err="1"/>
            </a:p>
          </p:txBody>
        </p:sp>
        <p:sp>
          <p:nvSpPr>
            <p:cNvPr id="24" name="TextBox 23">
              <a:extLst>
                <a:ext uri="{FF2B5EF4-FFF2-40B4-BE49-F238E27FC236}">
                  <a16:creationId xmlns:a16="http://schemas.microsoft.com/office/drawing/2014/main" id="{6FAF1FFA-711D-4406-A7B0-F955A4420DCB}"/>
                </a:ext>
              </a:extLst>
            </p:cNvPr>
            <p:cNvSpPr txBox="1"/>
            <p:nvPr/>
          </p:nvSpPr>
          <p:spPr>
            <a:xfrm>
              <a:off x="10391721" y="5046395"/>
              <a:ext cx="1027128" cy="261610"/>
            </a:xfrm>
            <a:prstGeom prst="rect">
              <a:avLst/>
            </a:prstGeom>
          </p:spPr>
          <p:txBody>
            <a:bodyPr wrap="square" lIns="0" rIns="0" rtlCol="0">
              <a:spAutoFit/>
            </a:bodyPr>
            <a:lstStyle/>
            <a:p>
              <a:r>
                <a:rPr lang="da-DK" sz="1100" dirty="0">
                  <a:solidFill>
                    <a:schemeClr val="tx2"/>
                  </a:solidFill>
                </a:rPr>
                <a:t>Temperature</a:t>
              </a:r>
              <a:endParaRPr lang="en-US" sz="1100" dirty="0" err="1">
                <a:solidFill>
                  <a:schemeClr val="tx2"/>
                </a:solidFill>
              </a:endParaRPr>
            </a:p>
          </p:txBody>
        </p:sp>
        <p:sp>
          <p:nvSpPr>
            <p:cNvPr id="29" name="TextBox 28">
              <a:extLst>
                <a:ext uri="{FF2B5EF4-FFF2-40B4-BE49-F238E27FC236}">
                  <a16:creationId xmlns:a16="http://schemas.microsoft.com/office/drawing/2014/main" id="{5ACACC74-B74D-4F91-8F88-BDD4FA034633}"/>
                </a:ext>
              </a:extLst>
            </p:cNvPr>
            <p:cNvSpPr txBox="1"/>
            <p:nvPr/>
          </p:nvSpPr>
          <p:spPr>
            <a:xfrm>
              <a:off x="2057604" y="5304874"/>
              <a:ext cx="563650" cy="261610"/>
            </a:xfrm>
            <a:prstGeom prst="rect">
              <a:avLst/>
            </a:prstGeom>
          </p:spPr>
          <p:txBody>
            <a:bodyPr wrap="square" lIns="0" rIns="0" rtlCol="0">
              <a:spAutoFit/>
            </a:bodyPr>
            <a:lstStyle/>
            <a:p>
              <a:pPr algn="ctr"/>
              <a:r>
                <a:rPr lang="da-DK" sz="1100" dirty="0"/>
                <a:t>15 min.</a:t>
              </a:r>
              <a:endParaRPr lang="en-US" sz="1100" dirty="0" err="1"/>
            </a:p>
          </p:txBody>
        </p:sp>
        <p:sp>
          <p:nvSpPr>
            <p:cNvPr id="30" name="TextBox 29">
              <a:extLst>
                <a:ext uri="{FF2B5EF4-FFF2-40B4-BE49-F238E27FC236}">
                  <a16:creationId xmlns:a16="http://schemas.microsoft.com/office/drawing/2014/main" id="{D1279D2D-AC54-4CCC-B935-8BB02B677F6E}"/>
                </a:ext>
              </a:extLst>
            </p:cNvPr>
            <p:cNvSpPr txBox="1"/>
            <p:nvPr/>
          </p:nvSpPr>
          <p:spPr>
            <a:xfrm>
              <a:off x="976092" y="5304874"/>
              <a:ext cx="1089825" cy="261610"/>
            </a:xfrm>
            <a:prstGeom prst="rect">
              <a:avLst/>
            </a:prstGeom>
          </p:spPr>
          <p:txBody>
            <a:bodyPr wrap="square" lIns="0" rIns="0" rtlCol="0">
              <a:spAutoFit/>
            </a:bodyPr>
            <a:lstStyle/>
            <a:p>
              <a:pPr algn="ctr"/>
              <a:r>
                <a:rPr lang="da-DK" sz="1100" dirty="0"/>
                <a:t>~30 min.</a:t>
              </a:r>
              <a:endParaRPr lang="en-US" sz="1100" dirty="0" err="1"/>
            </a:p>
          </p:txBody>
        </p:sp>
        <p:sp>
          <p:nvSpPr>
            <p:cNvPr id="31" name="TextBox 30">
              <a:extLst>
                <a:ext uri="{FF2B5EF4-FFF2-40B4-BE49-F238E27FC236}">
                  <a16:creationId xmlns:a16="http://schemas.microsoft.com/office/drawing/2014/main" id="{4E45BEC4-B5BA-4B68-AABA-B1B195B14398}"/>
                </a:ext>
              </a:extLst>
            </p:cNvPr>
            <p:cNvSpPr txBox="1"/>
            <p:nvPr/>
          </p:nvSpPr>
          <p:spPr>
            <a:xfrm>
              <a:off x="5883529" y="5304874"/>
              <a:ext cx="1086592" cy="261610"/>
            </a:xfrm>
            <a:prstGeom prst="rect">
              <a:avLst/>
            </a:prstGeom>
          </p:spPr>
          <p:txBody>
            <a:bodyPr wrap="square" lIns="0" rIns="0" rtlCol="0">
              <a:spAutoFit/>
            </a:bodyPr>
            <a:lstStyle/>
            <a:p>
              <a:pPr algn="ctr"/>
              <a:r>
                <a:rPr lang="da-DK" sz="1100" dirty="0"/>
                <a:t>30 min.</a:t>
              </a:r>
              <a:endParaRPr lang="en-US" sz="1100" dirty="0" err="1"/>
            </a:p>
          </p:txBody>
        </p:sp>
        <p:sp>
          <p:nvSpPr>
            <p:cNvPr id="33" name="TextBox 32">
              <a:extLst>
                <a:ext uri="{FF2B5EF4-FFF2-40B4-BE49-F238E27FC236}">
                  <a16:creationId xmlns:a16="http://schemas.microsoft.com/office/drawing/2014/main" id="{CAB07703-ADDE-4185-A2AC-4A320057C17B}"/>
                </a:ext>
              </a:extLst>
            </p:cNvPr>
            <p:cNvSpPr txBox="1"/>
            <p:nvPr/>
          </p:nvSpPr>
          <p:spPr>
            <a:xfrm>
              <a:off x="10391721" y="5304874"/>
              <a:ext cx="1027128" cy="261610"/>
            </a:xfrm>
            <a:prstGeom prst="rect">
              <a:avLst/>
            </a:prstGeom>
          </p:spPr>
          <p:txBody>
            <a:bodyPr wrap="square" lIns="0" rIns="0" rtlCol="0">
              <a:spAutoFit/>
            </a:bodyPr>
            <a:lstStyle/>
            <a:p>
              <a:r>
                <a:rPr lang="da-DK" sz="1100" dirty="0">
                  <a:solidFill>
                    <a:schemeClr val="tx2"/>
                  </a:solidFill>
                </a:rPr>
                <a:t>Time</a:t>
              </a:r>
              <a:endParaRPr lang="en-US" sz="1100" dirty="0" err="1">
                <a:solidFill>
                  <a:schemeClr val="tx2"/>
                </a:solidFill>
              </a:endParaRPr>
            </a:p>
          </p:txBody>
        </p:sp>
        <p:sp>
          <p:nvSpPr>
            <p:cNvPr id="35" name="TextBox 34">
              <a:extLst>
                <a:ext uri="{FF2B5EF4-FFF2-40B4-BE49-F238E27FC236}">
                  <a16:creationId xmlns:a16="http://schemas.microsoft.com/office/drawing/2014/main" id="{E7E9760C-1D0D-4070-B462-A5890EDD8274}"/>
                </a:ext>
              </a:extLst>
            </p:cNvPr>
            <p:cNvSpPr txBox="1"/>
            <p:nvPr/>
          </p:nvSpPr>
          <p:spPr>
            <a:xfrm>
              <a:off x="2610832" y="5304874"/>
              <a:ext cx="3269477" cy="261610"/>
            </a:xfrm>
            <a:prstGeom prst="rect">
              <a:avLst/>
            </a:prstGeom>
          </p:spPr>
          <p:txBody>
            <a:bodyPr wrap="square" lIns="0" rIns="0" rtlCol="0">
              <a:spAutoFit/>
            </a:bodyPr>
            <a:lstStyle/>
            <a:p>
              <a:pPr algn="ctr"/>
              <a:r>
                <a:rPr lang="da-DK" sz="1100"/>
                <a:t>1–2 </a:t>
              </a:r>
              <a:r>
                <a:rPr lang="da-DK" sz="1100" dirty="0"/>
                <a:t>hours</a:t>
              </a:r>
              <a:endParaRPr lang="en-US" sz="1100" dirty="0" err="1"/>
            </a:p>
          </p:txBody>
        </p:sp>
        <p:cxnSp>
          <p:nvCxnSpPr>
            <p:cNvPr id="36" name="Straight Connector 35">
              <a:extLst>
                <a:ext uri="{FF2B5EF4-FFF2-40B4-BE49-F238E27FC236}">
                  <a16:creationId xmlns:a16="http://schemas.microsoft.com/office/drawing/2014/main" id="{D637C103-559E-4FAA-BE8F-45C308AEC1F3}"/>
                </a:ext>
              </a:extLst>
            </p:cNvPr>
            <p:cNvCxnSpPr>
              <a:cxnSpLocks/>
            </p:cNvCxnSpPr>
            <p:nvPr/>
          </p:nvCxnSpPr>
          <p:spPr>
            <a:xfrm>
              <a:off x="2610832" y="5224651"/>
              <a:ext cx="0" cy="120146"/>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EE4BC2A-FC13-41FF-B94C-3020BEDCBBE5}"/>
                </a:ext>
              </a:extLst>
            </p:cNvPr>
            <p:cNvSpPr txBox="1"/>
            <p:nvPr/>
          </p:nvSpPr>
          <p:spPr>
            <a:xfrm>
              <a:off x="1965820" y="4791142"/>
              <a:ext cx="731702" cy="261610"/>
            </a:xfrm>
            <a:prstGeom prst="rect">
              <a:avLst/>
            </a:prstGeom>
          </p:spPr>
          <p:txBody>
            <a:bodyPr wrap="square" lIns="0" rIns="0" rtlCol="0">
              <a:spAutoFit/>
            </a:bodyPr>
            <a:lstStyle/>
            <a:p>
              <a:pPr algn="ctr"/>
              <a:r>
                <a:rPr lang="da-DK" sz="1100" b="1" dirty="0"/>
                <a:t>Pressing</a:t>
              </a:r>
              <a:endParaRPr lang="en-US" sz="1100" b="1" dirty="0" err="1"/>
            </a:p>
          </p:txBody>
        </p:sp>
        <p:sp>
          <p:nvSpPr>
            <p:cNvPr id="41" name="TextBox 40">
              <a:extLst>
                <a:ext uri="{FF2B5EF4-FFF2-40B4-BE49-F238E27FC236}">
                  <a16:creationId xmlns:a16="http://schemas.microsoft.com/office/drawing/2014/main" id="{3BE1C2C1-11EA-40DA-96CF-BFD03AB72163}"/>
                </a:ext>
              </a:extLst>
            </p:cNvPr>
            <p:cNvSpPr txBox="1"/>
            <p:nvPr/>
          </p:nvSpPr>
          <p:spPr>
            <a:xfrm>
              <a:off x="976092" y="4791142"/>
              <a:ext cx="1089825" cy="261610"/>
            </a:xfrm>
            <a:prstGeom prst="rect">
              <a:avLst/>
            </a:prstGeom>
          </p:spPr>
          <p:txBody>
            <a:bodyPr wrap="square" lIns="0" rIns="0" rtlCol="0">
              <a:spAutoFit/>
            </a:bodyPr>
            <a:lstStyle/>
            <a:p>
              <a:pPr algn="ctr"/>
              <a:r>
                <a:rPr lang="da-DK" sz="1100" b="1" dirty="0"/>
                <a:t>Heating</a:t>
              </a:r>
              <a:endParaRPr lang="en-US" sz="1100" b="1" dirty="0" err="1"/>
            </a:p>
          </p:txBody>
        </p:sp>
        <p:sp>
          <p:nvSpPr>
            <p:cNvPr id="43" name="TextBox 42">
              <a:extLst>
                <a:ext uri="{FF2B5EF4-FFF2-40B4-BE49-F238E27FC236}">
                  <a16:creationId xmlns:a16="http://schemas.microsoft.com/office/drawing/2014/main" id="{2EEB2E70-3ABB-4032-9F87-10BE4CE6F02B}"/>
                </a:ext>
              </a:extLst>
            </p:cNvPr>
            <p:cNvSpPr txBox="1"/>
            <p:nvPr/>
          </p:nvSpPr>
          <p:spPr>
            <a:xfrm>
              <a:off x="2610832" y="4791142"/>
              <a:ext cx="3269477" cy="261610"/>
            </a:xfrm>
            <a:prstGeom prst="rect">
              <a:avLst/>
            </a:prstGeom>
          </p:spPr>
          <p:txBody>
            <a:bodyPr wrap="square" lIns="0" rIns="0" rtlCol="0">
              <a:spAutoFit/>
            </a:bodyPr>
            <a:lstStyle/>
            <a:p>
              <a:pPr algn="ctr"/>
              <a:r>
                <a:rPr lang="da-DK" sz="1100" b="1"/>
                <a:t>Tank </a:t>
              </a:r>
              <a:r>
                <a:rPr lang="da-DK" sz="1100" b="1" dirty="0"/>
                <a:t>storage</a:t>
              </a:r>
              <a:endParaRPr lang="en-US" sz="1100" b="1" dirty="0" err="1"/>
            </a:p>
          </p:txBody>
        </p:sp>
        <p:sp>
          <p:nvSpPr>
            <p:cNvPr id="45" name="TextBox 44">
              <a:extLst>
                <a:ext uri="{FF2B5EF4-FFF2-40B4-BE49-F238E27FC236}">
                  <a16:creationId xmlns:a16="http://schemas.microsoft.com/office/drawing/2014/main" id="{1D58003D-E08F-435A-91F6-6DCDB88705F2}"/>
                </a:ext>
              </a:extLst>
            </p:cNvPr>
            <p:cNvSpPr txBox="1"/>
            <p:nvPr/>
          </p:nvSpPr>
          <p:spPr>
            <a:xfrm>
              <a:off x="5883529" y="4791142"/>
              <a:ext cx="1086605" cy="261610"/>
            </a:xfrm>
            <a:prstGeom prst="rect">
              <a:avLst/>
            </a:prstGeom>
          </p:spPr>
          <p:txBody>
            <a:bodyPr wrap="square" lIns="0" rIns="0" rtlCol="0">
              <a:spAutoFit/>
            </a:bodyPr>
            <a:lstStyle/>
            <a:p>
              <a:pPr algn="ctr"/>
              <a:r>
                <a:rPr lang="da-DK" sz="1100" b="1" dirty="0"/>
                <a:t>Separation</a:t>
              </a:r>
              <a:endParaRPr lang="en-US" sz="1100" b="1" dirty="0" err="1"/>
            </a:p>
          </p:txBody>
        </p:sp>
        <p:sp>
          <p:nvSpPr>
            <p:cNvPr id="48" name="TextBox 47">
              <a:extLst>
                <a:ext uri="{FF2B5EF4-FFF2-40B4-BE49-F238E27FC236}">
                  <a16:creationId xmlns:a16="http://schemas.microsoft.com/office/drawing/2014/main" id="{FEB0B782-37E4-4C96-9AC9-3C9C077DBD40}"/>
                </a:ext>
              </a:extLst>
            </p:cNvPr>
            <p:cNvSpPr txBox="1"/>
            <p:nvPr/>
          </p:nvSpPr>
          <p:spPr>
            <a:xfrm>
              <a:off x="6999322" y="5046395"/>
              <a:ext cx="3250556" cy="261610"/>
            </a:xfrm>
            <a:prstGeom prst="rect">
              <a:avLst/>
            </a:prstGeom>
          </p:spPr>
          <p:txBody>
            <a:bodyPr wrap="square" lIns="0" rIns="0" rtlCol="0">
              <a:spAutoFit/>
            </a:bodyPr>
            <a:lstStyle/>
            <a:p>
              <a:pPr algn="ctr"/>
              <a:r>
                <a:rPr lang="da-DK" sz="1100" dirty="0"/>
                <a:t>45</a:t>
              </a:r>
              <a:r>
                <a:rPr lang="da-DK" sz="1100">
                  <a:solidFill>
                    <a:schemeClr val="tx2"/>
                  </a:solidFill>
                </a:rPr>
                <a:t> ➝ </a:t>
              </a:r>
              <a:r>
                <a:rPr lang="da-DK" sz="1100"/>
                <a:t>90°C</a:t>
              </a:r>
              <a:endParaRPr lang="en-US" sz="1100" dirty="0" err="1"/>
            </a:p>
          </p:txBody>
        </p:sp>
        <p:sp>
          <p:nvSpPr>
            <p:cNvPr id="50" name="TextBox 49">
              <a:extLst>
                <a:ext uri="{FF2B5EF4-FFF2-40B4-BE49-F238E27FC236}">
                  <a16:creationId xmlns:a16="http://schemas.microsoft.com/office/drawing/2014/main" id="{59435C26-73D4-491F-8EAC-E3A54DC393C3}"/>
                </a:ext>
              </a:extLst>
            </p:cNvPr>
            <p:cNvSpPr txBox="1"/>
            <p:nvPr/>
          </p:nvSpPr>
          <p:spPr>
            <a:xfrm>
              <a:off x="6999321" y="5304874"/>
              <a:ext cx="3243495" cy="261610"/>
            </a:xfrm>
            <a:prstGeom prst="rect">
              <a:avLst/>
            </a:prstGeom>
          </p:spPr>
          <p:txBody>
            <a:bodyPr wrap="square" lIns="0" rIns="0" rtlCol="0">
              <a:spAutoFit/>
            </a:bodyPr>
            <a:lstStyle/>
            <a:p>
              <a:pPr algn="ctr"/>
              <a:r>
                <a:rPr lang="da-DK" sz="1100"/>
                <a:t>1–2 </a:t>
              </a:r>
              <a:r>
                <a:rPr lang="da-DK" sz="1100" dirty="0"/>
                <a:t>hours</a:t>
              </a:r>
              <a:endParaRPr lang="en-US" sz="1100" dirty="0" err="1"/>
            </a:p>
          </p:txBody>
        </p:sp>
        <p:sp>
          <p:nvSpPr>
            <p:cNvPr id="51" name="TextBox 50">
              <a:extLst>
                <a:ext uri="{FF2B5EF4-FFF2-40B4-BE49-F238E27FC236}">
                  <a16:creationId xmlns:a16="http://schemas.microsoft.com/office/drawing/2014/main" id="{255E8B1E-3A3C-45B1-8B68-8B1B785140E4}"/>
                </a:ext>
              </a:extLst>
            </p:cNvPr>
            <p:cNvSpPr txBox="1"/>
            <p:nvPr/>
          </p:nvSpPr>
          <p:spPr>
            <a:xfrm>
              <a:off x="6999322" y="4791142"/>
              <a:ext cx="3224772" cy="261610"/>
            </a:xfrm>
            <a:prstGeom prst="rect">
              <a:avLst/>
            </a:prstGeom>
          </p:spPr>
          <p:txBody>
            <a:bodyPr wrap="square" lIns="0" rIns="0" rtlCol="0">
              <a:spAutoFit/>
            </a:bodyPr>
            <a:lstStyle/>
            <a:p>
              <a:pPr algn="ctr"/>
              <a:r>
                <a:rPr lang="da-DK" sz="1100" b="1"/>
                <a:t>Evaporation </a:t>
              </a:r>
              <a:r>
                <a:rPr lang="da-DK" sz="1100" b="1" dirty="0"/>
                <a:t>and drying</a:t>
              </a:r>
              <a:endParaRPr lang="en-US" sz="1100" b="1" dirty="0" err="1"/>
            </a:p>
          </p:txBody>
        </p:sp>
      </p:grpSp>
    </p:spTree>
    <p:extLst>
      <p:ext uri="{BB962C8B-B14F-4D97-AF65-F5344CB8AC3E}">
        <p14:creationId xmlns:p14="http://schemas.microsoft.com/office/powerpoint/2010/main" val="33607722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CEDC-F0F3-4835-9229-F48538E0FD36}"/>
              </a:ext>
            </a:extLst>
          </p:cNvPr>
          <p:cNvSpPr>
            <a:spLocks noGrp="1"/>
          </p:cNvSpPr>
          <p:nvPr>
            <p:ph type="ctrTitle"/>
          </p:nvPr>
        </p:nvSpPr>
        <p:spPr>
          <a:xfrm>
            <a:off x="839788" y="305627"/>
            <a:ext cx="9468000" cy="504000"/>
          </a:xfrm>
        </p:spPr>
        <p:txBody>
          <a:bodyPr anchor="ctr">
            <a:normAutofit/>
          </a:bodyPr>
          <a:lstStyle/>
          <a:p>
            <a:r>
              <a:rPr lang="en-GB" dirty="0"/>
              <a:t>What we will talk about	</a:t>
            </a:r>
          </a:p>
        </p:txBody>
      </p:sp>
      <p:sp>
        <p:nvSpPr>
          <p:cNvPr id="3" name="Subtitle 2">
            <a:extLst>
              <a:ext uri="{FF2B5EF4-FFF2-40B4-BE49-F238E27FC236}">
                <a16:creationId xmlns:a16="http://schemas.microsoft.com/office/drawing/2014/main" id="{6641DB0E-5008-4030-9F9D-D3E474A4165B}"/>
              </a:ext>
            </a:extLst>
          </p:cNvPr>
          <p:cNvSpPr>
            <a:spLocks noGrp="1"/>
          </p:cNvSpPr>
          <p:nvPr>
            <p:ph type="subTitle" idx="1"/>
          </p:nvPr>
        </p:nvSpPr>
        <p:spPr>
          <a:xfrm>
            <a:off x="841375" y="834619"/>
            <a:ext cx="9467850" cy="349250"/>
          </a:xfrm>
        </p:spPr>
        <p:txBody>
          <a:bodyPr>
            <a:normAutofit/>
          </a:bodyPr>
          <a:lstStyle/>
          <a:p>
            <a:r>
              <a:rPr lang="en-GB" dirty="0"/>
              <a:t>Agenda</a:t>
            </a:r>
          </a:p>
        </p:txBody>
      </p:sp>
      <p:sp>
        <p:nvSpPr>
          <p:cNvPr id="5" name="Footer Placeholder 4">
            <a:extLst>
              <a:ext uri="{FF2B5EF4-FFF2-40B4-BE49-F238E27FC236}">
                <a16:creationId xmlns:a16="http://schemas.microsoft.com/office/drawing/2014/main" id="{03DBA5EE-BC99-4396-BC7B-E9EC9AF0959A}"/>
              </a:ext>
            </a:extLst>
          </p:cNvPr>
          <p:cNvSpPr>
            <a:spLocks noGrp="1"/>
          </p:cNvSpPr>
          <p:nvPr>
            <p:ph type="ftr" sz="quarter" idx="27"/>
          </p:nvPr>
        </p:nvSpPr>
        <p:spPr>
          <a:xfrm>
            <a:off x="909408" y="6530400"/>
            <a:ext cx="1800000" cy="125999"/>
          </a:xfrm>
        </p:spPr>
        <p:txBody>
          <a:bodyPr anchor="ctr">
            <a:normAutofit/>
          </a:bodyPr>
          <a:lstStyle/>
          <a:p>
            <a:r>
              <a:rPr lang="en-GB"/>
              <a:t>| © Alfa Laval</a:t>
            </a:r>
          </a:p>
        </p:txBody>
      </p:sp>
      <p:sp>
        <p:nvSpPr>
          <p:cNvPr id="6" name="Date Placeholder 5">
            <a:extLst>
              <a:ext uri="{FF2B5EF4-FFF2-40B4-BE49-F238E27FC236}">
                <a16:creationId xmlns:a16="http://schemas.microsoft.com/office/drawing/2014/main" id="{4693B7D7-1838-4831-A5CB-050210D07580}"/>
              </a:ext>
            </a:extLst>
          </p:cNvPr>
          <p:cNvSpPr>
            <a:spLocks noGrp="1"/>
          </p:cNvSpPr>
          <p:nvPr>
            <p:ph type="dt" sz="half" idx="26"/>
          </p:nvPr>
        </p:nvSpPr>
        <p:spPr>
          <a:xfrm>
            <a:off x="360000" y="6531166"/>
            <a:ext cx="549408" cy="125233"/>
          </a:xfrm>
        </p:spPr>
        <p:txBody>
          <a:bodyPr anchor="ctr">
            <a:normAutofit/>
          </a:bodyPr>
          <a:lstStyle/>
          <a:p>
            <a:fld id="{74DD21C0-EE81-41FF-9DCB-588A16D41EC9}" type="datetime1">
              <a:rPr lang="en-GB" smtClean="0"/>
              <a:pPr/>
              <a:t>13/12/2021</a:t>
            </a:fld>
            <a:endParaRPr lang="en-GB" dirty="0"/>
          </a:p>
        </p:txBody>
      </p:sp>
      <p:sp>
        <p:nvSpPr>
          <p:cNvPr id="7" name="Slide Number Placeholder 6">
            <a:extLst>
              <a:ext uri="{FF2B5EF4-FFF2-40B4-BE49-F238E27FC236}">
                <a16:creationId xmlns:a16="http://schemas.microsoft.com/office/drawing/2014/main" id="{C097DA32-47E6-4AE8-B790-A99888AA4D91}"/>
              </a:ext>
            </a:extLst>
          </p:cNvPr>
          <p:cNvSpPr>
            <a:spLocks noGrp="1"/>
          </p:cNvSpPr>
          <p:nvPr>
            <p:ph type="sldNum" sz="quarter" idx="28"/>
          </p:nvPr>
        </p:nvSpPr>
        <p:spPr>
          <a:xfrm>
            <a:off x="10663419" y="6530350"/>
            <a:ext cx="248206" cy="125283"/>
          </a:xfrm>
        </p:spPr>
        <p:txBody>
          <a:bodyPr anchor="ctr">
            <a:normAutofit/>
          </a:bodyPr>
          <a:lstStyle/>
          <a:p>
            <a:fld id="{E1781896-7108-754B-A195-4B41D5296C65}" type="slidenum">
              <a:rPr lang="en-GB" smtClean="0"/>
              <a:pPr/>
              <a:t>2</a:t>
            </a:fld>
            <a:r>
              <a:rPr lang="en-GB"/>
              <a:t> |</a:t>
            </a:r>
          </a:p>
        </p:txBody>
      </p:sp>
      <p:pic>
        <p:nvPicPr>
          <p:cNvPr id="38" name="Picture Placeholder 9" descr="Vintagegrå bakgrund">
            <a:extLst>
              <a:ext uri="{FF2B5EF4-FFF2-40B4-BE49-F238E27FC236}">
                <a16:creationId xmlns:a16="http://schemas.microsoft.com/office/drawing/2014/main" id="{B1951D0F-DC61-C443-B67F-7E0D803EF648}"/>
              </a:ext>
            </a:extLst>
          </p:cNvPr>
          <p:cNvPicPr>
            <a:picLocks noGrp="1" noChangeAspect="1"/>
          </p:cNvPicPr>
          <p:nvPr>
            <p:ph type="pic" sz="quarter" idx="37"/>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0" y="900113"/>
            <a:ext cx="12192000" cy="5756275"/>
          </a:xfrm>
          <a:solidFill>
            <a:schemeClr val="bg2">
              <a:lumMod val="25000"/>
            </a:schemeClr>
          </a:solidFill>
        </p:spPr>
      </p:pic>
      <p:sp>
        <p:nvSpPr>
          <p:cNvPr id="4" name="Text Placeholder 3">
            <a:extLst>
              <a:ext uri="{FF2B5EF4-FFF2-40B4-BE49-F238E27FC236}">
                <a16:creationId xmlns:a16="http://schemas.microsoft.com/office/drawing/2014/main" id="{320168A3-E8D0-48D2-BC58-0B3835A0706F}"/>
              </a:ext>
            </a:extLst>
          </p:cNvPr>
          <p:cNvSpPr>
            <a:spLocks noGrp="1"/>
          </p:cNvSpPr>
          <p:nvPr>
            <p:ph type="body" sz="quarter" idx="38"/>
          </p:nvPr>
        </p:nvSpPr>
        <p:spPr>
          <a:xfrm>
            <a:off x="839789" y="1952625"/>
            <a:ext cx="7699300" cy="3554096"/>
          </a:xfrm>
        </p:spPr>
        <p:txBody>
          <a:bodyPr anchor="ctr" anchorCtr="0">
            <a:noAutofit/>
          </a:bodyPr>
          <a:lstStyle/>
          <a:p>
            <a:pPr marL="185738" indent="-185738">
              <a:spcAft>
                <a:spcPts val="2400"/>
              </a:spcAft>
              <a:buFont typeface="Arial" panose="020B0604020202020204" pitchFamily="34" charset="0"/>
              <a:buChar char="•"/>
            </a:pPr>
            <a:r>
              <a:rPr lang="en-US" dirty="0"/>
              <a:t>Trends in the dry pet food industry for carnivorous pets </a:t>
            </a:r>
          </a:p>
          <a:p>
            <a:pPr marL="185738" indent="-185738">
              <a:spcAft>
                <a:spcPts val="2400"/>
              </a:spcAft>
              <a:buFont typeface="Arial" panose="020B0604020202020204" pitchFamily="34" charset="0"/>
              <a:buChar char="•"/>
            </a:pPr>
            <a:r>
              <a:rPr lang="en-US" dirty="0"/>
              <a:t>The rendering dilemma from a pet food view</a:t>
            </a:r>
          </a:p>
          <a:p>
            <a:pPr marL="185738" indent="-185738">
              <a:spcAft>
                <a:spcPts val="2400"/>
              </a:spcAft>
              <a:buFont typeface="Arial" panose="020B0604020202020204" pitchFamily="34" charset="0"/>
              <a:buChar char="•"/>
            </a:pPr>
            <a:r>
              <a:rPr lang="en-US" dirty="0"/>
              <a:t>The dry pet food extrusion basics</a:t>
            </a:r>
          </a:p>
          <a:p>
            <a:pPr marL="185738" indent="-185738">
              <a:spcAft>
                <a:spcPts val="2400"/>
              </a:spcAft>
              <a:buFont typeface="Arial" panose="020B0604020202020204" pitchFamily="34" charset="0"/>
              <a:buChar char="•"/>
            </a:pPr>
            <a:r>
              <a:rPr lang="en-US" dirty="0"/>
              <a:t>Alfa Laval solutions for pet food manufacturers</a:t>
            </a:r>
          </a:p>
        </p:txBody>
      </p:sp>
      <p:pic>
        <p:nvPicPr>
          <p:cNvPr id="46" name="Picture Placeholder 9">
            <a:extLst>
              <a:ext uri="{FF2B5EF4-FFF2-40B4-BE49-F238E27FC236}">
                <a16:creationId xmlns:a16="http://schemas.microsoft.com/office/drawing/2014/main" id="{B928AC64-7A16-054A-817F-96FE8747B6C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93144" y="2113575"/>
            <a:ext cx="3329350" cy="3329350"/>
          </a:xfrm>
          <a:prstGeom prst="ellipse">
            <a:avLst/>
          </a:prstGeom>
          <a:ln>
            <a:noFill/>
          </a:ln>
          <a:effectLst>
            <a:outerShdw blurRad="50800" dist="25400" dir="2700000" algn="tl" rotWithShape="0">
              <a:prstClr val="black">
                <a:alpha val="30000"/>
              </a:prstClr>
            </a:outerShdw>
            <a:softEdge rad="0"/>
          </a:effectLst>
        </p:spPr>
      </p:pic>
    </p:spTree>
    <p:extLst>
      <p:ext uri="{BB962C8B-B14F-4D97-AF65-F5344CB8AC3E}">
        <p14:creationId xmlns:p14="http://schemas.microsoft.com/office/powerpoint/2010/main" val="52231451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B250-FCE5-3E43-BBD1-D1C2C038F22D}"/>
              </a:ext>
            </a:extLst>
          </p:cNvPr>
          <p:cNvSpPr>
            <a:spLocks noGrp="1"/>
          </p:cNvSpPr>
          <p:nvPr>
            <p:ph type="ctrTitle"/>
          </p:nvPr>
        </p:nvSpPr>
        <p:spPr>
          <a:xfrm>
            <a:off x="839788" y="305627"/>
            <a:ext cx="9468000" cy="504000"/>
          </a:xfrm>
        </p:spPr>
        <p:txBody>
          <a:bodyPr/>
          <a:lstStyle/>
          <a:p>
            <a:r>
              <a:rPr lang="en-GB"/>
              <a:t>Alfa Laval concentrated meat system</a:t>
            </a:r>
          </a:p>
        </p:txBody>
      </p:sp>
      <p:sp>
        <p:nvSpPr>
          <p:cNvPr id="3" name="Subtitle 2">
            <a:extLst>
              <a:ext uri="{FF2B5EF4-FFF2-40B4-BE49-F238E27FC236}">
                <a16:creationId xmlns:a16="http://schemas.microsoft.com/office/drawing/2014/main" id="{C8EC5AB0-3001-164C-87D4-6AF1987DC5A4}"/>
              </a:ext>
            </a:extLst>
          </p:cNvPr>
          <p:cNvSpPr>
            <a:spLocks noGrp="1"/>
          </p:cNvSpPr>
          <p:nvPr>
            <p:ph type="subTitle" idx="1"/>
          </p:nvPr>
        </p:nvSpPr>
        <p:spPr>
          <a:xfrm>
            <a:off x="838800" y="828000"/>
            <a:ext cx="9468000" cy="349200"/>
          </a:xfrm>
        </p:spPr>
        <p:txBody>
          <a:bodyPr/>
          <a:lstStyle/>
          <a:p>
            <a:r>
              <a:rPr lang="en-GB"/>
              <a:t>Three process systems in one</a:t>
            </a:r>
          </a:p>
        </p:txBody>
      </p:sp>
      <p:sp>
        <p:nvSpPr>
          <p:cNvPr id="4" name="Text Placeholder 3">
            <a:extLst>
              <a:ext uri="{FF2B5EF4-FFF2-40B4-BE49-F238E27FC236}">
                <a16:creationId xmlns:a16="http://schemas.microsoft.com/office/drawing/2014/main" id="{E1099172-D4B0-DC4C-8EAB-6D544F394796}"/>
              </a:ext>
            </a:extLst>
          </p:cNvPr>
          <p:cNvSpPr>
            <a:spLocks noGrp="1"/>
          </p:cNvSpPr>
          <p:nvPr>
            <p:ph type="body" sz="quarter" idx="12"/>
          </p:nvPr>
        </p:nvSpPr>
        <p:spPr>
          <a:xfrm>
            <a:off x="7104063" y="1951038"/>
            <a:ext cx="4164572" cy="3744912"/>
          </a:xfrm>
        </p:spPr>
        <p:txBody>
          <a:bodyPr/>
          <a:lstStyle/>
          <a:p>
            <a:pPr marL="0" indent="0">
              <a:spcAft>
                <a:spcPts val="1200"/>
              </a:spcAft>
              <a:buNone/>
            </a:pPr>
            <a:r>
              <a:rPr lang="en-GB" b="1"/>
              <a:t>Produce a meat concentrate with more meat and 50% less moisture </a:t>
            </a:r>
          </a:p>
          <a:p>
            <a:pPr>
              <a:spcAft>
                <a:spcPts val="1200"/>
              </a:spcAft>
            </a:pPr>
            <a:r>
              <a:rPr lang="en-GB" sz="1900"/>
              <a:t>Raw material grinding and emulsification prepare animal by-products for onward processing</a:t>
            </a:r>
          </a:p>
          <a:p>
            <a:pPr>
              <a:spcAft>
                <a:spcPts val="1200"/>
              </a:spcAft>
            </a:pPr>
            <a:r>
              <a:rPr lang="en-GB" sz="1900"/>
              <a:t>Alfa Laval Centriflow system produces meat solids, stick water and fat</a:t>
            </a:r>
          </a:p>
          <a:p>
            <a:pPr>
              <a:spcAft>
                <a:spcPts val="1200"/>
              </a:spcAft>
            </a:pPr>
            <a:r>
              <a:rPr lang="en-GB" sz="1900"/>
              <a:t>Alfa Laval AlfaVap evaporation system concentrates stick water into a highly functional meat concentrate</a:t>
            </a:r>
          </a:p>
        </p:txBody>
      </p:sp>
      <p:pic>
        <p:nvPicPr>
          <p:cNvPr id="45" name="Platshållare för bild 33">
            <a:extLst>
              <a:ext uri="{FF2B5EF4-FFF2-40B4-BE49-F238E27FC236}">
                <a16:creationId xmlns:a16="http://schemas.microsoft.com/office/drawing/2014/main" id="{F084D015-036E-3243-9BC2-D45089180D6E}"/>
              </a:ext>
            </a:extLst>
          </p:cNvPr>
          <p:cNvPicPr>
            <a:picLocks noGrp="1" noChangeAspect="1"/>
          </p:cNvPicPr>
          <p:nvPr>
            <p:ph type="pic" sz="quarter" idx="37"/>
          </p:nvPr>
        </p:nvPicPr>
        <p:blipFill rotWithShape="1">
          <a:blip r:embed="rId3" cstate="email">
            <a:extLst>
              <a:ext uri="{28A0092B-C50C-407E-A947-70E740481C1C}">
                <a14:useLocalDpi xmlns:a14="http://schemas.microsoft.com/office/drawing/2010/main"/>
              </a:ext>
            </a:extLst>
          </a:blip>
          <a:srcRect t="-11440" b="-97"/>
          <a:stretch/>
        </p:blipFill>
        <p:spPr>
          <a:xfrm>
            <a:off x="3863975" y="3879850"/>
            <a:ext cx="2844800" cy="1817688"/>
          </a:xfrm>
          <a:noFill/>
          <a:ln w="6350">
            <a:solidFill>
              <a:schemeClr val="tx1">
                <a:lumMod val="20000"/>
                <a:lumOff val="80000"/>
              </a:schemeClr>
            </a:solidFill>
          </a:ln>
        </p:spPr>
      </p:pic>
      <p:sp>
        <p:nvSpPr>
          <p:cNvPr id="5" name="Footer Placeholder 4">
            <a:extLst>
              <a:ext uri="{FF2B5EF4-FFF2-40B4-BE49-F238E27FC236}">
                <a16:creationId xmlns:a16="http://schemas.microsoft.com/office/drawing/2014/main" id="{860BC260-5A21-8249-A368-B36C978C4ED2}"/>
              </a:ext>
            </a:extLst>
          </p:cNvPr>
          <p:cNvSpPr>
            <a:spLocks noGrp="1"/>
          </p:cNvSpPr>
          <p:nvPr>
            <p:ph type="ftr" sz="quarter" idx="27"/>
          </p:nvPr>
        </p:nvSpPr>
        <p:spPr>
          <a:xfrm>
            <a:off x="909408" y="6530400"/>
            <a:ext cx="1800000" cy="125999"/>
          </a:xfrm>
        </p:spPr>
        <p:txBody>
          <a:bodyPr/>
          <a:lstStyle/>
          <a:p>
            <a:r>
              <a:rPr lang="en-GB"/>
              <a:t>| © Alfa Laval</a:t>
            </a:r>
          </a:p>
        </p:txBody>
      </p:sp>
      <p:sp>
        <p:nvSpPr>
          <p:cNvPr id="6" name="Date Placeholder 5">
            <a:extLst>
              <a:ext uri="{FF2B5EF4-FFF2-40B4-BE49-F238E27FC236}">
                <a16:creationId xmlns:a16="http://schemas.microsoft.com/office/drawing/2014/main" id="{AB9BC32A-3F0E-7E42-84CB-EE7F681E74BA}"/>
              </a:ext>
            </a:extLst>
          </p:cNvPr>
          <p:cNvSpPr>
            <a:spLocks noGrp="1"/>
          </p:cNvSpPr>
          <p:nvPr>
            <p:ph type="dt" sz="half" idx="26"/>
          </p:nvPr>
        </p:nvSpPr>
        <p:spPr>
          <a:xfrm>
            <a:off x="360000" y="6531166"/>
            <a:ext cx="549408" cy="125233"/>
          </a:xfrm>
        </p:spPr>
        <p:txBody>
          <a:bodyPr/>
          <a:lstStyle/>
          <a:p>
            <a:fld id="{74DD21C0-EE81-41FF-9DCB-588A16D41EC9}" type="datetime1">
              <a:rPr lang="en-GB" smtClean="0"/>
              <a:pPr/>
              <a:t>13/12/2021</a:t>
            </a:fld>
            <a:endParaRPr lang="en-GB"/>
          </a:p>
        </p:txBody>
      </p:sp>
      <p:sp>
        <p:nvSpPr>
          <p:cNvPr id="7" name="Slide Number Placeholder 6">
            <a:extLst>
              <a:ext uri="{FF2B5EF4-FFF2-40B4-BE49-F238E27FC236}">
                <a16:creationId xmlns:a16="http://schemas.microsoft.com/office/drawing/2014/main" id="{8E36F8C8-B240-634E-8EA3-14C727C18610}"/>
              </a:ext>
            </a:extLst>
          </p:cNvPr>
          <p:cNvSpPr>
            <a:spLocks noGrp="1"/>
          </p:cNvSpPr>
          <p:nvPr>
            <p:ph type="sldNum" sz="quarter" idx="28"/>
          </p:nvPr>
        </p:nvSpPr>
        <p:spPr>
          <a:xfrm>
            <a:off x="10663419" y="6530350"/>
            <a:ext cx="248206" cy="125283"/>
          </a:xfrm>
        </p:spPr>
        <p:txBody>
          <a:bodyPr/>
          <a:lstStyle/>
          <a:p>
            <a:fld id="{E1781896-7108-754B-A195-4B41D5296C65}" type="slidenum">
              <a:rPr lang="en-GB" smtClean="0"/>
              <a:pPr/>
              <a:t>20</a:t>
            </a:fld>
            <a:r>
              <a:rPr lang="en-GB"/>
              <a:t> |</a:t>
            </a:r>
          </a:p>
        </p:txBody>
      </p:sp>
      <p:pic>
        <p:nvPicPr>
          <p:cNvPr id="65" name="Platshållare för bild 25" descr="En bild som visar grönsaker&#10;&#10;Automatiskt genererad beskrivning">
            <a:extLst>
              <a:ext uri="{FF2B5EF4-FFF2-40B4-BE49-F238E27FC236}">
                <a16:creationId xmlns:a16="http://schemas.microsoft.com/office/drawing/2014/main" id="{9F58D79F-2617-3B42-BF78-0F66DB036880}"/>
              </a:ext>
            </a:extLst>
          </p:cNvPr>
          <p:cNvPicPr>
            <a:picLocks noGrp="1" noChangeAspect="1"/>
          </p:cNvPicPr>
          <p:nvPr>
            <p:ph type="pic" sz="quarter" idx="20"/>
          </p:nvPr>
        </p:nvPicPr>
        <p:blipFill rotWithShape="1">
          <a:blip r:embed="rId4" cstate="email">
            <a:extLst>
              <a:ext uri="{28A0092B-C50C-407E-A947-70E740481C1C}">
                <a14:useLocalDpi xmlns:a14="http://schemas.microsoft.com/office/drawing/2010/main"/>
              </a:ext>
            </a:extLst>
          </a:blip>
          <a:srcRect r="-2517"/>
          <a:stretch/>
        </p:blipFill>
        <p:spPr>
          <a:xfrm>
            <a:off x="839785" y="1952625"/>
            <a:ext cx="2897644" cy="3744913"/>
          </a:xfrm>
          <a:noFill/>
          <a:ln w="6350">
            <a:solidFill>
              <a:schemeClr val="tx1">
                <a:lumMod val="20000"/>
                <a:lumOff val="80000"/>
              </a:schemeClr>
            </a:solidFill>
          </a:ln>
        </p:spPr>
      </p:pic>
      <p:sp>
        <p:nvSpPr>
          <p:cNvPr id="12" name="Rectangle 11">
            <a:extLst>
              <a:ext uri="{FF2B5EF4-FFF2-40B4-BE49-F238E27FC236}">
                <a16:creationId xmlns:a16="http://schemas.microsoft.com/office/drawing/2014/main" id="{331F3F89-6E1D-DF48-A46F-215D27778536}"/>
              </a:ext>
            </a:extLst>
          </p:cNvPr>
          <p:cNvSpPr/>
          <p:nvPr/>
        </p:nvSpPr>
        <p:spPr>
          <a:xfrm>
            <a:off x="3863275" y="3878211"/>
            <a:ext cx="943200" cy="503999"/>
          </a:xfrm>
          <a:prstGeom prst="rect">
            <a:avLst/>
          </a:prstGeom>
        </p:spPr>
        <p:txBody>
          <a:bodyPr wrap="square" lIns="108000" anchor="ctr" anchorCtr="0">
            <a:noAutofit/>
          </a:bodyPr>
          <a:lstStyle/>
          <a:p>
            <a:r>
              <a:rPr lang="en-GB" sz="1000"/>
              <a:t>Alfa Laval AlfaVap </a:t>
            </a:r>
          </a:p>
        </p:txBody>
      </p:sp>
      <p:pic>
        <p:nvPicPr>
          <p:cNvPr id="17" name="Picture Placeholder 56">
            <a:extLst>
              <a:ext uri="{FF2B5EF4-FFF2-40B4-BE49-F238E27FC236}">
                <a16:creationId xmlns:a16="http://schemas.microsoft.com/office/drawing/2014/main" id="{B7644163-FD66-634B-A3E9-0F6F46705EC9}"/>
              </a:ext>
            </a:extLst>
          </p:cNvPr>
          <p:cNvPicPr>
            <a:picLocks noGrp="1" noChangeAspect="1"/>
          </p:cNvPicPr>
          <p:nvPr>
            <p:ph type="pic" sz="quarter" idx="21"/>
          </p:nvPr>
        </p:nvPicPr>
        <p:blipFill rotWithShape="1">
          <a:blip r:embed="rId5" cstate="email">
            <a:extLst>
              <a:ext uri="{28A0092B-C50C-407E-A947-70E740481C1C}">
                <a14:useLocalDpi xmlns:a14="http://schemas.microsoft.com/office/drawing/2010/main"/>
              </a:ext>
            </a:extLst>
          </a:blip>
          <a:srcRect t="-3926" r="-685" b="-1753"/>
          <a:stretch/>
        </p:blipFill>
        <p:spPr>
          <a:xfrm>
            <a:off x="3863276" y="1952625"/>
            <a:ext cx="2845499" cy="1817687"/>
          </a:xfrm>
          <a:solidFill>
            <a:schemeClr val="bg1"/>
          </a:solidFill>
          <a:ln w="6350">
            <a:solidFill>
              <a:schemeClr val="tx1">
                <a:lumMod val="20000"/>
                <a:lumOff val="80000"/>
              </a:schemeClr>
            </a:solidFill>
          </a:ln>
        </p:spPr>
      </p:pic>
      <p:grpSp>
        <p:nvGrpSpPr>
          <p:cNvPr id="14" name="Grupp 13">
            <a:extLst>
              <a:ext uri="{FF2B5EF4-FFF2-40B4-BE49-F238E27FC236}">
                <a16:creationId xmlns:a16="http://schemas.microsoft.com/office/drawing/2014/main" id="{45835961-327B-B244-8190-AA85B33F7727}"/>
              </a:ext>
            </a:extLst>
          </p:cNvPr>
          <p:cNvGrpSpPr/>
          <p:nvPr/>
        </p:nvGrpSpPr>
        <p:grpSpPr>
          <a:xfrm>
            <a:off x="3863277" y="2056525"/>
            <a:ext cx="2616898" cy="1712149"/>
            <a:chOff x="3863277" y="2056525"/>
            <a:chExt cx="2616898" cy="1712149"/>
          </a:xfrm>
        </p:grpSpPr>
        <p:sp>
          <p:nvSpPr>
            <p:cNvPr id="18" name="Rectangle 11">
              <a:extLst>
                <a:ext uri="{FF2B5EF4-FFF2-40B4-BE49-F238E27FC236}">
                  <a16:creationId xmlns:a16="http://schemas.microsoft.com/office/drawing/2014/main" id="{C2D42956-E632-1342-8856-FF0A0D97EB4F}"/>
                </a:ext>
              </a:extLst>
            </p:cNvPr>
            <p:cNvSpPr/>
            <p:nvPr/>
          </p:nvSpPr>
          <p:spPr>
            <a:xfrm>
              <a:off x="3863277" y="3263900"/>
              <a:ext cx="916522" cy="504774"/>
            </a:xfrm>
            <a:prstGeom prst="rect">
              <a:avLst/>
            </a:prstGeom>
            <a:solidFill>
              <a:schemeClr val="bg1"/>
            </a:solidFill>
          </p:spPr>
          <p:txBody>
            <a:bodyPr wrap="square" lIns="108000" anchor="ctr" anchorCtr="0">
              <a:noAutofit/>
            </a:bodyPr>
            <a:lstStyle/>
            <a:p>
              <a:r>
                <a:rPr lang="en-GB" sz="1000"/>
                <a:t>Alfa Laval Centriflow </a:t>
              </a:r>
            </a:p>
          </p:txBody>
        </p:sp>
        <p:sp>
          <p:nvSpPr>
            <p:cNvPr id="19" name="Rectangle 11">
              <a:extLst>
                <a:ext uri="{FF2B5EF4-FFF2-40B4-BE49-F238E27FC236}">
                  <a16:creationId xmlns:a16="http://schemas.microsoft.com/office/drawing/2014/main" id="{2BC95DD4-7D6B-054D-A66D-DE04E19226DA}"/>
                </a:ext>
              </a:extLst>
            </p:cNvPr>
            <p:cNvSpPr/>
            <p:nvPr/>
          </p:nvSpPr>
          <p:spPr>
            <a:xfrm>
              <a:off x="5175086" y="3508315"/>
              <a:ext cx="282925" cy="120608"/>
            </a:xfrm>
            <a:prstGeom prst="rect">
              <a:avLst/>
            </a:prstGeom>
            <a:solidFill>
              <a:schemeClr val="bg1"/>
            </a:solidFill>
          </p:spPr>
          <p:txBody>
            <a:bodyPr wrap="square" lIns="0" tIns="0" rIns="0" bIns="0" anchor="ctr" anchorCtr="0">
              <a:noAutofit/>
            </a:bodyPr>
            <a:lstStyle/>
            <a:p>
              <a:r>
                <a:rPr lang="en-GB" sz="600"/>
                <a:t>Solids</a:t>
              </a:r>
            </a:p>
          </p:txBody>
        </p:sp>
        <p:sp>
          <p:nvSpPr>
            <p:cNvPr id="20" name="Rectangle 11">
              <a:extLst>
                <a:ext uri="{FF2B5EF4-FFF2-40B4-BE49-F238E27FC236}">
                  <a16:creationId xmlns:a16="http://schemas.microsoft.com/office/drawing/2014/main" id="{B607829B-C1E1-4745-A0EA-DEAE46EAAEF2}"/>
                </a:ext>
              </a:extLst>
            </p:cNvPr>
            <p:cNvSpPr/>
            <p:nvPr/>
          </p:nvSpPr>
          <p:spPr>
            <a:xfrm>
              <a:off x="6238525" y="3537592"/>
              <a:ext cx="241650" cy="120608"/>
            </a:xfrm>
            <a:prstGeom prst="rect">
              <a:avLst/>
            </a:prstGeom>
            <a:solidFill>
              <a:schemeClr val="bg1"/>
            </a:solidFill>
          </p:spPr>
          <p:txBody>
            <a:bodyPr wrap="square" lIns="0" tIns="0" rIns="0" bIns="0" anchor="ctr" anchorCtr="0">
              <a:noAutofit/>
            </a:bodyPr>
            <a:lstStyle/>
            <a:p>
              <a:r>
                <a:rPr lang="en-GB" sz="600"/>
                <a:t>Fat</a:t>
              </a:r>
            </a:p>
          </p:txBody>
        </p:sp>
        <p:sp>
          <p:nvSpPr>
            <p:cNvPr id="21" name="Rectangle 11">
              <a:extLst>
                <a:ext uri="{FF2B5EF4-FFF2-40B4-BE49-F238E27FC236}">
                  <a16:creationId xmlns:a16="http://schemas.microsoft.com/office/drawing/2014/main" id="{200BA090-E6D0-784E-94ED-98137467D79D}"/>
                </a:ext>
              </a:extLst>
            </p:cNvPr>
            <p:cNvSpPr/>
            <p:nvPr/>
          </p:nvSpPr>
          <p:spPr>
            <a:xfrm>
              <a:off x="4195958" y="2056525"/>
              <a:ext cx="583840" cy="113076"/>
            </a:xfrm>
            <a:prstGeom prst="rect">
              <a:avLst/>
            </a:prstGeom>
            <a:solidFill>
              <a:schemeClr val="bg1"/>
            </a:solidFill>
          </p:spPr>
          <p:txBody>
            <a:bodyPr wrap="square" lIns="0" tIns="0" rIns="0" bIns="0" anchor="ctr" anchorCtr="0">
              <a:noAutofit/>
            </a:bodyPr>
            <a:lstStyle/>
            <a:p>
              <a:r>
                <a:rPr lang="en-GB" sz="600"/>
                <a:t>Raw materials</a:t>
              </a:r>
            </a:p>
          </p:txBody>
        </p:sp>
      </p:grpSp>
    </p:spTree>
    <p:extLst>
      <p:ext uri="{BB962C8B-B14F-4D97-AF65-F5344CB8AC3E}">
        <p14:creationId xmlns:p14="http://schemas.microsoft.com/office/powerpoint/2010/main" val="353947891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7F71F-DEB2-4446-86A2-2206E1B79300}"/>
              </a:ext>
            </a:extLst>
          </p:cNvPr>
          <p:cNvSpPr>
            <a:spLocks noGrp="1"/>
          </p:cNvSpPr>
          <p:nvPr>
            <p:ph type="ctrTitle"/>
          </p:nvPr>
        </p:nvSpPr>
        <p:spPr/>
        <p:txBody>
          <a:bodyPr/>
          <a:lstStyle/>
          <a:p>
            <a:r>
              <a:rPr lang="en-GB"/>
              <a:t>Alfa Laval Centriflow</a:t>
            </a:r>
          </a:p>
        </p:txBody>
      </p:sp>
      <p:sp>
        <p:nvSpPr>
          <p:cNvPr id="3" name="Subtitle 2">
            <a:extLst>
              <a:ext uri="{FF2B5EF4-FFF2-40B4-BE49-F238E27FC236}">
                <a16:creationId xmlns:a16="http://schemas.microsoft.com/office/drawing/2014/main" id="{C0E2D293-774A-4444-958C-61011B0B7F6F}"/>
              </a:ext>
            </a:extLst>
          </p:cNvPr>
          <p:cNvSpPr>
            <a:spLocks noGrp="1"/>
          </p:cNvSpPr>
          <p:nvPr>
            <p:ph type="subTitle" idx="1"/>
          </p:nvPr>
        </p:nvSpPr>
        <p:spPr/>
        <p:txBody>
          <a:bodyPr/>
          <a:lstStyle/>
          <a:p>
            <a:r>
              <a:rPr lang="en-GB">
                <a:latin typeface="Arial" panose="020B0604020202020204" pitchFamily="34" charset="0"/>
                <a:cs typeface="Arial" panose="020B0604020202020204" pitchFamily="34" charset="0"/>
              </a:rPr>
              <a:t>Innovative continuous wet rendering method for processing soft fatty tissues</a:t>
            </a:r>
            <a:endParaRPr lang="en-GB"/>
          </a:p>
          <a:p>
            <a:endParaRPr lang="en-GB"/>
          </a:p>
        </p:txBody>
      </p:sp>
      <p:sp>
        <p:nvSpPr>
          <p:cNvPr id="33" name="Platshållare för text 8">
            <a:extLst>
              <a:ext uri="{FF2B5EF4-FFF2-40B4-BE49-F238E27FC236}">
                <a16:creationId xmlns:a16="http://schemas.microsoft.com/office/drawing/2014/main" id="{D1272A41-10DA-EA49-AC8C-69E482BB9723}"/>
              </a:ext>
            </a:extLst>
          </p:cNvPr>
          <p:cNvSpPr>
            <a:spLocks noGrp="1"/>
          </p:cNvSpPr>
          <p:nvPr>
            <p:ph type="body" sz="quarter" idx="12"/>
          </p:nvPr>
        </p:nvSpPr>
        <p:spPr>
          <a:xfrm>
            <a:off x="839788" y="1951200"/>
            <a:ext cx="4031518" cy="3744000"/>
          </a:xfrm>
        </p:spPr>
        <p:txBody>
          <a:bodyPr/>
          <a:lstStyle/>
          <a:p>
            <a:pPr marL="0" indent="0">
              <a:spcAft>
                <a:spcPts val="1200"/>
              </a:spcAft>
              <a:buNone/>
            </a:pPr>
            <a:r>
              <a:rPr lang="en-GB" b="1"/>
              <a:t>Alfa Laval Centriflow</a:t>
            </a:r>
          </a:p>
          <a:p>
            <a:pPr>
              <a:spcAft>
                <a:spcPts val="1200"/>
              </a:spcAft>
            </a:pPr>
            <a:r>
              <a:rPr lang="en-GB"/>
              <a:t>Hygienic food-grade processing equipment </a:t>
            </a:r>
          </a:p>
          <a:p>
            <a:pPr>
              <a:spcAft>
                <a:spcPts val="1200"/>
              </a:spcAft>
            </a:pPr>
            <a:r>
              <a:rPr lang="en-GB"/>
              <a:t>Very precise temperature and time control</a:t>
            </a:r>
          </a:p>
          <a:p>
            <a:pPr>
              <a:spcAft>
                <a:spcPts val="1200"/>
              </a:spcAft>
            </a:pPr>
            <a:r>
              <a:rPr lang="en-GB"/>
              <a:t>Easy to clean</a:t>
            </a:r>
          </a:p>
          <a:p>
            <a:pPr>
              <a:spcAft>
                <a:spcPts val="1200"/>
              </a:spcAft>
            </a:pPr>
            <a:r>
              <a:rPr lang="en-GB"/>
              <a:t>Full Cleaning-in-Place options available</a:t>
            </a:r>
          </a:p>
        </p:txBody>
      </p:sp>
      <p:sp>
        <p:nvSpPr>
          <p:cNvPr id="5" name="Footer Placeholder 4">
            <a:extLst>
              <a:ext uri="{FF2B5EF4-FFF2-40B4-BE49-F238E27FC236}">
                <a16:creationId xmlns:a16="http://schemas.microsoft.com/office/drawing/2014/main" id="{436F5F3C-6B0A-7141-BA8C-89DF03764818}"/>
              </a:ext>
            </a:extLst>
          </p:cNvPr>
          <p:cNvSpPr>
            <a:spLocks noGrp="1"/>
          </p:cNvSpPr>
          <p:nvPr>
            <p:ph type="ftr" sz="quarter" idx="27"/>
          </p:nvPr>
        </p:nvSpPr>
        <p:spPr/>
        <p:txBody>
          <a:bodyPr/>
          <a:lstStyle/>
          <a:p>
            <a:r>
              <a:rPr lang="en-GB"/>
              <a:t>| © Alfa Laval</a:t>
            </a:r>
          </a:p>
        </p:txBody>
      </p:sp>
      <p:sp>
        <p:nvSpPr>
          <p:cNvPr id="6" name="Date Placeholder 5">
            <a:extLst>
              <a:ext uri="{FF2B5EF4-FFF2-40B4-BE49-F238E27FC236}">
                <a16:creationId xmlns:a16="http://schemas.microsoft.com/office/drawing/2014/main" id="{38E7E79B-D2D9-7D4E-B164-67F355730530}"/>
              </a:ext>
            </a:extLst>
          </p:cNvPr>
          <p:cNvSpPr>
            <a:spLocks noGrp="1"/>
          </p:cNvSpPr>
          <p:nvPr>
            <p:ph type="dt" sz="half" idx="26"/>
          </p:nvPr>
        </p:nvSpPr>
        <p:spPr/>
        <p:txBody>
          <a:bodyPr/>
          <a:lstStyle/>
          <a:p>
            <a:fld id="{74DD21C0-EE81-41FF-9DCB-588A16D41EC9}" type="datetime1">
              <a:rPr lang="en-GB" smtClean="0"/>
              <a:pPr/>
              <a:t>13/12/2021</a:t>
            </a:fld>
            <a:endParaRPr lang="en-GB"/>
          </a:p>
        </p:txBody>
      </p:sp>
      <p:sp>
        <p:nvSpPr>
          <p:cNvPr id="7" name="Slide Number Placeholder 6">
            <a:extLst>
              <a:ext uri="{FF2B5EF4-FFF2-40B4-BE49-F238E27FC236}">
                <a16:creationId xmlns:a16="http://schemas.microsoft.com/office/drawing/2014/main" id="{E3904742-C577-7647-B1BC-52067BE68AE7}"/>
              </a:ext>
            </a:extLst>
          </p:cNvPr>
          <p:cNvSpPr>
            <a:spLocks noGrp="1"/>
          </p:cNvSpPr>
          <p:nvPr>
            <p:ph type="sldNum" sz="quarter" idx="28"/>
          </p:nvPr>
        </p:nvSpPr>
        <p:spPr/>
        <p:txBody>
          <a:bodyPr/>
          <a:lstStyle/>
          <a:p>
            <a:fld id="{E1781896-7108-754B-A195-4B41D5296C65}" type="slidenum">
              <a:rPr lang="en-GB" smtClean="0"/>
              <a:pPr/>
              <a:t>21</a:t>
            </a:fld>
            <a:r>
              <a:rPr lang="en-GB"/>
              <a:t> |</a:t>
            </a:r>
          </a:p>
        </p:txBody>
      </p:sp>
      <p:cxnSp>
        <p:nvCxnSpPr>
          <p:cNvPr id="52" name="Elbow Connector 39">
            <a:extLst>
              <a:ext uri="{FF2B5EF4-FFF2-40B4-BE49-F238E27FC236}">
                <a16:creationId xmlns:a16="http://schemas.microsoft.com/office/drawing/2014/main" id="{3BC0C37C-009B-944A-B3AF-C50CE515CFFC}"/>
              </a:ext>
            </a:extLst>
          </p:cNvPr>
          <p:cNvCxnSpPr>
            <a:cxnSpLocks/>
            <a:endCxn id="53" idx="0"/>
          </p:cNvCxnSpPr>
          <p:nvPr/>
        </p:nvCxnSpPr>
        <p:spPr bwMode="auto">
          <a:xfrm>
            <a:off x="7627199" y="2791212"/>
            <a:ext cx="5140" cy="406429"/>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sp>
        <p:nvSpPr>
          <p:cNvPr id="53" name="Rectangle 7">
            <a:extLst>
              <a:ext uri="{FF2B5EF4-FFF2-40B4-BE49-F238E27FC236}">
                <a16:creationId xmlns:a16="http://schemas.microsoft.com/office/drawing/2014/main" id="{DFB68179-426B-7641-9EB0-59C3CB8F918C}"/>
              </a:ext>
            </a:extLst>
          </p:cNvPr>
          <p:cNvSpPr>
            <a:spLocks noChangeArrowheads="1"/>
          </p:cNvSpPr>
          <p:nvPr/>
        </p:nvSpPr>
        <p:spPr bwMode="auto">
          <a:xfrm>
            <a:off x="6902677" y="3197641"/>
            <a:ext cx="1459324" cy="219964"/>
          </a:xfrm>
          <a:prstGeom prst="roundRect">
            <a:avLst/>
          </a:prstGeom>
          <a:solidFill>
            <a:schemeClr val="bg2"/>
          </a:solidFill>
          <a:ln w="9525">
            <a:noFill/>
            <a:miter lim="800000"/>
            <a:headEnd/>
            <a:tailEnd/>
          </a:ln>
        </p:spPr>
        <p:txBody>
          <a:bodyPr wrap="none" lIns="90000" tIns="0" rIns="90000" bIns="0" anchor="ctr">
            <a:noAutofit/>
          </a:bodyPr>
          <a:lstStyle/>
          <a:p>
            <a:pPr algn="ctr"/>
            <a:r>
              <a:rPr lang="en-GB" sz="1200">
                <a:solidFill>
                  <a:schemeClr val="tx2"/>
                </a:solidFill>
              </a:rPr>
              <a:t>Heater</a:t>
            </a:r>
          </a:p>
        </p:txBody>
      </p:sp>
      <p:sp>
        <p:nvSpPr>
          <p:cNvPr id="54" name="Rectangle 7">
            <a:extLst>
              <a:ext uri="{FF2B5EF4-FFF2-40B4-BE49-F238E27FC236}">
                <a16:creationId xmlns:a16="http://schemas.microsoft.com/office/drawing/2014/main" id="{8E72BB1C-D4B7-2845-A9AA-6CBF49C6D038}"/>
              </a:ext>
            </a:extLst>
          </p:cNvPr>
          <p:cNvSpPr>
            <a:spLocks noChangeArrowheads="1"/>
          </p:cNvSpPr>
          <p:nvPr/>
        </p:nvSpPr>
        <p:spPr bwMode="auto">
          <a:xfrm>
            <a:off x="6018280" y="2939648"/>
            <a:ext cx="860962" cy="257993"/>
          </a:xfrm>
          <a:prstGeom prst="roundRect">
            <a:avLst/>
          </a:prstGeom>
          <a:noFill/>
          <a:ln w="9525">
            <a:noFill/>
            <a:miter lim="800000"/>
            <a:headEnd/>
            <a:tailEnd/>
          </a:ln>
        </p:spPr>
        <p:txBody>
          <a:bodyPr wrap="none" lIns="90000" tIns="0" rIns="90000" bIns="0" anchor="ctr">
            <a:noAutofit/>
          </a:bodyPr>
          <a:lstStyle/>
          <a:p>
            <a:pPr algn="ctr"/>
            <a:r>
              <a:rPr lang="en-GB" sz="1200">
                <a:solidFill>
                  <a:schemeClr val="tx2"/>
                </a:solidFill>
              </a:rPr>
              <a:t>Steam</a:t>
            </a:r>
          </a:p>
        </p:txBody>
      </p:sp>
      <p:cxnSp>
        <p:nvCxnSpPr>
          <p:cNvPr id="55" name="Vinklad  54">
            <a:extLst>
              <a:ext uri="{FF2B5EF4-FFF2-40B4-BE49-F238E27FC236}">
                <a16:creationId xmlns:a16="http://schemas.microsoft.com/office/drawing/2014/main" id="{7EDD6C8C-A322-9E47-93B6-A61B54AEEE04}"/>
              </a:ext>
            </a:extLst>
          </p:cNvPr>
          <p:cNvCxnSpPr>
            <a:cxnSpLocks/>
            <a:stCxn id="54" idx="2"/>
            <a:endCxn id="53" idx="1"/>
          </p:cNvCxnSpPr>
          <p:nvPr/>
        </p:nvCxnSpPr>
        <p:spPr>
          <a:xfrm rot="16200000" flipH="1">
            <a:off x="6620728" y="3025674"/>
            <a:ext cx="109982" cy="453916"/>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7">
            <a:extLst>
              <a:ext uri="{FF2B5EF4-FFF2-40B4-BE49-F238E27FC236}">
                <a16:creationId xmlns:a16="http://schemas.microsoft.com/office/drawing/2014/main" id="{0CC8EFD3-AE85-FA4C-84F6-E260EA04F5BA}"/>
              </a:ext>
            </a:extLst>
          </p:cNvPr>
          <p:cNvSpPr>
            <a:spLocks noChangeArrowheads="1"/>
          </p:cNvSpPr>
          <p:nvPr/>
        </p:nvSpPr>
        <p:spPr bwMode="auto">
          <a:xfrm>
            <a:off x="8380321" y="5536914"/>
            <a:ext cx="1459324" cy="219964"/>
          </a:xfrm>
          <a:prstGeom prst="roundRect">
            <a:avLst/>
          </a:prstGeom>
          <a:noFill/>
          <a:ln w="9525">
            <a:noFill/>
            <a:miter lim="800000"/>
            <a:headEnd/>
            <a:tailEnd/>
          </a:ln>
        </p:spPr>
        <p:txBody>
          <a:bodyPr wrap="none" lIns="90000" tIns="0" rIns="90000" bIns="0" anchor="ctr">
            <a:noAutofit/>
          </a:bodyPr>
          <a:lstStyle/>
          <a:p>
            <a:pPr algn="ctr"/>
            <a:r>
              <a:rPr lang="en-GB" sz="1200">
                <a:solidFill>
                  <a:schemeClr val="tx2"/>
                </a:solidFill>
              </a:rPr>
              <a:t>Fat/oil</a:t>
            </a:r>
            <a:endParaRPr lang="en-GB" sz="1200" strike="sngStrike">
              <a:solidFill>
                <a:srgbClr val="FF0000"/>
              </a:solidFill>
            </a:endParaRPr>
          </a:p>
        </p:txBody>
      </p:sp>
      <p:cxnSp>
        <p:nvCxnSpPr>
          <p:cNvPr id="57" name="Vinklad  56">
            <a:extLst>
              <a:ext uri="{FF2B5EF4-FFF2-40B4-BE49-F238E27FC236}">
                <a16:creationId xmlns:a16="http://schemas.microsoft.com/office/drawing/2014/main" id="{641ED30B-9FF5-404A-BEA6-04B2E30A2FF7}"/>
              </a:ext>
            </a:extLst>
          </p:cNvPr>
          <p:cNvCxnSpPr>
            <a:cxnSpLocks/>
            <a:stCxn id="14" idx="3"/>
            <a:endCxn id="36" idx="0"/>
          </p:cNvCxnSpPr>
          <p:nvPr/>
        </p:nvCxnSpPr>
        <p:spPr>
          <a:xfrm>
            <a:off x="8359293" y="4443331"/>
            <a:ext cx="749857" cy="327702"/>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39">
            <a:extLst>
              <a:ext uri="{FF2B5EF4-FFF2-40B4-BE49-F238E27FC236}">
                <a16:creationId xmlns:a16="http://schemas.microsoft.com/office/drawing/2014/main" id="{FF70F5FF-7227-4E48-B06F-3668FBB41581}"/>
              </a:ext>
            </a:extLst>
          </p:cNvPr>
          <p:cNvCxnSpPr>
            <a:cxnSpLocks/>
            <a:stCxn id="53" idx="2"/>
            <a:endCxn id="76" idx="0"/>
          </p:cNvCxnSpPr>
          <p:nvPr/>
        </p:nvCxnSpPr>
        <p:spPr bwMode="auto">
          <a:xfrm>
            <a:off x="7632339" y="3417605"/>
            <a:ext cx="0" cy="303759"/>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sp>
        <p:nvSpPr>
          <p:cNvPr id="61" name="Rectangle 7">
            <a:extLst>
              <a:ext uri="{FF2B5EF4-FFF2-40B4-BE49-F238E27FC236}">
                <a16:creationId xmlns:a16="http://schemas.microsoft.com/office/drawing/2014/main" id="{93B6BDD6-F30B-B942-A27F-08440F0332A5}"/>
              </a:ext>
            </a:extLst>
          </p:cNvPr>
          <p:cNvSpPr>
            <a:spLocks noChangeArrowheads="1"/>
          </p:cNvSpPr>
          <p:nvPr/>
        </p:nvSpPr>
        <p:spPr bwMode="auto">
          <a:xfrm>
            <a:off x="6902677" y="5536914"/>
            <a:ext cx="1459324" cy="219964"/>
          </a:xfrm>
          <a:prstGeom prst="roundRect">
            <a:avLst/>
          </a:prstGeom>
          <a:noFill/>
          <a:ln w="9525">
            <a:noFill/>
            <a:miter lim="800000"/>
            <a:headEnd/>
            <a:tailEnd/>
          </a:ln>
        </p:spPr>
        <p:txBody>
          <a:bodyPr wrap="none" lIns="90000" tIns="0" rIns="90000" bIns="0" anchor="ctr">
            <a:noAutofit/>
          </a:bodyPr>
          <a:lstStyle/>
          <a:p>
            <a:pPr algn="ctr"/>
            <a:r>
              <a:rPr lang="en-GB" sz="1200" b="1">
                <a:solidFill>
                  <a:schemeClr val="tx2"/>
                </a:solidFill>
              </a:rPr>
              <a:t>Meat solids</a:t>
            </a:r>
          </a:p>
        </p:txBody>
      </p:sp>
      <p:sp>
        <p:nvSpPr>
          <p:cNvPr id="63" name="Rectangle 7">
            <a:extLst>
              <a:ext uri="{FF2B5EF4-FFF2-40B4-BE49-F238E27FC236}">
                <a16:creationId xmlns:a16="http://schemas.microsoft.com/office/drawing/2014/main" id="{EC5E5697-83C5-2D48-8B00-591D4106F3B0}"/>
              </a:ext>
            </a:extLst>
          </p:cNvPr>
          <p:cNvSpPr>
            <a:spLocks noChangeArrowheads="1"/>
          </p:cNvSpPr>
          <p:nvPr/>
        </p:nvSpPr>
        <p:spPr bwMode="auto">
          <a:xfrm>
            <a:off x="9857964" y="5536914"/>
            <a:ext cx="1459324" cy="219964"/>
          </a:xfrm>
          <a:prstGeom prst="roundRect">
            <a:avLst/>
          </a:prstGeom>
          <a:noFill/>
          <a:ln w="9525">
            <a:noFill/>
            <a:miter lim="800000"/>
            <a:headEnd/>
            <a:tailEnd/>
          </a:ln>
        </p:spPr>
        <p:txBody>
          <a:bodyPr wrap="none" lIns="90000" tIns="0" rIns="90000" bIns="0" anchor="ctr">
            <a:noAutofit/>
          </a:bodyPr>
          <a:lstStyle/>
          <a:p>
            <a:pPr algn="ctr"/>
            <a:r>
              <a:rPr lang="en-GB" sz="1200">
                <a:solidFill>
                  <a:schemeClr val="tx2"/>
                </a:solidFill>
              </a:rPr>
              <a:t>Concentrate</a:t>
            </a:r>
          </a:p>
        </p:txBody>
      </p:sp>
      <p:sp>
        <p:nvSpPr>
          <p:cNvPr id="66" name="Rectangle 7">
            <a:extLst>
              <a:ext uri="{FF2B5EF4-FFF2-40B4-BE49-F238E27FC236}">
                <a16:creationId xmlns:a16="http://schemas.microsoft.com/office/drawing/2014/main" id="{DCDFD116-288D-3C41-AC3C-3801732BF973}"/>
              </a:ext>
            </a:extLst>
          </p:cNvPr>
          <p:cNvSpPr>
            <a:spLocks noChangeArrowheads="1"/>
          </p:cNvSpPr>
          <p:nvPr/>
        </p:nvSpPr>
        <p:spPr bwMode="auto">
          <a:xfrm>
            <a:off x="6024902" y="3987094"/>
            <a:ext cx="860962" cy="257993"/>
          </a:xfrm>
          <a:prstGeom prst="roundRect">
            <a:avLst/>
          </a:prstGeom>
          <a:noFill/>
          <a:ln w="9525">
            <a:noFill/>
            <a:miter lim="800000"/>
            <a:headEnd/>
            <a:tailEnd/>
          </a:ln>
        </p:spPr>
        <p:txBody>
          <a:bodyPr wrap="none" lIns="90000" tIns="0" rIns="90000" bIns="0" anchor="ctr">
            <a:noAutofit/>
          </a:bodyPr>
          <a:lstStyle/>
          <a:p>
            <a:pPr algn="ctr"/>
            <a:r>
              <a:rPr lang="en-GB" sz="1200">
                <a:solidFill>
                  <a:schemeClr val="tx2"/>
                </a:solidFill>
              </a:rPr>
              <a:t>Steam</a:t>
            </a:r>
          </a:p>
        </p:txBody>
      </p:sp>
      <p:cxnSp>
        <p:nvCxnSpPr>
          <p:cNvPr id="67" name="Vinklad  66">
            <a:extLst>
              <a:ext uri="{FF2B5EF4-FFF2-40B4-BE49-F238E27FC236}">
                <a16:creationId xmlns:a16="http://schemas.microsoft.com/office/drawing/2014/main" id="{ADCE460A-1956-1640-9C5F-56E0DF96A125}"/>
              </a:ext>
            </a:extLst>
          </p:cNvPr>
          <p:cNvCxnSpPr>
            <a:cxnSpLocks/>
            <a:stCxn id="66" idx="2"/>
          </p:cNvCxnSpPr>
          <p:nvPr/>
        </p:nvCxnSpPr>
        <p:spPr>
          <a:xfrm rot="16200000" flipH="1">
            <a:off x="6624039" y="4076431"/>
            <a:ext cx="109982" cy="447294"/>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39">
            <a:extLst>
              <a:ext uri="{FF2B5EF4-FFF2-40B4-BE49-F238E27FC236}">
                <a16:creationId xmlns:a16="http://schemas.microsoft.com/office/drawing/2014/main" id="{72893B22-D6A4-FB4B-877C-B881905E7614}"/>
              </a:ext>
            </a:extLst>
          </p:cNvPr>
          <p:cNvCxnSpPr>
            <a:cxnSpLocks/>
          </p:cNvCxnSpPr>
          <p:nvPr/>
        </p:nvCxnSpPr>
        <p:spPr bwMode="auto">
          <a:xfrm>
            <a:off x="7632339" y="4465051"/>
            <a:ext cx="0" cy="303759"/>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cxnSp>
        <p:nvCxnSpPr>
          <p:cNvPr id="71" name="Elbow Connector 39">
            <a:extLst>
              <a:ext uri="{FF2B5EF4-FFF2-40B4-BE49-F238E27FC236}">
                <a16:creationId xmlns:a16="http://schemas.microsoft.com/office/drawing/2014/main" id="{0DA27561-F6DB-774E-B14E-3D3BE32881E5}"/>
              </a:ext>
            </a:extLst>
          </p:cNvPr>
          <p:cNvCxnSpPr>
            <a:cxnSpLocks/>
            <a:stCxn id="76" idx="2"/>
          </p:cNvCxnSpPr>
          <p:nvPr/>
        </p:nvCxnSpPr>
        <p:spPr bwMode="auto">
          <a:xfrm>
            <a:off x="7632339" y="3941328"/>
            <a:ext cx="0" cy="303759"/>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sp>
        <p:nvSpPr>
          <p:cNvPr id="76" name="Rectangle 7">
            <a:extLst>
              <a:ext uri="{FF2B5EF4-FFF2-40B4-BE49-F238E27FC236}">
                <a16:creationId xmlns:a16="http://schemas.microsoft.com/office/drawing/2014/main" id="{C92F4BE3-7132-BA4E-8600-418CB468EDB8}"/>
              </a:ext>
            </a:extLst>
          </p:cNvPr>
          <p:cNvSpPr>
            <a:spLocks noChangeArrowheads="1"/>
          </p:cNvSpPr>
          <p:nvPr/>
        </p:nvSpPr>
        <p:spPr bwMode="auto">
          <a:xfrm>
            <a:off x="6902677" y="3721364"/>
            <a:ext cx="1459324" cy="219964"/>
          </a:xfrm>
          <a:prstGeom prst="roundRect">
            <a:avLst/>
          </a:prstGeom>
          <a:solidFill>
            <a:schemeClr val="bg2"/>
          </a:solidFill>
          <a:ln w="9525">
            <a:noFill/>
            <a:miter lim="800000"/>
            <a:headEnd/>
            <a:tailEnd/>
          </a:ln>
        </p:spPr>
        <p:txBody>
          <a:bodyPr wrap="none" lIns="90000" tIns="0" rIns="90000" bIns="0" anchor="ctr">
            <a:noAutofit/>
          </a:bodyPr>
          <a:lstStyle/>
          <a:p>
            <a:pPr algn="ctr"/>
            <a:r>
              <a:rPr lang="en-GB" sz="1200">
                <a:solidFill>
                  <a:schemeClr val="tx2"/>
                </a:solidFill>
              </a:rPr>
              <a:t>Intermediate tank</a:t>
            </a:r>
          </a:p>
        </p:txBody>
      </p:sp>
      <p:sp>
        <p:nvSpPr>
          <p:cNvPr id="77" name="Rectangle 7">
            <a:extLst>
              <a:ext uri="{FF2B5EF4-FFF2-40B4-BE49-F238E27FC236}">
                <a16:creationId xmlns:a16="http://schemas.microsoft.com/office/drawing/2014/main" id="{F0ADB5F7-6870-0B46-8D47-657CC7B03418}"/>
              </a:ext>
            </a:extLst>
          </p:cNvPr>
          <p:cNvSpPr>
            <a:spLocks noChangeArrowheads="1"/>
          </p:cNvSpPr>
          <p:nvPr/>
        </p:nvSpPr>
        <p:spPr bwMode="auto">
          <a:xfrm>
            <a:off x="9857964" y="4245087"/>
            <a:ext cx="1459324" cy="219964"/>
          </a:xfrm>
          <a:prstGeom prst="roundRect">
            <a:avLst/>
          </a:prstGeom>
          <a:solidFill>
            <a:schemeClr val="bg2"/>
          </a:solidFill>
          <a:ln w="9525">
            <a:noFill/>
            <a:miter lim="800000"/>
            <a:headEnd/>
            <a:tailEnd/>
          </a:ln>
        </p:spPr>
        <p:txBody>
          <a:bodyPr wrap="none" lIns="90000" tIns="0" rIns="90000" bIns="0" anchor="ctr">
            <a:noAutofit/>
          </a:bodyPr>
          <a:lstStyle/>
          <a:p>
            <a:pPr algn="ctr"/>
            <a:r>
              <a:rPr lang="en-GB" sz="1200">
                <a:solidFill>
                  <a:schemeClr val="tx2"/>
                </a:solidFill>
              </a:rPr>
              <a:t>Evaporator</a:t>
            </a:r>
          </a:p>
        </p:txBody>
      </p:sp>
      <p:cxnSp>
        <p:nvCxnSpPr>
          <p:cNvPr id="79" name="Elbow Connector 39">
            <a:extLst>
              <a:ext uri="{FF2B5EF4-FFF2-40B4-BE49-F238E27FC236}">
                <a16:creationId xmlns:a16="http://schemas.microsoft.com/office/drawing/2014/main" id="{92CEC919-66D4-0E44-861D-4B224D7E845E}"/>
              </a:ext>
            </a:extLst>
          </p:cNvPr>
          <p:cNvCxnSpPr>
            <a:cxnSpLocks/>
            <a:endCxn id="77" idx="1"/>
          </p:cNvCxnSpPr>
          <p:nvPr/>
        </p:nvCxnSpPr>
        <p:spPr bwMode="auto">
          <a:xfrm>
            <a:off x="8362001" y="4355069"/>
            <a:ext cx="1495963" cy="0"/>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cxnSp>
        <p:nvCxnSpPr>
          <p:cNvPr id="82" name="Elbow Connector 39">
            <a:extLst>
              <a:ext uri="{FF2B5EF4-FFF2-40B4-BE49-F238E27FC236}">
                <a16:creationId xmlns:a16="http://schemas.microsoft.com/office/drawing/2014/main" id="{3F217FA9-14C1-D34F-934B-B7A250686DA6}"/>
              </a:ext>
            </a:extLst>
          </p:cNvPr>
          <p:cNvCxnSpPr>
            <a:cxnSpLocks/>
            <a:stCxn id="77" idx="2"/>
            <a:endCxn id="89" idx="0"/>
          </p:cNvCxnSpPr>
          <p:nvPr/>
        </p:nvCxnSpPr>
        <p:spPr bwMode="auto">
          <a:xfrm>
            <a:off x="10587626" y="4465051"/>
            <a:ext cx="0" cy="303759"/>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pic>
        <p:nvPicPr>
          <p:cNvPr id="89" name="Picture 204">
            <a:extLst>
              <a:ext uri="{FF2B5EF4-FFF2-40B4-BE49-F238E27FC236}">
                <a16:creationId xmlns:a16="http://schemas.microsoft.com/office/drawing/2014/main" id="{76D7AB46-0976-DC47-AF6B-7117D356CD58}"/>
              </a:ext>
            </a:extLst>
          </p:cNvPr>
          <p:cNvPicPr>
            <a:picLocks/>
          </p:cNvPicPr>
          <p:nvPr/>
        </p:nvPicPr>
        <p:blipFill>
          <a:blip r:embed="rId3" cstate="email">
            <a:extLst>
              <a:ext uri="{28A0092B-C50C-407E-A947-70E740481C1C}">
                <a14:useLocalDpi xmlns:a14="http://schemas.microsoft.com/office/drawing/2010/main"/>
              </a:ext>
            </a:extLst>
          </a:blip>
          <a:srcRect/>
          <a:stretch/>
        </p:blipFill>
        <p:spPr>
          <a:xfrm>
            <a:off x="10216826" y="4768810"/>
            <a:ext cx="741600" cy="741600"/>
          </a:xfrm>
          <a:prstGeom prst="ellipse">
            <a:avLst/>
          </a:prstGeom>
          <a:solidFill>
            <a:schemeClr val="bg1"/>
          </a:solidFill>
          <a:ln w="6350">
            <a:noFill/>
          </a:ln>
          <a:effectLst>
            <a:softEdge rad="0"/>
          </a:effectLst>
        </p:spPr>
      </p:pic>
      <p:pic>
        <p:nvPicPr>
          <p:cNvPr id="91" name="Picture 5">
            <a:extLst>
              <a:ext uri="{FF2B5EF4-FFF2-40B4-BE49-F238E27FC236}">
                <a16:creationId xmlns:a16="http://schemas.microsoft.com/office/drawing/2014/main" id="{4B6DA3B0-AE44-2A45-A095-61BDB5061128}"/>
              </a:ext>
            </a:extLst>
          </p:cNvPr>
          <p:cNvPicPr>
            <a:picLocks noChangeArrowheads="1"/>
          </p:cNvPicPr>
          <p:nvPr/>
        </p:nvPicPr>
        <p:blipFill>
          <a:blip r:embed="rId4" cstate="email">
            <a:extLst>
              <a:ext uri="{28A0092B-C50C-407E-A947-70E740481C1C}">
                <a14:useLocalDpi xmlns:a14="http://schemas.microsoft.com/office/drawing/2010/main"/>
              </a:ext>
            </a:extLst>
          </a:blip>
          <a:srcRect/>
          <a:stretch/>
        </p:blipFill>
        <p:spPr bwMode="auto">
          <a:xfrm>
            <a:off x="7261539" y="2152282"/>
            <a:ext cx="741600" cy="741600"/>
          </a:xfrm>
          <a:prstGeom prst="ellipse">
            <a:avLst/>
          </a:prstGeom>
          <a:solidFill>
            <a:schemeClr val="bg1"/>
          </a:solidFill>
          <a:ln w="6350">
            <a:noFill/>
          </a:ln>
          <a:effectLst>
            <a:softEdge rad="0"/>
          </a:effectLst>
        </p:spPr>
      </p:pic>
      <p:sp>
        <p:nvSpPr>
          <p:cNvPr id="106" name="Rectangle 7">
            <a:extLst>
              <a:ext uri="{FF2B5EF4-FFF2-40B4-BE49-F238E27FC236}">
                <a16:creationId xmlns:a16="http://schemas.microsoft.com/office/drawing/2014/main" id="{EAAD5976-31D5-2849-85CE-6AF1160AC4CB}"/>
              </a:ext>
            </a:extLst>
          </p:cNvPr>
          <p:cNvSpPr>
            <a:spLocks noChangeArrowheads="1"/>
          </p:cNvSpPr>
          <p:nvPr/>
        </p:nvSpPr>
        <p:spPr bwMode="auto">
          <a:xfrm>
            <a:off x="6899969" y="1905698"/>
            <a:ext cx="1459324" cy="219964"/>
          </a:xfrm>
          <a:prstGeom prst="roundRect">
            <a:avLst/>
          </a:prstGeom>
          <a:noFill/>
          <a:ln w="9525">
            <a:noFill/>
            <a:miter lim="800000"/>
            <a:headEnd/>
            <a:tailEnd/>
          </a:ln>
        </p:spPr>
        <p:txBody>
          <a:bodyPr wrap="none" lIns="90000" tIns="0" rIns="90000" bIns="0" anchor="ctr">
            <a:noAutofit/>
          </a:bodyPr>
          <a:lstStyle/>
          <a:p>
            <a:pPr algn="ctr"/>
            <a:r>
              <a:rPr lang="en-GB" sz="1200" b="1">
                <a:solidFill>
                  <a:schemeClr val="tx2"/>
                </a:solidFill>
                <a:latin typeface="Arial" pitchFamily="34" charset="0"/>
                <a:cs typeface="Arial" pitchFamily="34" charset="0"/>
              </a:rPr>
              <a:t>Raw material</a:t>
            </a:r>
          </a:p>
        </p:txBody>
      </p:sp>
      <p:pic>
        <p:nvPicPr>
          <p:cNvPr id="31" name="Picture 6" descr="pilot plant decanted chicken offal">
            <a:extLst>
              <a:ext uri="{FF2B5EF4-FFF2-40B4-BE49-F238E27FC236}">
                <a16:creationId xmlns:a16="http://schemas.microsoft.com/office/drawing/2014/main" id="{53477A0A-B2BD-C045-B939-44E4D5CFA61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262096" y="4771033"/>
            <a:ext cx="739377" cy="739377"/>
          </a:xfrm>
          <a:prstGeom prst="ellipse">
            <a:avLst/>
          </a:prstGeom>
          <a:solidFill>
            <a:schemeClr val="bg1"/>
          </a:solidFill>
          <a:ln>
            <a:noFill/>
          </a:ln>
          <a:effectLst>
            <a:softEdge rad="0"/>
          </a:effectLst>
        </p:spPr>
      </p:pic>
      <p:grpSp>
        <p:nvGrpSpPr>
          <p:cNvPr id="15" name="Group 14">
            <a:extLst>
              <a:ext uri="{FF2B5EF4-FFF2-40B4-BE49-F238E27FC236}">
                <a16:creationId xmlns:a16="http://schemas.microsoft.com/office/drawing/2014/main" id="{2CB6BABC-61D6-4C4D-A8F0-1E5033A3F228}"/>
              </a:ext>
            </a:extLst>
          </p:cNvPr>
          <p:cNvGrpSpPr/>
          <p:nvPr/>
        </p:nvGrpSpPr>
        <p:grpSpPr>
          <a:xfrm>
            <a:off x="6902677" y="4245087"/>
            <a:ext cx="1459324" cy="244381"/>
            <a:chOff x="6902677" y="4245087"/>
            <a:chExt cx="1459324" cy="244381"/>
          </a:xfrm>
        </p:grpSpPr>
        <p:sp>
          <p:nvSpPr>
            <p:cNvPr id="59" name="Rectangle 7">
              <a:extLst>
                <a:ext uri="{FF2B5EF4-FFF2-40B4-BE49-F238E27FC236}">
                  <a16:creationId xmlns:a16="http://schemas.microsoft.com/office/drawing/2014/main" id="{12C4B0DE-D8C6-A743-AC7E-821A1F0390EF}"/>
                </a:ext>
              </a:extLst>
            </p:cNvPr>
            <p:cNvSpPr>
              <a:spLocks noChangeArrowheads="1"/>
            </p:cNvSpPr>
            <p:nvPr/>
          </p:nvSpPr>
          <p:spPr bwMode="auto">
            <a:xfrm>
              <a:off x="6902677" y="4245087"/>
              <a:ext cx="1459324" cy="219964"/>
            </a:xfrm>
            <a:prstGeom prst="roundRect">
              <a:avLst/>
            </a:prstGeom>
            <a:solidFill>
              <a:schemeClr val="bg2"/>
            </a:solidFill>
            <a:ln w="9525">
              <a:noFill/>
              <a:miter lim="800000"/>
              <a:headEnd/>
              <a:tailEnd/>
            </a:ln>
          </p:spPr>
          <p:txBody>
            <a:bodyPr wrap="none" lIns="90000" tIns="0" rIns="90000" bIns="0" anchor="ctr">
              <a:noAutofit/>
            </a:bodyPr>
            <a:lstStyle/>
            <a:p>
              <a:pPr algn="ctr"/>
              <a:r>
                <a:rPr lang="en-GB" sz="1200">
                  <a:solidFill>
                    <a:schemeClr val="tx2"/>
                  </a:solidFill>
                </a:rPr>
                <a:t>Decanter</a:t>
              </a:r>
            </a:p>
          </p:txBody>
        </p:sp>
        <p:sp>
          <p:nvSpPr>
            <p:cNvPr id="14" name="Rectangle 13">
              <a:extLst>
                <a:ext uri="{FF2B5EF4-FFF2-40B4-BE49-F238E27FC236}">
                  <a16:creationId xmlns:a16="http://schemas.microsoft.com/office/drawing/2014/main" id="{D79CE914-B66D-4F81-A125-569EADF478F7}"/>
                </a:ext>
              </a:extLst>
            </p:cNvPr>
            <p:cNvSpPr/>
            <p:nvPr/>
          </p:nvSpPr>
          <p:spPr>
            <a:xfrm>
              <a:off x="8025857" y="4397193"/>
              <a:ext cx="333436" cy="922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6" name="Picture 6">
            <a:extLst>
              <a:ext uri="{FF2B5EF4-FFF2-40B4-BE49-F238E27FC236}">
                <a16:creationId xmlns:a16="http://schemas.microsoft.com/office/drawing/2014/main" id="{A640298B-B69A-3A42-BBF7-E8388828CC7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p:blipFill>
        <p:spPr bwMode="auto">
          <a:xfrm>
            <a:off x="8739461" y="4771033"/>
            <a:ext cx="739377" cy="739377"/>
          </a:xfrm>
          <a:prstGeom prst="ellipse">
            <a:avLst/>
          </a:prstGeom>
          <a:solidFill>
            <a:schemeClr val="bg1"/>
          </a:solidFill>
          <a:ln>
            <a:noFill/>
          </a:ln>
          <a:effectLst>
            <a:softEdge rad="0"/>
          </a:effectLst>
        </p:spPr>
      </p:pic>
    </p:spTree>
    <p:extLst>
      <p:ext uri="{BB962C8B-B14F-4D97-AF65-F5344CB8AC3E}">
        <p14:creationId xmlns:p14="http://schemas.microsoft.com/office/powerpoint/2010/main" val="89458259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79251-2991-4830-A825-9283EB2760BD}"/>
              </a:ext>
            </a:extLst>
          </p:cNvPr>
          <p:cNvSpPr>
            <a:spLocks noGrp="1"/>
          </p:cNvSpPr>
          <p:nvPr>
            <p:ph type="ctrTitle"/>
          </p:nvPr>
        </p:nvSpPr>
        <p:spPr>
          <a:xfrm>
            <a:off x="839788" y="305627"/>
            <a:ext cx="9468000" cy="504000"/>
          </a:xfrm>
        </p:spPr>
        <p:txBody>
          <a:bodyPr/>
          <a:lstStyle/>
          <a:p>
            <a:r>
              <a:rPr lang="en-GB"/>
              <a:t>Liquified meat solids </a:t>
            </a:r>
          </a:p>
        </p:txBody>
      </p:sp>
      <p:sp>
        <p:nvSpPr>
          <p:cNvPr id="43" name="Underrubrik 42">
            <a:extLst>
              <a:ext uri="{FF2B5EF4-FFF2-40B4-BE49-F238E27FC236}">
                <a16:creationId xmlns:a16="http://schemas.microsoft.com/office/drawing/2014/main" id="{9EBF0FB8-325A-6E49-9BC0-F2FDEC3FC5A0}"/>
              </a:ext>
            </a:extLst>
          </p:cNvPr>
          <p:cNvSpPr>
            <a:spLocks noGrp="1"/>
          </p:cNvSpPr>
          <p:nvPr>
            <p:ph type="subTitle" idx="1"/>
          </p:nvPr>
        </p:nvSpPr>
        <p:spPr/>
        <p:txBody>
          <a:bodyPr/>
          <a:lstStyle/>
          <a:p>
            <a:r>
              <a:rPr lang="en-GB"/>
              <a:t>Innovative partial digestion process to ensure meat solids pumpability</a:t>
            </a:r>
          </a:p>
          <a:p>
            <a:endParaRPr lang="en-GB"/>
          </a:p>
        </p:txBody>
      </p:sp>
      <p:sp>
        <p:nvSpPr>
          <p:cNvPr id="5" name="Footer Placeholder 4">
            <a:extLst>
              <a:ext uri="{FF2B5EF4-FFF2-40B4-BE49-F238E27FC236}">
                <a16:creationId xmlns:a16="http://schemas.microsoft.com/office/drawing/2014/main" id="{87752E73-CD6E-4724-83C0-BF112CAC75FB}"/>
              </a:ext>
            </a:extLst>
          </p:cNvPr>
          <p:cNvSpPr>
            <a:spLocks noGrp="1"/>
          </p:cNvSpPr>
          <p:nvPr>
            <p:ph type="ftr" sz="quarter" idx="27"/>
          </p:nvPr>
        </p:nvSpPr>
        <p:spPr>
          <a:xfrm>
            <a:off x="909408" y="6530400"/>
            <a:ext cx="1800000" cy="125999"/>
          </a:xfrm>
        </p:spPr>
        <p:txBody>
          <a:bodyPr/>
          <a:lstStyle/>
          <a:p>
            <a:r>
              <a:rPr lang="en-GB"/>
              <a:t>| © Alfa Laval</a:t>
            </a:r>
          </a:p>
        </p:txBody>
      </p:sp>
      <p:sp>
        <p:nvSpPr>
          <p:cNvPr id="6" name="Date Placeholder 5">
            <a:extLst>
              <a:ext uri="{FF2B5EF4-FFF2-40B4-BE49-F238E27FC236}">
                <a16:creationId xmlns:a16="http://schemas.microsoft.com/office/drawing/2014/main" id="{9DA79AC1-EEE3-48DF-A50A-B6E6FBAC6DCC}"/>
              </a:ext>
            </a:extLst>
          </p:cNvPr>
          <p:cNvSpPr>
            <a:spLocks noGrp="1"/>
          </p:cNvSpPr>
          <p:nvPr>
            <p:ph type="dt" sz="half" idx="26"/>
          </p:nvPr>
        </p:nvSpPr>
        <p:spPr>
          <a:xfrm>
            <a:off x="360000" y="6531166"/>
            <a:ext cx="549408" cy="125233"/>
          </a:xfrm>
        </p:spPr>
        <p:txBody>
          <a:bodyPr/>
          <a:lstStyle/>
          <a:p>
            <a:fld id="{74DD21C0-EE81-41FF-9DCB-588A16D41EC9}" type="datetime1">
              <a:rPr lang="en-GB" smtClean="0"/>
              <a:pPr/>
              <a:t>13/12/2021</a:t>
            </a:fld>
            <a:endParaRPr lang="en-GB"/>
          </a:p>
        </p:txBody>
      </p:sp>
      <p:sp>
        <p:nvSpPr>
          <p:cNvPr id="7" name="Slide Number Placeholder 6">
            <a:extLst>
              <a:ext uri="{FF2B5EF4-FFF2-40B4-BE49-F238E27FC236}">
                <a16:creationId xmlns:a16="http://schemas.microsoft.com/office/drawing/2014/main" id="{AB2727AD-AE2E-4759-8DE0-747D2DF153A8}"/>
              </a:ext>
            </a:extLst>
          </p:cNvPr>
          <p:cNvSpPr>
            <a:spLocks noGrp="1"/>
          </p:cNvSpPr>
          <p:nvPr>
            <p:ph type="sldNum" sz="quarter" idx="28"/>
          </p:nvPr>
        </p:nvSpPr>
        <p:spPr>
          <a:xfrm>
            <a:off x="10663419" y="6530350"/>
            <a:ext cx="248206" cy="125283"/>
          </a:xfrm>
        </p:spPr>
        <p:txBody>
          <a:bodyPr/>
          <a:lstStyle/>
          <a:p>
            <a:fld id="{E1781896-7108-754B-A195-4B41D5296C65}" type="slidenum">
              <a:rPr lang="en-GB" smtClean="0"/>
              <a:pPr/>
              <a:t>22</a:t>
            </a:fld>
            <a:r>
              <a:rPr lang="en-GB"/>
              <a:t> |</a:t>
            </a:r>
          </a:p>
        </p:txBody>
      </p:sp>
      <p:pic>
        <p:nvPicPr>
          <p:cNvPr id="74" name="Platshållare för bild 9">
            <a:extLst>
              <a:ext uri="{FF2B5EF4-FFF2-40B4-BE49-F238E27FC236}">
                <a16:creationId xmlns:a16="http://schemas.microsoft.com/office/drawing/2014/main" id="{470B113B-AC90-6641-AFE8-A2EDBA21239D}"/>
              </a:ext>
            </a:extLst>
          </p:cNvPr>
          <p:cNvPicPr>
            <a:picLocks noGrp="1" noChangeAspect="1"/>
          </p:cNvPicPr>
          <p:nvPr>
            <p:ph type="pic" sz="quarter" idx="37"/>
          </p:nvPr>
        </p:nvPicPr>
        <p:blipFill rotWithShape="1">
          <a:blip r:embed="rId3" cstate="email">
            <a:alphaModFix amt="0"/>
            <a:extLst>
              <a:ext uri="{28A0092B-C50C-407E-A947-70E740481C1C}">
                <a14:useLocalDpi xmlns:a14="http://schemas.microsoft.com/office/drawing/2010/main"/>
              </a:ext>
            </a:extLst>
          </a:blip>
          <a:srcRect l="-80000" t="-270320"/>
          <a:stretch/>
        </p:blipFill>
        <p:spPr>
          <a:xfrm>
            <a:off x="0" y="898526"/>
            <a:ext cx="12192000" cy="5756275"/>
          </a:xfrm>
          <a:solidFill>
            <a:schemeClr val="tx1">
              <a:lumMod val="20000"/>
              <a:lumOff val="80000"/>
            </a:schemeClr>
          </a:solidFill>
        </p:spPr>
      </p:pic>
      <p:sp>
        <p:nvSpPr>
          <p:cNvPr id="77" name="TextBox 207">
            <a:extLst>
              <a:ext uri="{FF2B5EF4-FFF2-40B4-BE49-F238E27FC236}">
                <a16:creationId xmlns:a16="http://schemas.microsoft.com/office/drawing/2014/main" id="{82D67745-8FDB-9644-AFDC-F79DC99F1C55}"/>
              </a:ext>
            </a:extLst>
          </p:cNvPr>
          <p:cNvSpPr txBox="1"/>
          <p:nvPr/>
        </p:nvSpPr>
        <p:spPr>
          <a:xfrm>
            <a:off x="10169935" y="4416199"/>
            <a:ext cx="1196701" cy="307777"/>
          </a:xfrm>
          <a:prstGeom prst="rect">
            <a:avLst/>
          </a:prstGeom>
          <a:noFill/>
        </p:spPr>
        <p:txBody>
          <a:bodyPr wrap="square" tIns="0" bIns="0">
            <a:spAutoFit/>
          </a:bodyPr>
          <a:lstStyle/>
          <a:p>
            <a:pPr algn="ctr"/>
            <a:r>
              <a:rPr lang="en-GB" sz="1000" b="1">
                <a:solidFill>
                  <a:schemeClr val="tx2"/>
                </a:solidFill>
              </a:rPr>
              <a:t>Pumpable </a:t>
            </a:r>
            <a:br>
              <a:rPr lang="en-GB" sz="1000" b="1">
                <a:solidFill>
                  <a:schemeClr val="tx2"/>
                </a:solidFill>
              </a:rPr>
            </a:br>
            <a:r>
              <a:rPr lang="en-GB" sz="1000" b="1">
                <a:solidFill>
                  <a:schemeClr val="tx2"/>
                </a:solidFill>
              </a:rPr>
              <a:t>meat solids</a:t>
            </a:r>
          </a:p>
        </p:txBody>
      </p:sp>
      <p:sp>
        <p:nvSpPr>
          <p:cNvPr id="88" name="Text Box 9">
            <a:extLst>
              <a:ext uri="{FF2B5EF4-FFF2-40B4-BE49-F238E27FC236}">
                <a16:creationId xmlns:a16="http://schemas.microsoft.com/office/drawing/2014/main" id="{8630B770-1039-0344-83DA-5969E3440A3D}"/>
              </a:ext>
            </a:extLst>
          </p:cNvPr>
          <p:cNvSpPr txBox="1">
            <a:spLocks noChangeArrowheads="1"/>
          </p:cNvSpPr>
          <p:nvPr/>
        </p:nvSpPr>
        <p:spPr bwMode="auto">
          <a:xfrm>
            <a:off x="838405" y="4416199"/>
            <a:ext cx="1255914" cy="153888"/>
          </a:xfrm>
          <a:prstGeom prst="rect">
            <a:avLst/>
          </a:prstGeom>
          <a:noFill/>
          <a:ln>
            <a:noFill/>
          </a:ln>
          <a:effectLst/>
        </p:spPr>
        <p:txBody>
          <a:bodyPr wrap="square" tIns="0" bIns="0">
            <a:spAutoFit/>
          </a:bodyPr>
          <a:lstStyle/>
          <a:p>
            <a:pPr algn="ctr">
              <a:spcBef>
                <a:spcPct val="50000"/>
              </a:spcBef>
              <a:defRPr/>
            </a:pPr>
            <a:r>
              <a:rPr lang="en-GB" sz="1000" b="1" kern="0">
                <a:solidFill>
                  <a:schemeClr val="tx2"/>
                </a:solidFill>
              </a:rPr>
              <a:t>Meat solids 85°C</a:t>
            </a:r>
          </a:p>
        </p:txBody>
      </p:sp>
      <p:pic>
        <p:nvPicPr>
          <p:cNvPr id="91" name="Picture 89">
            <a:extLst>
              <a:ext uri="{FF2B5EF4-FFF2-40B4-BE49-F238E27FC236}">
                <a16:creationId xmlns:a16="http://schemas.microsoft.com/office/drawing/2014/main" id="{E9B983BF-ADF8-B04C-9D32-284C72A475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652" t="-37205" r="-11208" b="-25143"/>
          <a:stretch/>
        </p:blipFill>
        <p:spPr>
          <a:xfrm>
            <a:off x="3946191" y="3141349"/>
            <a:ext cx="1188000" cy="1188000"/>
          </a:xfrm>
          <a:prstGeom prst="ellipse">
            <a:avLst/>
          </a:prstGeom>
          <a:solidFill>
            <a:schemeClr val="bg1"/>
          </a:solidFill>
          <a:ln w="6350">
            <a:noFill/>
          </a:ln>
          <a:effectLst>
            <a:softEdge rad="0"/>
          </a:effectLst>
        </p:spPr>
      </p:pic>
      <p:cxnSp>
        <p:nvCxnSpPr>
          <p:cNvPr id="117" name="Rak pil 116">
            <a:extLst>
              <a:ext uri="{FF2B5EF4-FFF2-40B4-BE49-F238E27FC236}">
                <a16:creationId xmlns:a16="http://schemas.microsoft.com/office/drawing/2014/main" id="{532BA37C-AD03-4D4C-B00A-C53D6C460A23}"/>
              </a:ext>
            </a:extLst>
          </p:cNvPr>
          <p:cNvCxnSpPr>
            <a:cxnSpLocks/>
            <a:stCxn id="10" idx="6"/>
            <a:endCxn id="8" idx="2"/>
          </p:cNvCxnSpPr>
          <p:nvPr/>
        </p:nvCxnSpPr>
        <p:spPr>
          <a:xfrm>
            <a:off x="2022319" y="3736105"/>
            <a:ext cx="367936" cy="0"/>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120" name="Rak pil 119">
            <a:extLst>
              <a:ext uri="{FF2B5EF4-FFF2-40B4-BE49-F238E27FC236}">
                <a16:creationId xmlns:a16="http://schemas.microsoft.com/office/drawing/2014/main" id="{AD94D6E0-E370-8F41-AFA2-3302358FE6FF}"/>
              </a:ext>
            </a:extLst>
          </p:cNvPr>
          <p:cNvCxnSpPr>
            <a:cxnSpLocks/>
            <a:stCxn id="64" idx="6"/>
            <a:endCxn id="108" idx="2"/>
          </p:cNvCxnSpPr>
          <p:nvPr/>
        </p:nvCxnSpPr>
        <p:spPr>
          <a:xfrm flipV="1">
            <a:off x="6690127" y="3735349"/>
            <a:ext cx="367936" cy="756"/>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121" name="Rak pil 120">
            <a:extLst>
              <a:ext uri="{FF2B5EF4-FFF2-40B4-BE49-F238E27FC236}">
                <a16:creationId xmlns:a16="http://schemas.microsoft.com/office/drawing/2014/main" id="{0B846FC9-92A8-8F48-8F99-47C2EE2AA99A}"/>
              </a:ext>
            </a:extLst>
          </p:cNvPr>
          <p:cNvCxnSpPr>
            <a:cxnSpLocks/>
            <a:stCxn id="108" idx="6"/>
            <a:endCxn id="116" idx="2"/>
          </p:cNvCxnSpPr>
          <p:nvPr/>
        </p:nvCxnSpPr>
        <p:spPr>
          <a:xfrm>
            <a:off x="8246063" y="3735349"/>
            <a:ext cx="367936" cy="0"/>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122" name="Rak pil 121">
            <a:extLst>
              <a:ext uri="{FF2B5EF4-FFF2-40B4-BE49-F238E27FC236}">
                <a16:creationId xmlns:a16="http://schemas.microsoft.com/office/drawing/2014/main" id="{F68DB196-1CAF-2F4E-8F64-80AE7D478734}"/>
              </a:ext>
            </a:extLst>
          </p:cNvPr>
          <p:cNvCxnSpPr>
            <a:cxnSpLocks/>
            <a:stCxn id="116" idx="6"/>
            <a:endCxn id="53" idx="2"/>
          </p:cNvCxnSpPr>
          <p:nvPr/>
        </p:nvCxnSpPr>
        <p:spPr>
          <a:xfrm>
            <a:off x="9801999" y="3735349"/>
            <a:ext cx="367936" cy="0"/>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26" name="Text Box 8">
            <a:extLst>
              <a:ext uri="{FF2B5EF4-FFF2-40B4-BE49-F238E27FC236}">
                <a16:creationId xmlns:a16="http://schemas.microsoft.com/office/drawing/2014/main" id="{2F1344D5-84E4-E94E-8450-126FA49F3712}"/>
              </a:ext>
            </a:extLst>
          </p:cNvPr>
          <p:cNvSpPr txBox="1">
            <a:spLocks noChangeArrowheads="1"/>
          </p:cNvSpPr>
          <p:nvPr/>
        </p:nvSpPr>
        <p:spPr bwMode="auto">
          <a:xfrm>
            <a:off x="2354997" y="4416198"/>
            <a:ext cx="1260003" cy="153888"/>
          </a:xfrm>
          <a:prstGeom prst="rect">
            <a:avLst/>
          </a:prstGeom>
          <a:noFill/>
          <a:ln>
            <a:noFill/>
          </a:ln>
          <a:effectLst/>
        </p:spPr>
        <p:txBody>
          <a:bodyPr wrap="square" tIns="0" bIns="0">
            <a:spAutoFit/>
          </a:bodyPr>
          <a:lstStyle/>
          <a:p>
            <a:pPr algn="ctr">
              <a:defRPr/>
            </a:pPr>
            <a:r>
              <a:rPr lang="en-GB" sz="1000">
                <a:solidFill>
                  <a:schemeClr val="tx2"/>
                </a:solidFill>
              </a:rPr>
              <a:t>Cooling conveyor</a:t>
            </a:r>
            <a:endParaRPr lang="en-GB" sz="1000">
              <a:solidFill>
                <a:schemeClr val="tx2"/>
              </a:solidFill>
              <a:cs typeface="Arial"/>
            </a:endParaRPr>
          </a:p>
        </p:txBody>
      </p:sp>
      <p:sp>
        <p:nvSpPr>
          <p:cNvPr id="129" name="Text Box 8">
            <a:extLst>
              <a:ext uri="{FF2B5EF4-FFF2-40B4-BE49-F238E27FC236}">
                <a16:creationId xmlns:a16="http://schemas.microsoft.com/office/drawing/2014/main" id="{C429D599-FAA2-944D-83F4-A31035E36503}"/>
              </a:ext>
            </a:extLst>
          </p:cNvPr>
          <p:cNvSpPr txBox="1">
            <a:spLocks noChangeArrowheads="1"/>
          </p:cNvSpPr>
          <p:nvPr/>
        </p:nvSpPr>
        <p:spPr bwMode="auto">
          <a:xfrm>
            <a:off x="3935302" y="4416199"/>
            <a:ext cx="1198890" cy="153888"/>
          </a:xfrm>
          <a:prstGeom prst="rect">
            <a:avLst/>
          </a:prstGeom>
          <a:noFill/>
          <a:ln>
            <a:noFill/>
          </a:ln>
          <a:effectLst/>
        </p:spPr>
        <p:txBody>
          <a:bodyPr wrap="square" tIns="0" bIns="0">
            <a:spAutoFit/>
          </a:bodyPr>
          <a:lstStyle/>
          <a:p>
            <a:pPr algn="ctr">
              <a:defRPr/>
            </a:pPr>
            <a:r>
              <a:rPr lang="en-GB" sz="1000">
                <a:solidFill>
                  <a:schemeClr val="tx2"/>
                </a:solidFill>
              </a:rPr>
              <a:t>Ribbon blender</a:t>
            </a:r>
            <a:endParaRPr lang="en-GB" sz="1000">
              <a:solidFill>
                <a:schemeClr val="tx2"/>
              </a:solidFill>
              <a:cs typeface="Arial"/>
            </a:endParaRPr>
          </a:p>
        </p:txBody>
      </p:sp>
      <p:sp>
        <p:nvSpPr>
          <p:cNvPr id="130" name="Text Box 8">
            <a:extLst>
              <a:ext uri="{FF2B5EF4-FFF2-40B4-BE49-F238E27FC236}">
                <a16:creationId xmlns:a16="http://schemas.microsoft.com/office/drawing/2014/main" id="{8CBC9637-A420-F147-82FE-A21C6948C5DC}"/>
              </a:ext>
            </a:extLst>
          </p:cNvPr>
          <p:cNvSpPr txBox="1">
            <a:spLocks noChangeArrowheads="1"/>
          </p:cNvSpPr>
          <p:nvPr/>
        </p:nvSpPr>
        <p:spPr bwMode="auto">
          <a:xfrm>
            <a:off x="7054967" y="4416199"/>
            <a:ext cx="1188000" cy="307777"/>
          </a:xfrm>
          <a:prstGeom prst="rect">
            <a:avLst/>
          </a:prstGeom>
          <a:noFill/>
          <a:ln>
            <a:noFill/>
          </a:ln>
          <a:effectLst/>
        </p:spPr>
        <p:txBody>
          <a:bodyPr wrap="square" lIns="0" tIns="0" rIns="0" bIns="0">
            <a:spAutoFit/>
          </a:bodyPr>
          <a:lstStyle/>
          <a:p>
            <a:pPr algn="ctr">
              <a:defRPr/>
            </a:pPr>
            <a:r>
              <a:rPr lang="en-GB" sz="1000">
                <a:solidFill>
                  <a:schemeClr val="tx2"/>
                </a:solidFill>
              </a:rPr>
              <a:t>Contherm for enzyme inactivation</a:t>
            </a:r>
            <a:endParaRPr lang="en-GB" sz="1000">
              <a:solidFill>
                <a:schemeClr val="tx2"/>
              </a:solidFill>
              <a:cs typeface="Arial"/>
            </a:endParaRPr>
          </a:p>
        </p:txBody>
      </p:sp>
      <p:sp>
        <p:nvSpPr>
          <p:cNvPr id="131" name="Text Box 8">
            <a:extLst>
              <a:ext uri="{FF2B5EF4-FFF2-40B4-BE49-F238E27FC236}">
                <a16:creationId xmlns:a16="http://schemas.microsoft.com/office/drawing/2014/main" id="{801EB556-78A9-5F4F-9711-75C3C11E79F1}"/>
              </a:ext>
            </a:extLst>
          </p:cNvPr>
          <p:cNvSpPr txBox="1">
            <a:spLocks noChangeArrowheads="1"/>
          </p:cNvSpPr>
          <p:nvPr/>
        </p:nvSpPr>
        <p:spPr bwMode="auto">
          <a:xfrm>
            <a:off x="8613999" y="4416198"/>
            <a:ext cx="1188000" cy="307777"/>
          </a:xfrm>
          <a:prstGeom prst="rect">
            <a:avLst/>
          </a:prstGeom>
          <a:noFill/>
          <a:ln>
            <a:noFill/>
          </a:ln>
          <a:effectLst/>
        </p:spPr>
        <p:txBody>
          <a:bodyPr wrap="square" lIns="0" tIns="0" rIns="0" bIns="0">
            <a:spAutoFit/>
          </a:bodyPr>
          <a:lstStyle/>
          <a:p>
            <a:pPr algn="ctr">
              <a:defRPr/>
            </a:pPr>
            <a:r>
              <a:rPr lang="en-GB" sz="1000">
                <a:solidFill>
                  <a:schemeClr val="tx2"/>
                </a:solidFill>
              </a:rPr>
              <a:t>Contherm for </a:t>
            </a:r>
            <a:br>
              <a:rPr lang="en-GB" sz="1000">
                <a:solidFill>
                  <a:schemeClr val="tx2"/>
                </a:solidFill>
              </a:rPr>
            </a:br>
            <a:r>
              <a:rPr lang="en-GB" sz="1000">
                <a:solidFill>
                  <a:schemeClr val="tx2"/>
                </a:solidFill>
              </a:rPr>
              <a:t>cooling</a:t>
            </a:r>
            <a:endParaRPr lang="en-GB" sz="1000">
              <a:solidFill>
                <a:schemeClr val="tx2"/>
              </a:solidFill>
              <a:cs typeface="Arial"/>
            </a:endParaRPr>
          </a:p>
        </p:txBody>
      </p:sp>
      <p:sp>
        <p:nvSpPr>
          <p:cNvPr id="136" name="Rectangle 7">
            <a:extLst>
              <a:ext uri="{FF2B5EF4-FFF2-40B4-BE49-F238E27FC236}">
                <a16:creationId xmlns:a16="http://schemas.microsoft.com/office/drawing/2014/main" id="{6BA0A578-CF89-1E41-8C17-733EE37D40F3}"/>
              </a:ext>
            </a:extLst>
          </p:cNvPr>
          <p:cNvSpPr>
            <a:spLocks noChangeArrowheads="1"/>
          </p:cNvSpPr>
          <p:nvPr/>
        </p:nvSpPr>
        <p:spPr bwMode="auto">
          <a:xfrm>
            <a:off x="1639192" y="2764390"/>
            <a:ext cx="818806" cy="349200"/>
          </a:xfrm>
          <a:prstGeom prst="roundRect">
            <a:avLst/>
          </a:prstGeom>
          <a:noFill/>
          <a:ln w="9525">
            <a:noFill/>
            <a:miter lim="800000"/>
            <a:headEnd/>
            <a:tailEnd/>
          </a:ln>
        </p:spPr>
        <p:txBody>
          <a:bodyPr wrap="none" lIns="90000" tIns="0" rIns="90000" bIns="0" anchor="ctr">
            <a:noAutofit/>
          </a:bodyPr>
          <a:lstStyle/>
          <a:p>
            <a:pPr algn="r">
              <a:defRPr/>
            </a:pPr>
            <a:r>
              <a:rPr lang="en-GB" sz="800" kern="0"/>
              <a:t>Cooling air</a:t>
            </a:r>
          </a:p>
        </p:txBody>
      </p:sp>
      <p:cxnSp>
        <p:nvCxnSpPr>
          <p:cNvPr id="137" name="Vinklad  136">
            <a:extLst>
              <a:ext uri="{FF2B5EF4-FFF2-40B4-BE49-F238E27FC236}">
                <a16:creationId xmlns:a16="http://schemas.microsoft.com/office/drawing/2014/main" id="{46477D01-5764-BE43-B899-FB56062BC635}"/>
              </a:ext>
            </a:extLst>
          </p:cNvPr>
          <p:cNvCxnSpPr>
            <a:cxnSpLocks/>
            <a:stCxn id="136" idx="3"/>
          </p:cNvCxnSpPr>
          <p:nvPr/>
        </p:nvCxnSpPr>
        <p:spPr>
          <a:xfrm>
            <a:off x="2457998" y="2938990"/>
            <a:ext cx="134078" cy="346621"/>
          </a:xfrm>
          <a:prstGeom prst="bentConnector2">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4" name="Text Box 8">
            <a:extLst>
              <a:ext uri="{FF2B5EF4-FFF2-40B4-BE49-F238E27FC236}">
                <a16:creationId xmlns:a16="http://schemas.microsoft.com/office/drawing/2014/main" id="{2F790F8A-EAAC-3840-8DEF-390A4BFA0B41}"/>
              </a:ext>
            </a:extLst>
          </p:cNvPr>
          <p:cNvSpPr txBox="1">
            <a:spLocks noChangeArrowheads="1"/>
          </p:cNvSpPr>
          <p:nvPr/>
        </p:nvSpPr>
        <p:spPr bwMode="auto">
          <a:xfrm>
            <a:off x="5506175" y="4416198"/>
            <a:ext cx="1183952" cy="307777"/>
          </a:xfrm>
          <a:prstGeom prst="rect">
            <a:avLst/>
          </a:prstGeom>
          <a:noFill/>
          <a:ln>
            <a:noFill/>
          </a:ln>
          <a:effectLst/>
        </p:spPr>
        <p:txBody>
          <a:bodyPr wrap="square" lIns="0" tIns="0" rIns="0" bIns="0">
            <a:spAutoFit/>
          </a:bodyPr>
          <a:lstStyle/>
          <a:p>
            <a:pPr algn="ctr">
              <a:defRPr/>
            </a:pPr>
            <a:r>
              <a:rPr lang="en-GB" sz="1000">
                <a:solidFill>
                  <a:schemeClr val="tx2"/>
                </a:solidFill>
              </a:rPr>
              <a:t>Semi-viscous </a:t>
            </a:r>
            <a:br>
              <a:rPr lang="en-GB" sz="1000">
                <a:solidFill>
                  <a:schemeClr val="tx2"/>
                </a:solidFill>
              </a:rPr>
            </a:br>
            <a:r>
              <a:rPr lang="en-GB" sz="1000">
                <a:solidFill>
                  <a:schemeClr val="tx2"/>
                </a:solidFill>
              </a:rPr>
              <a:t>meat solids pump</a:t>
            </a:r>
          </a:p>
        </p:txBody>
      </p:sp>
      <p:pic>
        <p:nvPicPr>
          <p:cNvPr id="10" name="Picture 6" descr="pilot plant decanted chicken offal">
            <a:extLst>
              <a:ext uri="{FF2B5EF4-FFF2-40B4-BE49-F238E27FC236}">
                <a16:creationId xmlns:a16="http://schemas.microsoft.com/office/drawing/2014/main" id="{3B7844CE-4584-4DCF-9DE6-FADC62164B3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34319" y="3142105"/>
            <a:ext cx="1188000" cy="1188000"/>
          </a:xfrm>
          <a:prstGeom prst="ellipse">
            <a:avLst/>
          </a:prstGeom>
          <a:solidFill>
            <a:schemeClr val="bg1"/>
          </a:solidFill>
          <a:ln>
            <a:noFill/>
          </a:ln>
          <a:effectLst>
            <a:softEdge rad="0"/>
          </a:effectLst>
        </p:spPr>
      </p:pic>
      <p:pic>
        <p:nvPicPr>
          <p:cNvPr id="64" name="Picture 63">
            <a:extLst>
              <a:ext uri="{FF2B5EF4-FFF2-40B4-BE49-F238E27FC236}">
                <a16:creationId xmlns:a16="http://schemas.microsoft.com/office/drawing/2014/main" id="{72EB8321-E23B-4C22-9763-4F2B2FE1607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8511" t="-24851" r="-31279" b="-25043"/>
          <a:stretch/>
        </p:blipFill>
        <p:spPr>
          <a:xfrm>
            <a:off x="5502127" y="3142105"/>
            <a:ext cx="1188000" cy="1188000"/>
          </a:xfrm>
          <a:prstGeom prst="ellipse">
            <a:avLst/>
          </a:prstGeom>
          <a:solidFill>
            <a:schemeClr val="bg1"/>
          </a:solidFill>
          <a:ln>
            <a:noFill/>
          </a:ln>
          <a:effectLst>
            <a:softEdge rad="0"/>
          </a:effectLst>
        </p:spPr>
      </p:pic>
      <p:sp>
        <p:nvSpPr>
          <p:cNvPr id="148" name="Rectangle 7">
            <a:extLst>
              <a:ext uri="{FF2B5EF4-FFF2-40B4-BE49-F238E27FC236}">
                <a16:creationId xmlns:a16="http://schemas.microsoft.com/office/drawing/2014/main" id="{C001A19C-B7C6-CD4C-8204-8E164A31DF83}"/>
              </a:ext>
            </a:extLst>
          </p:cNvPr>
          <p:cNvSpPr>
            <a:spLocks noChangeArrowheads="1"/>
          </p:cNvSpPr>
          <p:nvPr/>
        </p:nvSpPr>
        <p:spPr bwMode="auto">
          <a:xfrm>
            <a:off x="3210447" y="4813654"/>
            <a:ext cx="818806" cy="205900"/>
          </a:xfrm>
          <a:prstGeom prst="roundRect">
            <a:avLst/>
          </a:prstGeom>
          <a:noFill/>
          <a:ln w="9525">
            <a:noFill/>
            <a:miter lim="800000"/>
            <a:headEnd/>
            <a:tailEnd/>
          </a:ln>
        </p:spPr>
        <p:txBody>
          <a:bodyPr wrap="none" lIns="90000" tIns="0" rIns="90000" bIns="0" anchor="ctr">
            <a:noAutofit/>
          </a:bodyPr>
          <a:lstStyle/>
          <a:p>
            <a:pPr algn="ctr">
              <a:defRPr/>
            </a:pPr>
            <a:r>
              <a:rPr lang="en-GB" sz="800" kern="0"/>
              <a:t>Cooling air</a:t>
            </a:r>
          </a:p>
        </p:txBody>
      </p:sp>
      <p:cxnSp>
        <p:nvCxnSpPr>
          <p:cNvPr id="149" name="Vinklad  148">
            <a:extLst>
              <a:ext uri="{FF2B5EF4-FFF2-40B4-BE49-F238E27FC236}">
                <a16:creationId xmlns:a16="http://schemas.microsoft.com/office/drawing/2014/main" id="{B695793A-3AE9-2D48-A654-4234CD75A748}"/>
              </a:ext>
            </a:extLst>
          </p:cNvPr>
          <p:cNvCxnSpPr>
            <a:cxnSpLocks/>
            <a:stCxn id="8" idx="5"/>
            <a:endCxn id="148" idx="0"/>
          </p:cNvCxnSpPr>
          <p:nvPr/>
        </p:nvCxnSpPr>
        <p:spPr>
          <a:xfrm rot="16200000" flipH="1">
            <a:off x="3183299" y="4377103"/>
            <a:ext cx="657528" cy="215574"/>
          </a:xfrm>
          <a:prstGeom prst="bentConnector3">
            <a:avLst>
              <a:gd name="adj1" fmla="val -1367"/>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0" name="Text Box 9">
            <a:extLst>
              <a:ext uri="{FF2B5EF4-FFF2-40B4-BE49-F238E27FC236}">
                <a16:creationId xmlns:a16="http://schemas.microsoft.com/office/drawing/2014/main" id="{07E8AE4F-DE5D-CA40-8349-2223F68CA35E}"/>
              </a:ext>
            </a:extLst>
          </p:cNvPr>
          <p:cNvSpPr txBox="1">
            <a:spLocks noChangeArrowheads="1"/>
          </p:cNvSpPr>
          <p:nvPr/>
        </p:nvSpPr>
        <p:spPr bwMode="auto">
          <a:xfrm>
            <a:off x="3519804" y="3575410"/>
            <a:ext cx="415498" cy="123111"/>
          </a:xfrm>
          <a:prstGeom prst="rect">
            <a:avLst/>
          </a:prstGeom>
          <a:noFill/>
          <a:ln>
            <a:noFill/>
          </a:ln>
          <a:effectLst/>
        </p:spPr>
        <p:txBody>
          <a:bodyPr wrap="none" tIns="0" bIns="0">
            <a:spAutoFit/>
          </a:bodyPr>
          <a:lstStyle/>
          <a:p>
            <a:pPr algn="ctr">
              <a:spcBef>
                <a:spcPct val="50000"/>
              </a:spcBef>
              <a:defRPr/>
            </a:pPr>
            <a:r>
              <a:rPr lang="en-GB" sz="800" i="1" kern="0">
                <a:solidFill>
                  <a:schemeClr val="tx2"/>
                </a:solidFill>
              </a:rPr>
              <a:t>65°C</a:t>
            </a:r>
          </a:p>
        </p:txBody>
      </p:sp>
      <p:cxnSp>
        <p:nvCxnSpPr>
          <p:cNvPr id="172" name="Rak pil 171">
            <a:extLst>
              <a:ext uri="{FF2B5EF4-FFF2-40B4-BE49-F238E27FC236}">
                <a16:creationId xmlns:a16="http://schemas.microsoft.com/office/drawing/2014/main" id="{9DC335A9-1465-EB4B-84BE-C3A3A23BA0DC}"/>
              </a:ext>
            </a:extLst>
          </p:cNvPr>
          <p:cNvCxnSpPr>
            <a:cxnSpLocks/>
            <a:stCxn id="8" idx="6"/>
            <a:endCxn id="91" idx="2"/>
          </p:cNvCxnSpPr>
          <p:nvPr/>
        </p:nvCxnSpPr>
        <p:spPr>
          <a:xfrm flipV="1">
            <a:off x="3578255" y="3735349"/>
            <a:ext cx="367936" cy="756"/>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175" name="Rak pil 174">
            <a:extLst>
              <a:ext uri="{FF2B5EF4-FFF2-40B4-BE49-F238E27FC236}">
                <a16:creationId xmlns:a16="http://schemas.microsoft.com/office/drawing/2014/main" id="{39531A85-6E6F-AF4C-A2FA-B1A9FAD2FA48}"/>
              </a:ext>
            </a:extLst>
          </p:cNvPr>
          <p:cNvCxnSpPr>
            <a:cxnSpLocks/>
            <a:stCxn id="91" idx="6"/>
            <a:endCxn id="64" idx="2"/>
          </p:cNvCxnSpPr>
          <p:nvPr/>
        </p:nvCxnSpPr>
        <p:spPr>
          <a:xfrm>
            <a:off x="5134191" y="3735349"/>
            <a:ext cx="367936" cy="756"/>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89" name="Rectangle 7">
            <a:extLst>
              <a:ext uri="{FF2B5EF4-FFF2-40B4-BE49-F238E27FC236}">
                <a16:creationId xmlns:a16="http://schemas.microsoft.com/office/drawing/2014/main" id="{28195231-E871-DF44-910B-69CA4DF342E2}"/>
              </a:ext>
            </a:extLst>
          </p:cNvPr>
          <p:cNvSpPr>
            <a:spLocks noChangeArrowheads="1"/>
          </p:cNvSpPr>
          <p:nvPr/>
        </p:nvSpPr>
        <p:spPr bwMode="auto">
          <a:xfrm>
            <a:off x="6293946" y="2764390"/>
            <a:ext cx="818806" cy="349200"/>
          </a:xfrm>
          <a:prstGeom prst="roundRect">
            <a:avLst/>
          </a:prstGeom>
          <a:noFill/>
          <a:ln w="9525">
            <a:noFill/>
            <a:miter lim="800000"/>
            <a:headEnd/>
            <a:tailEnd/>
          </a:ln>
        </p:spPr>
        <p:txBody>
          <a:bodyPr wrap="none" lIns="90000" tIns="0" rIns="90000" bIns="0" anchor="ctr">
            <a:noAutofit/>
          </a:bodyPr>
          <a:lstStyle/>
          <a:p>
            <a:pPr algn="r">
              <a:defRPr/>
            </a:pPr>
            <a:r>
              <a:rPr lang="en-GB" sz="800" kern="0"/>
              <a:t>Steam</a:t>
            </a:r>
          </a:p>
        </p:txBody>
      </p:sp>
      <p:cxnSp>
        <p:nvCxnSpPr>
          <p:cNvPr id="190" name="Vinklad  189">
            <a:extLst>
              <a:ext uri="{FF2B5EF4-FFF2-40B4-BE49-F238E27FC236}">
                <a16:creationId xmlns:a16="http://schemas.microsoft.com/office/drawing/2014/main" id="{9E17DAD9-8005-D148-8B29-72293BF2B652}"/>
              </a:ext>
            </a:extLst>
          </p:cNvPr>
          <p:cNvCxnSpPr>
            <a:cxnSpLocks/>
            <a:stCxn id="189" idx="3"/>
          </p:cNvCxnSpPr>
          <p:nvPr/>
        </p:nvCxnSpPr>
        <p:spPr>
          <a:xfrm>
            <a:off x="7112752" y="2938990"/>
            <a:ext cx="134078" cy="346621"/>
          </a:xfrm>
          <a:prstGeom prst="bentConnector2">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91" name="Rectangle 7">
            <a:extLst>
              <a:ext uri="{FF2B5EF4-FFF2-40B4-BE49-F238E27FC236}">
                <a16:creationId xmlns:a16="http://schemas.microsoft.com/office/drawing/2014/main" id="{6C90F7FB-22AC-F54E-8CFE-2B36470C1484}"/>
              </a:ext>
            </a:extLst>
          </p:cNvPr>
          <p:cNvSpPr>
            <a:spLocks noChangeArrowheads="1"/>
          </p:cNvSpPr>
          <p:nvPr/>
        </p:nvSpPr>
        <p:spPr bwMode="auto">
          <a:xfrm>
            <a:off x="7839814" y="2764390"/>
            <a:ext cx="818806" cy="349200"/>
          </a:xfrm>
          <a:prstGeom prst="roundRect">
            <a:avLst/>
          </a:prstGeom>
          <a:noFill/>
          <a:ln w="9525">
            <a:noFill/>
            <a:miter lim="800000"/>
            <a:headEnd/>
            <a:tailEnd/>
          </a:ln>
        </p:spPr>
        <p:txBody>
          <a:bodyPr wrap="none" lIns="90000" tIns="0" rIns="90000" bIns="0" anchor="ctr">
            <a:noAutofit/>
          </a:bodyPr>
          <a:lstStyle/>
          <a:p>
            <a:pPr algn="r">
              <a:defRPr/>
            </a:pPr>
            <a:r>
              <a:rPr lang="en-GB" sz="800" kern="0"/>
              <a:t>Cooling media</a:t>
            </a:r>
          </a:p>
        </p:txBody>
      </p:sp>
      <p:cxnSp>
        <p:nvCxnSpPr>
          <p:cNvPr id="192" name="Vinklad  191">
            <a:extLst>
              <a:ext uri="{FF2B5EF4-FFF2-40B4-BE49-F238E27FC236}">
                <a16:creationId xmlns:a16="http://schemas.microsoft.com/office/drawing/2014/main" id="{D78B4514-5BD3-AD40-B34E-B808420378E2}"/>
              </a:ext>
            </a:extLst>
          </p:cNvPr>
          <p:cNvCxnSpPr>
            <a:cxnSpLocks/>
            <a:stCxn id="191" idx="3"/>
          </p:cNvCxnSpPr>
          <p:nvPr/>
        </p:nvCxnSpPr>
        <p:spPr>
          <a:xfrm>
            <a:off x="8658620" y="2938990"/>
            <a:ext cx="134078" cy="346621"/>
          </a:xfrm>
          <a:prstGeom prst="bentConnector2">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7" name="Rectangle 7">
            <a:extLst>
              <a:ext uri="{FF2B5EF4-FFF2-40B4-BE49-F238E27FC236}">
                <a16:creationId xmlns:a16="http://schemas.microsoft.com/office/drawing/2014/main" id="{A95E5647-F6B3-3C48-A7FF-B141756B194B}"/>
              </a:ext>
            </a:extLst>
          </p:cNvPr>
          <p:cNvSpPr>
            <a:spLocks noChangeArrowheads="1"/>
          </p:cNvSpPr>
          <p:nvPr/>
        </p:nvSpPr>
        <p:spPr bwMode="auto">
          <a:xfrm>
            <a:off x="7863559" y="4813655"/>
            <a:ext cx="818806" cy="205900"/>
          </a:xfrm>
          <a:prstGeom prst="roundRect">
            <a:avLst/>
          </a:prstGeom>
          <a:noFill/>
          <a:ln w="9525">
            <a:noFill/>
            <a:miter lim="800000"/>
            <a:headEnd/>
            <a:tailEnd/>
          </a:ln>
        </p:spPr>
        <p:txBody>
          <a:bodyPr wrap="none" lIns="90000" tIns="0" rIns="90000" bIns="0" anchor="ctr">
            <a:noAutofit/>
          </a:bodyPr>
          <a:lstStyle/>
          <a:p>
            <a:pPr algn="ctr">
              <a:defRPr/>
            </a:pPr>
            <a:r>
              <a:rPr lang="en-GB" sz="800" kern="0"/>
              <a:t>Steam</a:t>
            </a:r>
          </a:p>
        </p:txBody>
      </p:sp>
      <p:cxnSp>
        <p:nvCxnSpPr>
          <p:cNvPr id="208" name="Vinklad  207">
            <a:extLst>
              <a:ext uri="{FF2B5EF4-FFF2-40B4-BE49-F238E27FC236}">
                <a16:creationId xmlns:a16="http://schemas.microsoft.com/office/drawing/2014/main" id="{06833693-42B9-F74D-98CD-C7C58CB9E835}"/>
              </a:ext>
            </a:extLst>
          </p:cNvPr>
          <p:cNvCxnSpPr>
            <a:cxnSpLocks/>
            <a:stCxn id="108" idx="5"/>
            <a:endCxn id="207" idx="0"/>
          </p:cNvCxnSpPr>
          <p:nvPr/>
        </p:nvCxnSpPr>
        <p:spPr>
          <a:xfrm rot="16200000" flipH="1">
            <a:off x="7843381" y="4384073"/>
            <a:ext cx="658285" cy="200878"/>
          </a:xfrm>
          <a:prstGeom prst="bentConnector3">
            <a:avLst>
              <a:gd name="adj1" fmla="val -2559"/>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9" name="Rectangle 7">
            <a:extLst>
              <a:ext uri="{FF2B5EF4-FFF2-40B4-BE49-F238E27FC236}">
                <a16:creationId xmlns:a16="http://schemas.microsoft.com/office/drawing/2014/main" id="{225FB95D-650C-6745-A9F3-644025296892}"/>
              </a:ext>
            </a:extLst>
          </p:cNvPr>
          <p:cNvSpPr>
            <a:spLocks noChangeArrowheads="1"/>
          </p:cNvSpPr>
          <p:nvPr/>
        </p:nvSpPr>
        <p:spPr bwMode="auto">
          <a:xfrm>
            <a:off x="9426353" y="4813656"/>
            <a:ext cx="818806" cy="205900"/>
          </a:xfrm>
          <a:prstGeom prst="roundRect">
            <a:avLst/>
          </a:prstGeom>
          <a:noFill/>
          <a:ln w="9525">
            <a:noFill/>
            <a:miter lim="800000"/>
            <a:headEnd/>
            <a:tailEnd/>
          </a:ln>
        </p:spPr>
        <p:txBody>
          <a:bodyPr wrap="none" lIns="90000" tIns="0" rIns="90000" bIns="0" anchor="ctr">
            <a:noAutofit/>
          </a:bodyPr>
          <a:lstStyle/>
          <a:p>
            <a:pPr algn="ctr">
              <a:defRPr/>
            </a:pPr>
            <a:r>
              <a:rPr lang="en-GB" sz="800" kern="0"/>
              <a:t>Cooling media</a:t>
            </a:r>
          </a:p>
        </p:txBody>
      </p:sp>
      <p:cxnSp>
        <p:nvCxnSpPr>
          <p:cNvPr id="210" name="Vinklad  209">
            <a:extLst>
              <a:ext uri="{FF2B5EF4-FFF2-40B4-BE49-F238E27FC236}">
                <a16:creationId xmlns:a16="http://schemas.microsoft.com/office/drawing/2014/main" id="{B6860BEA-18E1-FC4B-A853-FA284ADB037F}"/>
              </a:ext>
            </a:extLst>
          </p:cNvPr>
          <p:cNvCxnSpPr>
            <a:cxnSpLocks/>
            <a:stCxn id="116" idx="5"/>
            <a:endCxn id="209" idx="0"/>
          </p:cNvCxnSpPr>
          <p:nvPr/>
        </p:nvCxnSpPr>
        <p:spPr>
          <a:xfrm rot="16200000" flipH="1">
            <a:off x="9402745" y="4380645"/>
            <a:ext cx="658286" cy="207736"/>
          </a:xfrm>
          <a:prstGeom prst="bentConnector3">
            <a:avLst>
              <a:gd name="adj1" fmla="val 50000"/>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08" name="Picture 163">
            <a:extLst>
              <a:ext uri="{FF2B5EF4-FFF2-40B4-BE49-F238E27FC236}">
                <a16:creationId xmlns:a16="http://schemas.microsoft.com/office/drawing/2014/main" id="{80A81AD0-57D8-EC4E-BC6C-E08A56BF23C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75801" t="-5848" r="-82131" b="-4123"/>
          <a:stretch/>
        </p:blipFill>
        <p:spPr>
          <a:xfrm>
            <a:off x="7058063" y="3141349"/>
            <a:ext cx="1188000" cy="1188000"/>
          </a:xfrm>
          <a:prstGeom prst="ellipse">
            <a:avLst/>
          </a:prstGeom>
          <a:solidFill>
            <a:schemeClr val="bg1"/>
          </a:solidFill>
          <a:ln w="6350">
            <a:noFill/>
          </a:ln>
          <a:effectLst>
            <a:softEdge rad="0"/>
          </a:effectLst>
        </p:spPr>
      </p:pic>
      <p:pic>
        <p:nvPicPr>
          <p:cNvPr id="116" name="Picture 163">
            <a:extLst>
              <a:ext uri="{FF2B5EF4-FFF2-40B4-BE49-F238E27FC236}">
                <a16:creationId xmlns:a16="http://schemas.microsoft.com/office/drawing/2014/main" id="{7CC4C408-79DF-E64C-9746-85E66F30C0A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75801" t="-5848" r="-82131" b="-4123"/>
          <a:stretch/>
        </p:blipFill>
        <p:spPr>
          <a:xfrm>
            <a:off x="8613999" y="3141349"/>
            <a:ext cx="1188000" cy="1188000"/>
          </a:xfrm>
          <a:prstGeom prst="ellipse">
            <a:avLst/>
          </a:prstGeom>
          <a:solidFill>
            <a:schemeClr val="bg1"/>
          </a:solidFill>
          <a:ln w="6350">
            <a:noFill/>
          </a:ln>
          <a:effectLst>
            <a:softEdge rad="0"/>
          </a:effectLst>
        </p:spPr>
      </p:pic>
      <p:pic>
        <p:nvPicPr>
          <p:cNvPr id="8" name="Picture 7">
            <a:extLst>
              <a:ext uri="{FF2B5EF4-FFF2-40B4-BE49-F238E27FC236}">
                <a16:creationId xmlns:a16="http://schemas.microsoft.com/office/drawing/2014/main" id="{A24CE569-8A2A-48DB-A7AA-BD23DCBEF75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13938" t="-57149" r="-12969" b="-57398"/>
          <a:stretch/>
        </p:blipFill>
        <p:spPr>
          <a:xfrm>
            <a:off x="2390255" y="3142105"/>
            <a:ext cx="1188000" cy="1188000"/>
          </a:xfrm>
          <a:prstGeom prst="ellipse">
            <a:avLst/>
          </a:prstGeom>
          <a:solidFill>
            <a:schemeClr val="bg1"/>
          </a:solidFill>
          <a:ln>
            <a:noFill/>
          </a:ln>
          <a:effectLst>
            <a:softEdge rad="0"/>
          </a:effectLst>
        </p:spPr>
      </p:pic>
      <p:sp>
        <p:nvSpPr>
          <p:cNvPr id="221" name="Rectangle 7">
            <a:extLst>
              <a:ext uri="{FF2B5EF4-FFF2-40B4-BE49-F238E27FC236}">
                <a16:creationId xmlns:a16="http://schemas.microsoft.com/office/drawing/2014/main" id="{B37683FC-AA06-0846-86F1-0B92BFBD4796}"/>
              </a:ext>
            </a:extLst>
          </p:cNvPr>
          <p:cNvSpPr>
            <a:spLocks noChangeArrowheads="1"/>
          </p:cNvSpPr>
          <p:nvPr/>
        </p:nvSpPr>
        <p:spPr bwMode="auto">
          <a:xfrm>
            <a:off x="3177046" y="2764390"/>
            <a:ext cx="818806" cy="349200"/>
          </a:xfrm>
          <a:prstGeom prst="roundRect">
            <a:avLst/>
          </a:prstGeom>
          <a:noFill/>
          <a:ln w="9525">
            <a:noFill/>
            <a:miter lim="800000"/>
            <a:headEnd/>
            <a:tailEnd/>
          </a:ln>
        </p:spPr>
        <p:txBody>
          <a:bodyPr wrap="none" lIns="90000" tIns="0" rIns="90000" bIns="0" anchor="ctr">
            <a:noAutofit/>
          </a:bodyPr>
          <a:lstStyle/>
          <a:p>
            <a:pPr algn="r">
              <a:defRPr/>
            </a:pPr>
            <a:r>
              <a:rPr lang="en-GB" sz="800" kern="0"/>
              <a:t>Enzymes</a:t>
            </a:r>
          </a:p>
        </p:txBody>
      </p:sp>
      <p:cxnSp>
        <p:nvCxnSpPr>
          <p:cNvPr id="222" name="Vinklad  221">
            <a:extLst>
              <a:ext uri="{FF2B5EF4-FFF2-40B4-BE49-F238E27FC236}">
                <a16:creationId xmlns:a16="http://schemas.microsoft.com/office/drawing/2014/main" id="{AA9C6647-C449-8840-A5EA-B0D56F8B674B}"/>
              </a:ext>
            </a:extLst>
          </p:cNvPr>
          <p:cNvCxnSpPr>
            <a:cxnSpLocks/>
            <a:stCxn id="221" idx="3"/>
          </p:cNvCxnSpPr>
          <p:nvPr/>
        </p:nvCxnSpPr>
        <p:spPr>
          <a:xfrm>
            <a:off x="3995852" y="2938990"/>
            <a:ext cx="134078" cy="346621"/>
          </a:xfrm>
          <a:prstGeom prst="bentConnector2">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205">
            <a:extLst>
              <a:ext uri="{FF2B5EF4-FFF2-40B4-BE49-F238E27FC236}">
                <a16:creationId xmlns:a16="http://schemas.microsoft.com/office/drawing/2014/main" id="{A1209CED-3862-104C-8DAD-536048E7766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169935" y="3141349"/>
            <a:ext cx="1188000" cy="1188000"/>
          </a:xfrm>
          <a:prstGeom prst="ellipse">
            <a:avLst/>
          </a:prstGeom>
          <a:solidFill>
            <a:schemeClr val="bg1"/>
          </a:solidFill>
          <a:ln w="6350">
            <a:noFill/>
          </a:ln>
          <a:effectLst>
            <a:softEdge rad="0"/>
          </a:effectLst>
        </p:spPr>
      </p:pic>
    </p:spTree>
    <p:extLst>
      <p:ext uri="{BB962C8B-B14F-4D97-AF65-F5344CB8AC3E}">
        <p14:creationId xmlns:p14="http://schemas.microsoft.com/office/powerpoint/2010/main" val="197425735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05184-79B4-449D-B973-10E5ACDFD8E3}"/>
              </a:ext>
            </a:extLst>
          </p:cNvPr>
          <p:cNvSpPr>
            <a:spLocks noGrp="1"/>
          </p:cNvSpPr>
          <p:nvPr>
            <p:ph type="ctrTitle"/>
          </p:nvPr>
        </p:nvSpPr>
        <p:spPr/>
        <p:txBody>
          <a:bodyPr/>
          <a:lstStyle/>
          <a:p>
            <a:r>
              <a:rPr lang="en-GB"/>
              <a:t>Concentrated fresh meat solutions</a:t>
            </a:r>
          </a:p>
        </p:txBody>
      </p:sp>
      <p:sp>
        <p:nvSpPr>
          <p:cNvPr id="3" name="Subtitle 2">
            <a:extLst>
              <a:ext uri="{FF2B5EF4-FFF2-40B4-BE49-F238E27FC236}">
                <a16:creationId xmlns:a16="http://schemas.microsoft.com/office/drawing/2014/main" id="{E5E78F60-AA51-4B77-AE15-E1B060732B34}"/>
              </a:ext>
            </a:extLst>
          </p:cNvPr>
          <p:cNvSpPr>
            <a:spLocks noGrp="1"/>
          </p:cNvSpPr>
          <p:nvPr>
            <p:ph type="subTitle" idx="1"/>
          </p:nvPr>
        </p:nvSpPr>
        <p:spPr/>
        <p:txBody>
          <a:bodyPr/>
          <a:lstStyle/>
          <a:p>
            <a:r>
              <a:rPr lang="en-GB"/>
              <a:t>Enzymatic phase</a:t>
            </a:r>
          </a:p>
        </p:txBody>
      </p:sp>
      <p:sp>
        <p:nvSpPr>
          <p:cNvPr id="5" name="Footer Placeholder 4">
            <a:extLst>
              <a:ext uri="{FF2B5EF4-FFF2-40B4-BE49-F238E27FC236}">
                <a16:creationId xmlns:a16="http://schemas.microsoft.com/office/drawing/2014/main" id="{8AA60FCF-7651-485D-9A3A-A826CC44B3C0}"/>
              </a:ext>
            </a:extLst>
          </p:cNvPr>
          <p:cNvSpPr>
            <a:spLocks noGrp="1"/>
          </p:cNvSpPr>
          <p:nvPr>
            <p:ph type="ftr" sz="quarter" idx="27"/>
          </p:nvPr>
        </p:nvSpPr>
        <p:spPr/>
        <p:txBody>
          <a:bodyPr/>
          <a:lstStyle/>
          <a:p>
            <a:r>
              <a:rPr lang="en-GB"/>
              <a:t>| © Alfa Laval</a:t>
            </a:r>
          </a:p>
        </p:txBody>
      </p:sp>
      <p:sp>
        <p:nvSpPr>
          <p:cNvPr id="6" name="Date Placeholder 5">
            <a:extLst>
              <a:ext uri="{FF2B5EF4-FFF2-40B4-BE49-F238E27FC236}">
                <a16:creationId xmlns:a16="http://schemas.microsoft.com/office/drawing/2014/main" id="{57EE0D45-8EED-4B90-8783-D5830D96CC39}"/>
              </a:ext>
            </a:extLst>
          </p:cNvPr>
          <p:cNvSpPr>
            <a:spLocks noGrp="1"/>
          </p:cNvSpPr>
          <p:nvPr>
            <p:ph type="dt" sz="half" idx="26"/>
          </p:nvPr>
        </p:nvSpPr>
        <p:spPr/>
        <p:txBody>
          <a:bodyPr/>
          <a:lstStyle/>
          <a:p>
            <a:fld id="{74DD21C0-EE81-41FF-9DCB-588A16D41EC9}" type="datetime1">
              <a:rPr lang="en-GB" smtClean="0"/>
              <a:pPr/>
              <a:t>13/12/2021</a:t>
            </a:fld>
            <a:endParaRPr lang="en-GB"/>
          </a:p>
        </p:txBody>
      </p:sp>
      <p:sp>
        <p:nvSpPr>
          <p:cNvPr id="7" name="Slide Number Placeholder 6">
            <a:extLst>
              <a:ext uri="{FF2B5EF4-FFF2-40B4-BE49-F238E27FC236}">
                <a16:creationId xmlns:a16="http://schemas.microsoft.com/office/drawing/2014/main" id="{7459E539-D754-4E20-A34F-F8687BA96E38}"/>
              </a:ext>
            </a:extLst>
          </p:cNvPr>
          <p:cNvSpPr>
            <a:spLocks noGrp="1"/>
          </p:cNvSpPr>
          <p:nvPr>
            <p:ph type="sldNum" sz="quarter" idx="28"/>
          </p:nvPr>
        </p:nvSpPr>
        <p:spPr/>
        <p:txBody>
          <a:bodyPr/>
          <a:lstStyle/>
          <a:p>
            <a:fld id="{E1781896-7108-754B-A195-4B41D5296C65}" type="slidenum">
              <a:rPr lang="en-GB" smtClean="0"/>
              <a:pPr/>
              <a:t>23</a:t>
            </a:fld>
            <a:r>
              <a:rPr lang="en-GB"/>
              <a:t> |</a:t>
            </a:r>
          </a:p>
        </p:txBody>
      </p:sp>
      <p:pic>
        <p:nvPicPr>
          <p:cNvPr id="73" name="Platshållare för bild 72">
            <a:extLst>
              <a:ext uri="{FF2B5EF4-FFF2-40B4-BE49-F238E27FC236}">
                <a16:creationId xmlns:a16="http://schemas.microsoft.com/office/drawing/2014/main" id="{FEC17C7D-761D-F24C-A39F-3F61B6D8B3B4}"/>
              </a:ext>
            </a:extLst>
          </p:cNvPr>
          <p:cNvPicPr>
            <a:picLocks noGrp="1" noChangeAspect="1"/>
          </p:cNvPicPr>
          <p:nvPr>
            <p:ph type="pic" sz="quarter" idx="37"/>
          </p:nvPr>
        </p:nvPicPr>
        <p:blipFill>
          <a:blip r:embed="rId3" cstate="print">
            <a:alphaModFix amt="0"/>
            <a:extLst>
              <a:ext uri="{28A0092B-C50C-407E-A947-70E740481C1C}">
                <a14:useLocalDpi xmlns:a14="http://schemas.microsoft.com/office/drawing/2010/main"/>
              </a:ext>
            </a:extLst>
          </a:blip>
          <a:srcRect/>
          <a:stretch>
            <a:fillRect/>
          </a:stretch>
        </p:blipFill>
        <p:spPr>
          <a:solidFill>
            <a:schemeClr val="tx1">
              <a:lumMod val="20000"/>
              <a:lumOff val="80000"/>
            </a:schemeClr>
          </a:solidFill>
        </p:spPr>
      </p:pic>
      <p:sp>
        <p:nvSpPr>
          <p:cNvPr id="326" name="Text Box 9">
            <a:extLst>
              <a:ext uri="{FF2B5EF4-FFF2-40B4-BE49-F238E27FC236}">
                <a16:creationId xmlns:a16="http://schemas.microsoft.com/office/drawing/2014/main" id="{FF17669D-21B6-D84C-AE00-CC331A0CA7F4}"/>
              </a:ext>
            </a:extLst>
          </p:cNvPr>
          <p:cNvSpPr txBox="1">
            <a:spLocks noChangeArrowheads="1"/>
          </p:cNvSpPr>
          <p:nvPr/>
        </p:nvSpPr>
        <p:spPr bwMode="auto">
          <a:xfrm>
            <a:off x="10423553" y="5218425"/>
            <a:ext cx="919060" cy="153888"/>
          </a:xfrm>
          <a:prstGeom prst="rect">
            <a:avLst/>
          </a:prstGeom>
          <a:noFill/>
          <a:ln>
            <a:noFill/>
          </a:ln>
          <a:effectLst/>
        </p:spPr>
        <p:txBody>
          <a:bodyPr wrap="square" tIns="0" bIns="0">
            <a:spAutoFit/>
          </a:bodyPr>
          <a:lstStyle/>
          <a:p>
            <a:pPr algn="ctr">
              <a:spcBef>
                <a:spcPct val="50000"/>
              </a:spcBef>
              <a:defRPr/>
            </a:pPr>
            <a:r>
              <a:rPr lang="en-GB" sz="1000" b="1" kern="0">
                <a:solidFill>
                  <a:schemeClr val="tx2"/>
                </a:solidFill>
              </a:rPr>
              <a:t>Fat/oil</a:t>
            </a:r>
          </a:p>
        </p:txBody>
      </p:sp>
      <p:sp>
        <p:nvSpPr>
          <p:cNvPr id="336" name="TextBox 207">
            <a:extLst>
              <a:ext uri="{FF2B5EF4-FFF2-40B4-BE49-F238E27FC236}">
                <a16:creationId xmlns:a16="http://schemas.microsoft.com/office/drawing/2014/main" id="{4D2C6538-5D20-3346-9D2D-B248F62FB03D}"/>
              </a:ext>
            </a:extLst>
          </p:cNvPr>
          <p:cNvSpPr txBox="1"/>
          <p:nvPr/>
        </p:nvSpPr>
        <p:spPr>
          <a:xfrm>
            <a:off x="10423553" y="3847360"/>
            <a:ext cx="919060" cy="307777"/>
          </a:xfrm>
          <a:prstGeom prst="rect">
            <a:avLst/>
          </a:prstGeom>
          <a:noFill/>
        </p:spPr>
        <p:txBody>
          <a:bodyPr wrap="square" tIns="0" bIns="0">
            <a:spAutoFit/>
          </a:bodyPr>
          <a:lstStyle/>
          <a:p>
            <a:pPr algn="ctr"/>
            <a:r>
              <a:rPr lang="en-GB" sz="1000" b="1">
                <a:solidFill>
                  <a:schemeClr val="tx2"/>
                </a:solidFill>
              </a:rPr>
              <a:t>Pumpable </a:t>
            </a:r>
          </a:p>
          <a:p>
            <a:pPr algn="ctr"/>
            <a:r>
              <a:rPr lang="en-GB" sz="1000" b="1">
                <a:solidFill>
                  <a:schemeClr val="tx2"/>
                </a:solidFill>
              </a:rPr>
              <a:t>meat solids</a:t>
            </a:r>
          </a:p>
        </p:txBody>
      </p:sp>
      <p:sp>
        <p:nvSpPr>
          <p:cNvPr id="337" name="TextBox 208">
            <a:extLst>
              <a:ext uri="{FF2B5EF4-FFF2-40B4-BE49-F238E27FC236}">
                <a16:creationId xmlns:a16="http://schemas.microsoft.com/office/drawing/2014/main" id="{B0DDBB32-C7F6-0C40-8343-471020D12423}"/>
              </a:ext>
            </a:extLst>
          </p:cNvPr>
          <p:cNvSpPr txBox="1"/>
          <p:nvPr/>
        </p:nvSpPr>
        <p:spPr>
          <a:xfrm>
            <a:off x="10252785" y="2453846"/>
            <a:ext cx="1260596" cy="307777"/>
          </a:xfrm>
          <a:prstGeom prst="rect">
            <a:avLst/>
          </a:prstGeom>
          <a:noFill/>
        </p:spPr>
        <p:txBody>
          <a:bodyPr wrap="square" tIns="0" bIns="0">
            <a:spAutoFit/>
          </a:bodyPr>
          <a:lstStyle/>
          <a:p>
            <a:pPr algn="ctr"/>
            <a:r>
              <a:rPr lang="en-GB" sz="1000" b="1">
                <a:solidFill>
                  <a:schemeClr val="tx2"/>
                </a:solidFill>
              </a:rPr>
              <a:t>Water-soluble meat concentrate</a:t>
            </a:r>
          </a:p>
        </p:txBody>
      </p:sp>
      <p:sp>
        <p:nvSpPr>
          <p:cNvPr id="341" name="TextBox 113">
            <a:extLst>
              <a:ext uri="{FF2B5EF4-FFF2-40B4-BE49-F238E27FC236}">
                <a16:creationId xmlns:a16="http://schemas.microsoft.com/office/drawing/2014/main" id="{D0A88644-61A5-E84C-8B4E-80DCFE60B142}"/>
              </a:ext>
            </a:extLst>
          </p:cNvPr>
          <p:cNvSpPr txBox="1"/>
          <p:nvPr/>
        </p:nvSpPr>
        <p:spPr>
          <a:xfrm>
            <a:off x="8147969" y="1600638"/>
            <a:ext cx="2275583" cy="307777"/>
          </a:xfrm>
          <a:prstGeom prst="rect">
            <a:avLst/>
          </a:prstGeom>
        </p:spPr>
        <p:txBody>
          <a:bodyPr wrap="square" lIns="0" tIns="0" rIns="0" bIns="0" rtlCol="0">
            <a:spAutoFit/>
          </a:bodyPr>
          <a:lstStyle/>
          <a:p>
            <a:pPr algn="ctr"/>
            <a:r>
              <a:rPr lang="en-GB" sz="1000">
                <a:solidFill>
                  <a:schemeClr val="tx2"/>
                </a:solidFill>
              </a:rPr>
              <a:t>~340 kg steam/ton raw material</a:t>
            </a:r>
          </a:p>
          <a:p>
            <a:pPr algn="ctr"/>
            <a:r>
              <a:rPr lang="en-GB" sz="1000">
                <a:solidFill>
                  <a:schemeClr val="tx2"/>
                </a:solidFill>
              </a:rPr>
              <a:t>~24 kg fuel oil/ ton raw material</a:t>
            </a:r>
          </a:p>
        </p:txBody>
      </p:sp>
      <p:sp>
        <p:nvSpPr>
          <p:cNvPr id="353" name="Text Box 9">
            <a:extLst>
              <a:ext uri="{FF2B5EF4-FFF2-40B4-BE49-F238E27FC236}">
                <a16:creationId xmlns:a16="http://schemas.microsoft.com/office/drawing/2014/main" id="{CB585ABB-7554-4F4E-8D69-5C65F5E8BDA8}"/>
              </a:ext>
            </a:extLst>
          </p:cNvPr>
          <p:cNvSpPr txBox="1">
            <a:spLocks noChangeArrowheads="1"/>
          </p:cNvSpPr>
          <p:nvPr/>
        </p:nvSpPr>
        <p:spPr bwMode="auto">
          <a:xfrm>
            <a:off x="838405" y="3847360"/>
            <a:ext cx="919060" cy="307777"/>
          </a:xfrm>
          <a:prstGeom prst="rect">
            <a:avLst/>
          </a:prstGeom>
          <a:noFill/>
          <a:ln>
            <a:noFill/>
          </a:ln>
          <a:effectLst/>
        </p:spPr>
        <p:txBody>
          <a:bodyPr wrap="square" tIns="0" bIns="0">
            <a:spAutoFit/>
          </a:bodyPr>
          <a:lstStyle/>
          <a:p>
            <a:pPr algn="ctr">
              <a:spcBef>
                <a:spcPct val="50000"/>
              </a:spcBef>
              <a:defRPr/>
            </a:pPr>
            <a:r>
              <a:rPr lang="en-GB" sz="1000" b="1" kern="0">
                <a:solidFill>
                  <a:schemeClr val="tx2"/>
                </a:solidFill>
              </a:rPr>
              <a:t>Raw material</a:t>
            </a:r>
          </a:p>
        </p:txBody>
      </p:sp>
      <p:pic>
        <p:nvPicPr>
          <p:cNvPr id="405" name="Picture 89">
            <a:extLst>
              <a:ext uri="{FF2B5EF4-FFF2-40B4-BE49-F238E27FC236}">
                <a16:creationId xmlns:a16="http://schemas.microsoft.com/office/drawing/2014/main" id="{E6F8E6DB-A456-2447-9728-33F78EE2E5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652" t="-37205" r="-11208" b="-25143"/>
          <a:stretch/>
        </p:blipFill>
        <p:spPr>
          <a:xfrm>
            <a:off x="7228910" y="2887228"/>
            <a:ext cx="919060" cy="919060"/>
          </a:xfrm>
          <a:prstGeom prst="ellipse">
            <a:avLst/>
          </a:prstGeom>
          <a:solidFill>
            <a:schemeClr val="bg1"/>
          </a:solidFill>
          <a:ln w="6350">
            <a:noFill/>
          </a:ln>
          <a:effectLst>
            <a:softEdge rad="0"/>
          </a:effectLst>
        </p:spPr>
      </p:pic>
      <p:pic>
        <p:nvPicPr>
          <p:cNvPr id="400" name="Picture 67">
            <a:extLst>
              <a:ext uri="{FF2B5EF4-FFF2-40B4-BE49-F238E27FC236}">
                <a16:creationId xmlns:a16="http://schemas.microsoft.com/office/drawing/2014/main" id="{BF9C5168-5576-D543-B1D7-7CE6911006A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128" t="-82558" r="-4878" b="-60137"/>
          <a:stretch/>
        </p:blipFill>
        <p:spPr>
          <a:xfrm>
            <a:off x="5631588" y="2887228"/>
            <a:ext cx="919060" cy="919060"/>
          </a:xfrm>
          <a:prstGeom prst="ellipse">
            <a:avLst/>
          </a:prstGeom>
          <a:solidFill>
            <a:schemeClr val="bg1"/>
          </a:solidFill>
          <a:ln w="6350">
            <a:noFill/>
          </a:ln>
          <a:effectLst>
            <a:softEdge rad="0"/>
          </a:effectLst>
        </p:spPr>
      </p:pic>
      <p:pic>
        <p:nvPicPr>
          <p:cNvPr id="334" name="Picture 204">
            <a:extLst>
              <a:ext uri="{FF2B5EF4-FFF2-40B4-BE49-F238E27FC236}">
                <a16:creationId xmlns:a16="http://schemas.microsoft.com/office/drawing/2014/main" id="{ECF018B4-FF8E-FF48-8248-827FC2CE8EF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0423553" y="1511029"/>
            <a:ext cx="919060" cy="919060"/>
          </a:xfrm>
          <a:prstGeom prst="ellipse">
            <a:avLst/>
          </a:prstGeom>
          <a:solidFill>
            <a:schemeClr val="bg1"/>
          </a:solidFill>
          <a:ln w="6350">
            <a:noFill/>
          </a:ln>
          <a:effectLst>
            <a:softEdge rad="0"/>
          </a:effectLst>
        </p:spPr>
      </p:pic>
      <p:pic>
        <p:nvPicPr>
          <p:cNvPr id="377" name="Picture 130">
            <a:extLst>
              <a:ext uri="{FF2B5EF4-FFF2-40B4-BE49-F238E27FC236}">
                <a16:creationId xmlns:a16="http://schemas.microsoft.com/office/drawing/2014/main" id="{7DC1E5AA-3935-1442-AC9F-A18E33B7916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7357" t="-11171" r="-35038" b="-11171"/>
          <a:stretch/>
        </p:blipFill>
        <p:spPr>
          <a:xfrm>
            <a:off x="4034266" y="2887228"/>
            <a:ext cx="919060" cy="919060"/>
          </a:xfrm>
          <a:prstGeom prst="ellipse">
            <a:avLst/>
          </a:prstGeom>
          <a:solidFill>
            <a:schemeClr val="bg1"/>
          </a:solidFill>
          <a:ln w="6350">
            <a:noFill/>
          </a:ln>
          <a:effectLst>
            <a:softEdge rad="0"/>
          </a:effectLst>
        </p:spPr>
      </p:pic>
      <p:pic>
        <p:nvPicPr>
          <p:cNvPr id="352" name="Picture 5">
            <a:extLst>
              <a:ext uri="{FF2B5EF4-FFF2-40B4-BE49-F238E27FC236}">
                <a16:creationId xmlns:a16="http://schemas.microsoft.com/office/drawing/2014/main" id="{73365905-EA67-B74D-8448-BA7E5BB782D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p:blipFill>
        <p:spPr bwMode="auto">
          <a:xfrm>
            <a:off x="839622" y="2887228"/>
            <a:ext cx="919060" cy="919060"/>
          </a:xfrm>
          <a:prstGeom prst="ellipse">
            <a:avLst/>
          </a:prstGeom>
          <a:solidFill>
            <a:schemeClr val="bg1"/>
          </a:solidFill>
          <a:ln w="6350">
            <a:noFill/>
          </a:ln>
          <a:effectLst>
            <a:softEdge rad="0"/>
          </a:effectLst>
        </p:spPr>
      </p:pic>
      <p:pic>
        <p:nvPicPr>
          <p:cNvPr id="365" name="Picture 10" descr="A picture containing object, air, skiing, flying&#10;&#10;Description automatically generated">
            <a:extLst>
              <a:ext uri="{FF2B5EF4-FFF2-40B4-BE49-F238E27FC236}">
                <a16:creationId xmlns:a16="http://schemas.microsoft.com/office/drawing/2014/main" id="{CACFA260-4685-2C4C-A71D-E2132A96F7C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2048" r="-16771" b="-18224"/>
          <a:stretch/>
        </p:blipFill>
        <p:spPr>
          <a:xfrm>
            <a:off x="2436944" y="2887228"/>
            <a:ext cx="919060" cy="919060"/>
          </a:xfrm>
          <a:prstGeom prst="ellipse">
            <a:avLst/>
          </a:prstGeom>
          <a:solidFill>
            <a:schemeClr val="bg1"/>
          </a:solidFill>
          <a:ln w="6350">
            <a:noFill/>
          </a:ln>
          <a:effectLst>
            <a:softEdge rad="0"/>
          </a:effectLst>
        </p:spPr>
      </p:pic>
      <p:pic>
        <p:nvPicPr>
          <p:cNvPr id="414" name="Picture 163">
            <a:extLst>
              <a:ext uri="{FF2B5EF4-FFF2-40B4-BE49-F238E27FC236}">
                <a16:creationId xmlns:a16="http://schemas.microsoft.com/office/drawing/2014/main" id="{FCB80B28-FCFC-0D48-BF29-15A1E509A10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75801" t="-5848" r="-82131" b="-4123"/>
          <a:stretch/>
        </p:blipFill>
        <p:spPr>
          <a:xfrm>
            <a:off x="8826232" y="2887228"/>
            <a:ext cx="919060" cy="919060"/>
          </a:xfrm>
          <a:prstGeom prst="ellipse">
            <a:avLst/>
          </a:prstGeom>
          <a:solidFill>
            <a:schemeClr val="bg1"/>
          </a:solidFill>
          <a:ln w="6350">
            <a:noFill/>
          </a:ln>
          <a:effectLst>
            <a:softEdge rad="0"/>
          </a:effectLst>
        </p:spPr>
      </p:pic>
      <p:cxnSp>
        <p:nvCxnSpPr>
          <p:cNvPr id="415" name="Rak pil 414">
            <a:extLst>
              <a:ext uri="{FF2B5EF4-FFF2-40B4-BE49-F238E27FC236}">
                <a16:creationId xmlns:a16="http://schemas.microsoft.com/office/drawing/2014/main" id="{EF69FB9C-9012-3047-BCE3-9819E0687299}"/>
              </a:ext>
            </a:extLst>
          </p:cNvPr>
          <p:cNvCxnSpPr>
            <a:cxnSpLocks/>
            <a:stCxn id="352" idx="6"/>
            <a:endCxn id="365" idx="2"/>
          </p:cNvCxnSpPr>
          <p:nvPr/>
        </p:nvCxnSpPr>
        <p:spPr>
          <a:xfrm>
            <a:off x="1758682" y="3346758"/>
            <a:ext cx="678262" cy="0"/>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417" name="Rak pil 416">
            <a:extLst>
              <a:ext uri="{FF2B5EF4-FFF2-40B4-BE49-F238E27FC236}">
                <a16:creationId xmlns:a16="http://schemas.microsoft.com/office/drawing/2014/main" id="{E8E36865-BF82-834D-AED4-4A0BF3083ADB}"/>
              </a:ext>
            </a:extLst>
          </p:cNvPr>
          <p:cNvCxnSpPr>
            <a:cxnSpLocks/>
            <a:stCxn id="365" idx="6"/>
            <a:endCxn id="377" idx="2"/>
          </p:cNvCxnSpPr>
          <p:nvPr/>
        </p:nvCxnSpPr>
        <p:spPr>
          <a:xfrm>
            <a:off x="3356004" y="3346758"/>
            <a:ext cx="678262" cy="0"/>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418" name="Rak pil 417">
            <a:extLst>
              <a:ext uri="{FF2B5EF4-FFF2-40B4-BE49-F238E27FC236}">
                <a16:creationId xmlns:a16="http://schemas.microsoft.com/office/drawing/2014/main" id="{FC55FBDC-1B27-B842-A070-3161A12EECED}"/>
              </a:ext>
            </a:extLst>
          </p:cNvPr>
          <p:cNvCxnSpPr>
            <a:cxnSpLocks/>
            <a:stCxn id="377" idx="6"/>
            <a:endCxn id="400" idx="2"/>
          </p:cNvCxnSpPr>
          <p:nvPr/>
        </p:nvCxnSpPr>
        <p:spPr>
          <a:xfrm>
            <a:off x="4953326" y="3346758"/>
            <a:ext cx="678262" cy="0"/>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419" name="Rak pil 418">
            <a:extLst>
              <a:ext uri="{FF2B5EF4-FFF2-40B4-BE49-F238E27FC236}">
                <a16:creationId xmlns:a16="http://schemas.microsoft.com/office/drawing/2014/main" id="{5C3B5128-B906-5A49-B59C-424354EF6374}"/>
              </a:ext>
            </a:extLst>
          </p:cNvPr>
          <p:cNvCxnSpPr>
            <a:cxnSpLocks/>
            <a:stCxn id="405" idx="6"/>
            <a:endCxn id="414" idx="2"/>
          </p:cNvCxnSpPr>
          <p:nvPr/>
        </p:nvCxnSpPr>
        <p:spPr>
          <a:xfrm>
            <a:off x="8147970" y="3346758"/>
            <a:ext cx="678262" cy="0"/>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421" name="Rak pil 420">
            <a:extLst>
              <a:ext uri="{FF2B5EF4-FFF2-40B4-BE49-F238E27FC236}">
                <a16:creationId xmlns:a16="http://schemas.microsoft.com/office/drawing/2014/main" id="{7926E459-1118-9945-B315-7A0D83A25FF3}"/>
              </a:ext>
            </a:extLst>
          </p:cNvPr>
          <p:cNvCxnSpPr>
            <a:cxnSpLocks/>
            <a:stCxn id="414" idx="6"/>
          </p:cNvCxnSpPr>
          <p:nvPr/>
        </p:nvCxnSpPr>
        <p:spPr>
          <a:xfrm>
            <a:off x="9745292" y="3346758"/>
            <a:ext cx="678261" cy="0"/>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422" name="Vinklad  421">
            <a:extLst>
              <a:ext uri="{FF2B5EF4-FFF2-40B4-BE49-F238E27FC236}">
                <a16:creationId xmlns:a16="http://schemas.microsoft.com/office/drawing/2014/main" id="{A0C85B06-5FB7-C345-9FCE-A517E4717385}"/>
              </a:ext>
            </a:extLst>
          </p:cNvPr>
          <p:cNvCxnSpPr>
            <a:cxnSpLocks/>
            <a:stCxn id="400" idx="6"/>
            <a:endCxn id="428" idx="2"/>
          </p:cNvCxnSpPr>
          <p:nvPr/>
        </p:nvCxnSpPr>
        <p:spPr>
          <a:xfrm flipV="1">
            <a:off x="6550648" y="1970559"/>
            <a:ext cx="678262" cy="1376199"/>
          </a:xfrm>
          <a:prstGeom prst="bentConnector3">
            <a:avLst>
              <a:gd name="adj1" fmla="val 50000"/>
            </a:avLst>
          </a:prstGeom>
          <a:ln w="12700" cap="rnd">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3" name="Rak pil 422">
            <a:extLst>
              <a:ext uri="{FF2B5EF4-FFF2-40B4-BE49-F238E27FC236}">
                <a16:creationId xmlns:a16="http://schemas.microsoft.com/office/drawing/2014/main" id="{E2D7E0B8-2FB9-3540-9EB4-9836B48A9F81}"/>
              </a:ext>
            </a:extLst>
          </p:cNvPr>
          <p:cNvCxnSpPr>
            <a:cxnSpLocks/>
            <a:stCxn id="428" idx="6"/>
            <a:endCxn id="334" idx="2"/>
          </p:cNvCxnSpPr>
          <p:nvPr/>
        </p:nvCxnSpPr>
        <p:spPr>
          <a:xfrm>
            <a:off x="8147970" y="1970559"/>
            <a:ext cx="2275583" cy="0"/>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401" name="Text Box 8">
            <a:extLst>
              <a:ext uri="{FF2B5EF4-FFF2-40B4-BE49-F238E27FC236}">
                <a16:creationId xmlns:a16="http://schemas.microsoft.com/office/drawing/2014/main" id="{FBBEF1E7-F85F-B943-99D5-58A89CD68EC9}"/>
              </a:ext>
            </a:extLst>
          </p:cNvPr>
          <p:cNvSpPr txBox="1">
            <a:spLocks noChangeArrowheads="1"/>
          </p:cNvSpPr>
          <p:nvPr/>
        </p:nvSpPr>
        <p:spPr bwMode="auto">
          <a:xfrm>
            <a:off x="5636470" y="3847360"/>
            <a:ext cx="919060" cy="157973"/>
          </a:xfrm>
          <a:prstGeom prst="rect">
            <a:avLst/>
          </a:prstGeom>
          <a:noFill/>
          <a:ln>
            <a:noFill/>
          </a:ln>
          <a:effectLst/>
        </p:spPr>
        <p:txBody>
          <a:bodyPr wrap="square" lIns="0" tIns="0" rIns="0" bIns="0">
            <a:noAutofit/>
          </a:bodyPr>
          <a:lstStyle/>
          <a:p>
            <a:pPr algn="ctr">
              <a:defRPr/>
            </a:pPr>
            <a:r>
              <a:rPr lang="en-GB" sz="1000">
                <a:solidFill>
                  <a:schemeClr val="tx2"/>
                </a:solidFill>
              </a:rPr>
              <a:t>Three-phase decanter</a:t>
            </a:r>
            <a:endParaRPr lang="en-GB" sz="1000">
              <a:solidFill>
                <a:schemeClr val="tx2"/>
              </a:solidFill>
              <a:cs typeface="Arial"/>
            </a:endParaRPr>
          </a:p>
        </p:txBody>
      </p:sp>
      <p:sp>
        <p:nvSpPr>
          <p:cNvPr id="344" name="Text Box 8">
            <a:extLst>
              <a:ext uri="{FF2B5EF4-FFF2-40B4-BE49-F238E27FC236}">
                <a16:creationId xmlns:a16="http://schemas.microsoft.com/office/drawing/2014/main" id="{02A33B6B-B423-284D-B21B-5513E79D14E2}"/>
              </a:ext>
            </a:extLst>
          </p:cNvPr>
          <p:cNvSpPr txBox="1">
            <a:spLocks noChangeArrowheads="1"/>
          </p:cNvSpPr>
          <p:nvPr/>
        </p:nvSpPr>
        <p:spPr bwMode="auto">
          <a:xfrm>
            <a:off x="2305371" y="3847360"/>
            <a:ext cx="1185585" cy="307777"/>
          </a:xfrm>
          <a:prstGeom prst="rect">
            <a:avLst/>
          </a:prstGeom>
          <a:noFill/>
          <a:ln>
            <a:noFill/>
          </a:ln>
          <a:effectLst/>
        </p:spPr>
        <p:txBody>
          <a:bodyPr wrap="square" tIns="0" bIns="0">
            <a:spAutoFit/>
          </a:bodyPr>
          <a:lstStyle/>
          <a:p>
            <a:pPr algn="ctr">
              <a:defRPr/>
            </a:pPr>
            <a:r>
              <a:rPr lang="en-GB" sz="1000">
                <a:solidFill>
                  <a:schemeClr val="tx2"/>
                </a:solidFill>
              </a:rPr>
              <a:t>Direct spark ignition heater</a:t>
            </a:r>
          </a:p>
        </p:txBody>
      </p:sp>
      <p:sp>
        <p:nvSpPr>
          <p:cNvPr id="370" name="Text Box 8">
            <a:extLst>
              <a:ext uri="{FF2B5EF4-FFF2-40B4-BE49-F238E27FC236}">
                <a16:creationId xmlns:a16="http://schemas.microsoft.com/office/drawing/2014/main" id="{297BD67E-6699-8049-AD2D-204D313EC8D8}"/>
              </a:ext>
            </a:extLst>
          </p:cNvPr>
          <p:cNvSpPr txBox="1">
            <a:spLocks noChangeArrowheads="1"/>
          </p:cNvSpPr>
          <p:nvPr/>
        </p:nvSpPr>
        <p:spPr bwMode="auto">
          <a:xfrm>
            <a:off x="3974456" y="3847360"/>
            <a:ext cx="1038679" cy="523220"/>
          </a:xfrm>
          <a:prstGeom prst="rect">
            <a:avLst/>
          </a:prstGeom>
          <a:noFill/>
          <a:ln>
            <a:noFill/>
          </a:ln>
          <a:effectLst/>
        </p:spPr>
        <p:txBody>
          <a:bodyPr wrap="square" tIns="0" bIns="0">
            <a:spAutoFit/>
          </a:bodyPr>
          <a:lstStyle/>
          <a:p>
            <a:pPr algn="ctr">
              <a:defRPr/>
            </a:pPr>
            <a:r>
              <a:rPr lang="en-GB" sz="1000">
                <a:solidFill>
                  <a:schemeClr val="tx2"/>
                </a:solidFill>
              </a:rPr>
              <a:t>HACCP tank</a:t>
            </a:r>
          </a:p>
          <a:p>
            <a:pPr algn="ctr">
              <a:defRPr/>
            </a:pPr>
            <a:r>
              <a:rPr lang="en-GB" sz="800">
                <a:solidFill>
                  <a:schemeClr val="tx2"/>
                </a:solidFill>
              </a:rPr>
              <a:t>(Hazard Analysis and Critical Control Points)</a:t>
            </a:r>
            <a:endParaRPr lang="en-GB" sz="800">
              <a:solidFill>
                <a:schemeClr val="tx2"/>
              </a:solidFill>
              <a:cs typeface="Arial"/>
            </a:endParaRPr>
          </a:p>
        </p:txBody>
      </p:sp>
      <p:sp>
        <p:nvSpPr>
          <p:cNvPr id="411" name="Text Box 8">
            <a:extLst>
              <a:ext uri="{FF2B5EF4-FFF2-40B4-BE49-F238E27FC236}">
                <a16:creationId xmlns:a16="http://schemas.microsoft.com/office/drawing/2014/main" id="{CB2010A4-51FE-A642-B5ED-D60B6AA05400}"/>
              </a:ext>
            </a:extLst>
          </p:cNvPr>
          <p:cNvSpPr txBox="1">
            <a:spLocks noChangeArrowheads="1"/>
          </p:cNvSpPr>
          <p:nvPr/>
        </p:nvSpPr>
        <p:spPr bwMode="auto">
          <a:xfrm>
            <a:off x="7228910" y="2452163"/>
            <a:ext cx="919060" cy="108378"/>
          </a:xfrm>
          <a:prstGeom prst="rect">
            <a:avLst/>
          </a:prstGeom>
          <a:noFill/>
          <a:ln>
            <a:noFill/>
          </a:ln>
          <a:effectLst/>
        </p:spPr>
        <p:txBody>
          <a:bodyPr wrap="square" lIns="0" tIns="0" rIns="0" bIns="0">
            <a:noAutofit/>
          </a:bodyPr>
          <a:lstStyle/>
          <a:p>
            <a:pPr algn="ctr">
              <a:defRPr/>
            </a:pPr>
            <a:r>
              <a:rPr lang="en-GB" sz="1000">
                <a:solidFill>
                  <a:schemeClr val="tx2"/>
                </a:solidFill>
              </a:rPr>
              <a:t>AlfaVap evaporator</a:t>
            </a:r>
            <a:endParaRPr lang="en-GB" sz="1000">
              <a:solidFill>
                <a:schemeClr val="tx2"/>
              </a:solidFill>
              <a:cs typeface="Arial"/>
            </a:endParaRPr>
          </a:p>
        </p:txBody>
      </p:sp>
      <p:sp>
        <p:nvSpPr>
          <p:cNvPr id="322" name="Text Box 8">
            <a:extLst>
              <a:ext uri="{FF2B5EF4-FFF2-40B4-BE49-F238E27FC236}">
                <a16:creationId xmlns:a16="http://schemas.microsoft.com/office/drawing/2014/main" id="{872DDA7B-9440-E54E-9F2E-0DCE0D5140E9}"/>
              </a:ext>
            </a:extLst>
          </p:cNvPr>
          <p:cNvSpPr txBox="1">
            <a:spLocks noChangeArrowheads="1"/>
          </p:cNvSpPr>
          <p:nvPr/>
        </p:nvSpPr>
        <p:spPr bwMode="auto">
          <a:xfrm>
            <a:off x="7229074" y="3847360"/>
            <a:ext cx="919060" cy="307777"/>
          </a:xfrm>
          <a:prstGeom prst="rect">
            <a:avLst/>
          </a:prstGeom>
          <a:noFill/>
          <a:ln>
            <a:noFill/>
          </a:ln>
          <a:effectLst/>
        </p:spPr>
        <p:txBody>
          <a:bodyPr wrap="square" tIns="0" bIns="0">
            <a:spAutoFit/>
          </a:bodyPr>
          <a:lstStyle/>
          <a:p>
            <a:pPr algn="ctr">
              <a:defRPr/>
            </a:pPr>
            <a:r>
              <a:rPr lang="en-GB" sz="1000">
                <a:solidFill>
                  <a:schemeClr val="tx2"/>
                </a:solidFill>
              </a:rPr>
              <a:t>Ribbon blender</a:t>
            </a:r>
            <a:endParaRPr lang="en-GB" sz="1000">
              <a:solidFill>
                <a:schemeClr val="tx2"/>
              </a:solidFill>
              <a:cs typeface="Arial"/>
            </a:endParaRPr>
          </a:p>
        </p:txBody>
      </p:sp>
      <p:sp>
        <p:nvSpPr>
          <p:cNvPr id="332" name="Text Box 8">
            <a:extLst>
              <a:ext uri="{FF2B5EF4-FFF2-40B4-BE49-F238E27FC236}">
                <a16:creationId xmlns:a16="http://schemas.microsoft.com/office/drawing/2014/main" id="{7D4524BE-ADEF-804F-97E7-5CD707F7949C}"/>
              </a:ext>
            </a:extLst>
          </p:cNvPr>
          <p:cNvSpPr txBox="1">
            <a:spLocks noChangeArrowheads="1"/>
          </p:cNvSpPr>
          <p:nvPr/>
        </p:nvSpPr>
        <p:spPr bwMode="auto">
          <a:xfrm>
            <a:off x="8695267" y="3847360"/>
            <a:ext cx="1210972" cy="307777"/>
          </a:xfrm>
          <a:prstGeom prst="rect">
            <a:avLst/>
          </a:prstGeom>
          <a:noFill/>
          <a:ln>
            <a:noFill/>
          </a:ln>
          <a:effectLst/>
        </p:spPr>
        <p:txBody>
          <a:bodyPr wrap="square" lIns="0" tIns="0" rIns="0" bIns="0">
            <a:spAutoFit/>
          </a:bodyPr>
          <a:lstStyle/>
          <a:p>
            <a:pPr algn="ctr">
              <a:defRPr/>
            </a:pPr>
            <a:r>
              <a:rPr lang="en-GB" sz="1000">
                <a:solidFill>
                  <a:schemeClr val="tx2"/>
                </a:solidFill>
              </a:rPr>
              <a:t>Contherm for </a:t>
            </a:r>
            <a:br>
              <a:rPr lang="en-GB" sz="1000">
                <a:solidFill>
                  <a:schemeClr val="tx2"/>
                </a:solidFill>
              </a:rPr>
            </a:br>
            <a:r>
              <a:rPr lang="en-GB" sz="1000">
                <a:solidFill>
                  <a:schemeClr val="tx2"/>
                </a:solidFill>
              </a:rPr>
              <a:t>enzyme inactivation</a:t>
            </a:r>
          </a:p>
        </p:txBody>
      </p:sp>
      <p:pic>
        <p:nvPicPr>
          <p:cNvPr id="428" name="Platshållare för bild 33">
            <a:extLst>
              <a:ext uri="{FF2B5EF4-FFF2-40B4-BE49-F238E27FC236}">
                <a16:creationId xmlns:a16="http://schemas.microsoft.com/office/drawing/2014/main" id="{4A9457E7-37DF-9340-8654-1EBA7B3CC0C6}"/>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t="-18294" b="-6187"/>
          <a:stretch/>
        </p:blipFill>
        <p:spPr>
          <a:xfrm>
            <a:off x="7228910" y="1511029"/>
            <a:ext cx="919060" cy="919060"/>
          </a:xfrm>
          <a:prstGeom prst="ellipse">
            <a:avLst/>
          </a:prstGeom>
          <a:solidFill>
            <a:schemeClr val="bg1"/>
          </a:solidFill>
          <a:ln w="6350">
            <a:noFill/>
          </a:ln>
          <a:effectLst>
            <a:softEdge rad="0"/>
          </a:effectLst>
        </p:spPr>
      </p:pic>
      <p:cxnSp>
        <p:nvCxnSpPr>
          <p:cNvPr id="75" name="Vinklad  74">
            <a:extLst>
              <a:ext uri="{FF2B5EF4-FFF2-40B4-BE49-F238E27FC236}">
                <a16:creationId xmlns:a16="http://schemas.microsoft.com/office/drawing/2014/main" id="{81E697BD-B3AC-E040-8E38-0D99C6B5617C}"/>
              </a:ext>
            </a:extLst>
          </p:cNvPr>
          <p:cNvCxnSpPr>
            <a:cxnSpLocks/>
            <a:stCxn id="400" idx="6"/>
            <a:endCxn id="71" idx="2"/>
          </p:cNvCxnSpPr>
          <p:nvPr/>
        </p:nvCxnSpPr>
        <p:spPr>
          <a:xfrm>
            <a:off x="6550648" y="3346758"/>
            <a:ext cx="3872905" cy="1375455"/>
          </a:xfrm>
          <a:prstGeom prst="bentConnector3">
            <a:avLst>
              <a:gd name="adj1" fmla="val 8682"/>
            </a:avLst>
          </a:prstGeom>
          <a:ln w="12700" cap="rnd">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2" name="Rak pil 91">
            <a:extLst>
              <a:ext uri="{FF2B5EF4-FFF2-40B4-BE49-F238E27FC236}">
                <a16:creationId xmlns:a16="http://schemas.microsoft.com/office/drawing/2014/main" id="{AC5FA4B1-5288-D64D-9F07-56929A6992A3}"/>
              </a:ext>
            </a:extLst>
          </p:cNvPr>
          <p:cNvCxnSpPr>
            <a:cxnSpLocks/>
            <a:stCxn id="400" idx="6"/>
            <a:endCxn id="405" idx="2"/>
          </p:cNvCxnSpPr>
          <p:nvPr/>
        </p:nvCxnSpPr>
        <p:spPr>
          <a:xfrm>
            <a:off x="6550648" y="3346758"/>
            <a:ext cx="678262" cy="0"/>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11" name="Rectangle 7">
            <a:extLst>
              <a:ext uri="{FF2B5EF4-FFF2-40B4-BE49-F238E27FC236}">
                <a16:creationId xmlns:a16="http://schemas.microsoft.com/office/drawing/2014/main" id="{CFBBA356-B158-994E-81FA-84EAB024B053}"/>
              </a:ext>
            </a:extLst>
          </p:cNvPr>
          <p:cNvSpPr>
            <a:spLocks noChangeArrowheads="1"/>
          </p:cNvSpPr>
          <p:nvPr/>
        </p:nvSpPr>
        <p:spPr bwMode="auto">
          <a:xfrm>
            <a:off x="1678794" y="2420593"/>
            <a:ext cx="818806" cy="349200"/>
          </a:xfrm>
          <a:prstGeom prst="roundRect">
            <a:avLst/>
          </a:prstGeom>
          <a:noFill/>
          <a:ln w="9525">
            <a:noFill/>
            <a:miter lim="800000"/>
            <a:headEnd/>
            <a:tailEnd/>
          </a:ln>
        </p:spPr>
        <p:txBody>
          <a:bodyPr wrap="none" lIns="90000" tIns="0" rIns="90000" bIns="0" anchor="ctr">
            <a:noAutofit/>
          </a:bodyPr>
          <a:lstStyle/>
          <a:p>
            <a:pPr algn="ctr">
              <a:defRPr/>
            </a:pPr>
            <a:r>
              <a:rPr lang="en-GB" sz="800" kern="0"/>
              <a:t>12.5% </a:t>
            </a:r>
          </a:p>
          <a:p>
            <a:pPr algn="ctr">
              <a:defRPr/>
            </a:pPr>
            <a:r>
              <a:rPr lang="en-GB" sz="800" kern="0"/>
              <a:t>steam injection</a:t>
            </a:r>
          </a:p>
        </p:txBody>
      </p:sp>
      <p:cxnSp>
        <p:nvCxnSpPr>
          <p:cNvPr id="112" name="Vinklad  111">
            <a:extLst>
              <a:ext uri="{FF2B5EF4-FFF2-40B4-BE49-F238E27FC236}">
                <a16:creationId xmlns:a16="http://schemas.microsoft.com/office/drawing/2014/main" id="{AD2925AF-E06B-4A4E-BF36-C6D4C0F0A461}"/>
              </a:ext>
            </a:extLst>
          </p:cNvPr>
          <p:cNvCxnSpPr>
            <a:cxnSpLocks/>
            <a:stCxn id="111" idx="3"/>
          </p:cNvCxnSpPr>
          <p:nvPr/>
        </p:nvCxnSpPr>
        <p:spPr>
          <a:xfrm>
            <a:off x="2497600" y="2595193"/>
            <a:ext cx="134078" cy="346621"/>
          </a:xfrm>
          <a:prstGeom prst="bentConnector2">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7">
            <a:extLst>
              <a:ext uri="{FF2B5EF4-FFF2-40B4-BE49-F238E27FC236}">
                <a16:creationId xmlns:a16="http://schemas.microsoft.com/office/drawing/2014/main" id="{E7CC109C-CA0A-EC4E-B8DF-79937FF44431}"/>
              </a:ext>
            </a:extLst>
          </p:cNvPr>
          <p:cNvSpPr>
            <a:spLocks noChangeArrowheads="1"/>
          </p:cNvSpPr>
          <p:nvPr/>
        </p:nvSpPr>
        <p:spPr bwMode="auto">
          <a:xfrm>
            <a:off x="3246667" y="2420593"/>
            <a:ext cx="818806" cy="349200"/>
          </a:xfrm>
          <a:prstGeom prst="roundRect">
            <a:avLst/>
          </a:prstGeom>
          <a:noFill/>
          <a:ln w="9525">
            <a:noFill/>
            <a:miter lim="800000"/>
            <a:headEnd/>
            <a:tailEnd/>
          </a:ln>
        </p:spPr>
        <p:txBody>
          <a:bodyPr wrap="none" lIns="90000" tIns="0" rIns="90000" bIns="0" anchor="ctr">
            <a:noAutofit/>
          </a:bodyPr>
          <a:lstStyle/>
          <a:p>
            <a:pPr algn="ctr">
              <a:defRPr/>
            </a:pPr>
            <a:r>
              <a:rPr lang="en-GB" sz="800" kern="0"/>
              <a:t>1.5% </a:t>
            </a:r>
          </a:p>
          <a:p>
            <a:pPr algn="ctr">
              <a:defRPr/>
            </a:pPr>
            <a:r>
              <a:rPr lang="en-GB" sz="800" kern="0"/>
              <a:t>steam injection</a:t>
            </a:r>
          </a:p>
        </p:txBody>
      </p:sp>
      <p:cxnSp>
        <p:nvCxnSpPr>
          <p:cNvPr id="121" name="Vinklad  120">
            <a:extLst>
              <a:ext uri="{FF2B5EF4-FFF2-40B4-BE49-F238E27FC236}">
                <a16:creationId xmlns:a16="http://schemas.microsoft.com/office/drawing/2014/main" id="{12114D2F-669B-8A4E-9C68-E09818527008}"/>
              </a:ext>
            </a:extLst>
          </p:cNvPr>
          <p:cNvCxnSpPr>
            <a:cxnSpLocks/>
            <a:stCxn id="120" idx="3"/>
          </p:cNvCxnSpPr>
          <p:nvPr/>
        </p:nvCxnSpPr>
        <p:spPr>
          <a:xfrm>
            <a:off x="4065473" y="2595193"/>
            <a:ext cx="145548" cy="354206"/>
          </a:xfrm>
          <a:prstGeom prst="bentConnector2">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0" name="Rektangel med rundade hörn 229">
            <a:extLst>
              <a:ext uri="{FF2B5EF4-FFF2-40B4-BE49-F238E27FC236}">
                <a16:creationId xmlns:a16="http://schemas.microsoft.com/office/drawing/2014/main" id="{BB4DA783-7575-A740-BC19-14CC941F2265}"/>
              </a:ext>
            </a:extLst>
          </p:cNvPr>
          <p:cNvSpPr/>
          <p:nvPr/>
        </p:nvSpPr>
        <p:spPr>
          <a:xfrm>
            <a:off x="859214" y="5623669"/>
            <a:ext cx="10458074" cy="589294"/>
          </a:xfrm>
          <a:prstGeom prst="round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cxnSp>
        <p:nvCxnSpPr>
          <p:cNvPr id="231" name="Straight Arrow Connector 11">
            <a:extLst>
              <a:ext uri="{FF2B5EF4-FFF2-40B4-BE49-F238E27FC236}">
                <a16:creationId xmlns:a16="http://schemas.microsoft.com/office/drawing/2014/main" id="{71B6CEEF-BB14-FC46-B2F1-3D4D4FF7E76A}"/>
              </a:ext>
            </a:extLst>
          </p:cNvPr>
          <p:cNvCxnSpPr>
            <a:cxnSpLocks/>
          </p:cNvCxnSpPr>
          <p:nvPr/>
        </p:nvCxnSpPr>
        <p:spPr>
          <a:xfrm>
            <a:off x="1040720" y="6014019"/>
            <a:ext cx="9246559" cy="0"/>
          </a:xfrm>
          <a:prstGeom prst="straightConnector1">
            <a:avLst/>
          </a:prstGeom>
          <a:ln w="63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2" name="Straight Connector 12">
            <a:extLst>
              <a:ext uri="{FF2B5EF4-FFF2-40B4-BE49-F238E27FC236}">
                <a16:creationId xmlns:a16="http://schemas.microsoft.com/office/drawing/2014/main" id="{A5240156-2392-3145-813C-0F282182901C}"/>
              </a:ext>
            </a:extLst>
          </p:cNvPr>
          <p:cNvCxnSpPr>
            <a:cxnSpLocks/>
          </p:cNvCxnSpPr>
          <p:nvPr/>
        </p:nvCxnSpPr>
        <p:spPr>
          <a:xfrm>
            <a:off x="2007247" y="5952395"/>
            <a:ext cx="0" cy="112131"/>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3" name="Straight Connector 13">
            <a:extLst>
              <a:ext uri="{FF2B5EF4-FFF2-40B4-BE49-F238E27FC236}">
                <a16:creationId xmlns:a16="http://schemas.microsoft.com/office/drawing/2014/main" id="{FF07DD09-A381-7740-ADBA-91317DDFCD0A}"/>
              </a:ext>
            </a:extLst>
          </p:cNvPr>
          <p:cNvCxnSpPr>
            <a:cxnSpLocks/>
          </p:cNvCxnSpPr>
          <p:nvPr/>
        </p:nvCxnSpPr>
        <p:spPr>
          <a:xfrm>
            <a:off x="4554517" y="5952395"/>
            <a:ext cx="0" cy="112131"/>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4" name="Straight Connector 14">
            <a:extLst>
              <a:ext uri="{FF2B5EF4-FFF2-40B4-BE49-F238E27FC236}">
                <a16:creationId xmlns:a16="http://schemas.microsoft.com/office/drawing/2014/main" id="{E20AC000-7119-A248-94E3-925AE1538760}"/>
              </a:ext>
            </a:extLst>
          </p:cNvPr>
          <p:cNvCxnSpPr>
            <a:cxnSpLocks/>
          </p:cNvCxnSpPr>
          <p:nvPr/>
        </p:nvCxnSpPr>
        <p:spPr>
          <a:xfrm>
            <a:off x="7058625" y="5952395"/>
            <a:ext cx="0" cy="112131"/>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0" name="TextBox 17">
            <a:extLst>
              <a:ext uri="{FF2B5EF4-FFF2-40B4-BE49-F238E27FC236}">
                <a16:creationId xmlns:a16="http://schemas.microsoft.com/office/drawing/2014/main" id="{54A127D6-32C4-7442-89BF-9492CAB6CDEE}"/>
              </a:ext>
            </a:extLst>
          </p:cNvPr>
          <p:cNvSpPr txBox="1"/>
          <p:nvPr/>
        </p:nvSpPr>
        <p:spPr>
          <a:xfrm>
            <a:off x="2388048" y="5823040"/>
            <a:ext cx="684758" cy="200055"/>
          </a:xfrm>
          <a:prstGeom prst="rect">
            <a:avLst/>
          </a:prstGeom>
        </p:spPr>
        <p:txBody>
          <a:bodyPr wrap="square" lIns="0" rIns="0" rtlCol="0">
            <a:spAutoFit/>
          </a:bodyPr>
          <a:lstStyle/>
          <a:p>
            <a:pPr algn="ctr"/>
            <a:r>
              <a:rPr lang="en-GB" sz="700"/>
              <a:t>5–95°C</a:t>
            </a:r>
          </a:p>
        </p:txBody>
      </p:sp>
      <p:sp>
        <p:nvSpPr>
          <p:cNvPr id="243" name="TextBox 21">
            <a:extLst>
              <a:ext uri="{FF2B5EF4-FFF2-40B4-BE49-F238E27FC236}">
                <a16:creationId xmlns:a16="http://schemas.microsoft.com/office/drawing/2014/main" id="{18EDF97B-4FEE-4C4E-9D35-BFED2CF04275}"/>
              </a:ext>
            </a:extLst>
          </p:cNvPr>
          <p:cNvSpPr txBox="1"/>
          <p:nvPr/>
        </p:nvSpPr>
        <p:spPr>
          <a:xfrm>
            <a:off x="4496963" y="5831006"/>
            <a:ext cx="2561146" cy="200055"/>
          </a:xfrm>
          <a:prstGeom prst="rect">
            <a:avLst/>
          </a:prstGeom>
        </p:spPr>
        <p:txBody>
          <a:bodyPr wrap="square" lIns="0" rIns="0" rtlCol="0">
            <a:spAutoFit/>
          </a:bodyPr>
          <a:lstStyle/>
          <a:p>
            <a:pPr algn="ctr"/>
            <a:r>
              <a:rPr lang="en-GB" sz="700"/>
              <a:t>95°C </a:t>
            </a:r>
          </a:p>
        </p:txBody>
      </p:sp>
      <p:sp>
        <p:nvSpPr>
          <p:cNvPr id="248" name="TextBox 23">
            <a:extLst>
              <a:ext uri="{FF2B5EF4-FFF2-40B4-BE49-F238E27FC236}">
                <a16:creationId xmlns:a16="http://schemas.microsoft.com/office/drawing/2014/main" id="{F3EA0625-72B7-A24C-830D-D396C6AA40F6}"/>
              </a:ext>
            </a:extLst>
          </p:cNvPr>
          <p:cNvSpPr txBox="1"/>
          <p:nvPr/>
        </p:nvSpPr>
        <p:spPr>
          <a:xfrm>
            <a:off x="10432128" y="5835982"/>
            <a:ext cx="791779" cy="200055"/>
          </a:xfrm>
          <a:prstGeom prst="rect">
            <a:avLst/>
          </a:prstGeom>
        </p:spPr>
        <p:txBody>
          <a:bodyPr wrap="square" lIns="0" rIns="0" rtlCol="0">
            <a:spAutoFit/>
          </a:bodyPr>
          <a:lstStyle/>
          <a:p>
            <a:r>
              <a:rPr lang="en-GB" sz="700">
                <a:solidFill>
                  <a:schemeClr val="tx2"/>
                </a:solidFill>
              </a:rPr>
              <a:t>Temperature</a:t>
            </a:r>
          </a:p>
        </p:txBody>
      </p:sp>
      <p:sp>
        <p:nvSpPr>
          <p:cNvPr id="267" name="TextBox 29">
            <a:extLst>
              <a:ext uri="{FF2B5EF4-FFF2-40B4-BE49-F238E27FC236}">
                <a16:creationId xmlns:a16="http://schemas.microsoft.com/office/drawing/2014/main" id="{8EAD449C-3B92-A543-8597-D7F4A1DE60C5}"/>
              </a:ext>
            </a:extLst>
          </p:cNvPr>
          <p:cNvSpPr txBox="1"/>
          <p:nvPr/>
        </p:nvSpPr>
        <p:spPr>
          <a:xfrm>
            <a:off x="1080397" y="6012907"/>
            <a:ext cx="684758" cy="200055"/>
          </a:xfrm>
          <a:prstGeom prst="rect">
            <a:avLst/>
          </a:prstGeom>
        </p:spPr>
        <p:txBody>
          <a:bodyPr wrap="square" lIns="0" rIns="0" rtlCol="0">
            <a:spAutoFit/>
          </a:bodyPr>
          <a:lstStyle/>
          <a:p>
            <a:pPr algn="ctr"/>
            <a:r>
              <a:rPr lang="en-GB" sz="700"/>
              <a:t>5–10 minutes</a:t>
            </a:r>
          </a:p>
        </p:txBody>
      </p:sp>
      <p:sp>
        <p:nvSpPr>
          <p:cNvPr id="268" name="TextBox 30">
            <a:extLst>
              <a:ext uri="{FF2B5EF4-FFF2-40B4-BE49-F238E27FC236}">
                <a16:creationId xmlns:a16="http://schemas.microsoft.com/office/drawing/2014/main" id="{865E5BBB-85E4-6444-9E5B-D173C2F19CB0}"/>
              </a:ext>
            </a:extLst>
          </p:cNvPr>
          <p:cNvSpPr txBox="1"/>
          <p:nvPr/>
        </p:nvSpPr>
        <p:spPr>
          <a:xfrm>
            <a:off x="4497478" y="6012908"/>
            <a:ext cx="2560632" cy="200055"/>
          </a:xfrm>
          <a:prstGeom prst="rect">
            <a:avLst/>
          </a:prstGeom>
        </p:spPr>
        <p:txBody>
          <a:bodyPr wrap="square" lIns="0" rIns="0" rtlCol="0">
            <a:spAutoFit/>
          </a:bodyPr>
          <a:lstStyle/>
          <a:p>
            <a:pPr algn="ctr"/>
            <a:r>
              <a:rPr lang="en-GB" sz="700"/>
              <a:t>~30 minutes</a:t>
            </a:r>
          </a:p>
        </p:txBody>
      </p:sp>
      <p:sp>
        <p:nvSpPr>
          <p:cNvPr id="270" name="TextBox 32">
            <a:extLst>
              <a:ext uri="{FF2B5EF4-FFF2-40B4-BE49-F238E27FC236}">
                <a16:creationId xmlns:a16="http://schemas.microsoft.com/office/drawing/2014/main" id="{3DE553B3-36DF-6341-938D-CB5EC6AEDADC}"/>
              </a:ext>
            </a:extLst>
          </p:cNvPr>
          <p:cNvSpPr txBox="1"/>
          <p:nvPr/>
        </p:nvSpPr>
        <p:spPr>
          <a:xfrm>
            <a:off x="10432128" y="6012907"/>
            <a:ext cx="816495" cy="200055"/>
          </a:xfrm>
          <a:prstGeom prst="rect">
            <a:avLst/>
          </a:prstGeom>
        </p:spPr>
        <p:txBody>
          <a:bodyPr wrap="square" lIns="0" rIns="0" rtlCol="0">
            <a:spAutoFit/>
          </a:bodyPr>
          <a:lstStyle/>
          <a:p>
            <a:r>
              <a:rPr lang="en-GB" sz="700">
                <a:solidFill>
                  <a:schemeClr val="tx2"/>
                </a:solidFill>
              </a:rPr>
              <a:t>Time</a:t>
            </a:r>
          </a:p>
        </p:txBody>
      </p:sp>
      <p:sp>
        <p:nvSpPr>
          <p:cNvPr id="272" name="TextBox 34">
            <a:extLst>
              <a:ext uri="{FF2B5EF4-FFF2-40B4-BE49-F238E27FC236}">
                <a16:creationId xmlns:a16="http://schemas.microsoft.com/office/drawing/2014/main" id="{C3F92386-FBAD-6D43-BDFC-FA9869EFA323}"/>
              </a:ext>
            </a:extLst>
          </p:cNvPr>
          <p:cNvSpPr txBox="1"/>
          <p:nvPr/>
        </p:nvSpPr>
        <p:spPr>
          <a:xfrm>
            <a:off x="2235827" y="6012907"/>
            <a:ext cx="988535" cy="200055"/>
          </a:xfrm>
          <a:prstGeom prst="rect">
            <a:avLst/>
          </a:prstGeom>
        </p:spPr>
        <p:txBody>
          <a:bodyPr wrap="square" lIns="0" rIns="0" rtlCol="0">
            <a:spAutoFit/>
          </a:bodyPr>
          <a:lstStyle/>
          <a:p>
            <a:pPr algn="ctr"/>
            <a:r>
              <a:rPr lang="en-GB" sz="700"/>
              <a:t>2– 3 minutes</a:t>
            </a:r>
          </a:p>
        </p:txBody>
      </p:sp>
      <p:sp>
        <p:nvSpPr>
          <p:cNvPr id="275" name="TextBox 40">
            <a:extLst>
              <a:ext uri="{FF2B5EF4-FFF2-40B4-BE49-F238E27FC236}">
                <a16:creationId xmlns:a16="http://schemas.microsoft.com/office/drawing/2014/main" id="{02047227-57B1-FE4A-BC71-53E1D9984177}"/>
              </a:ext>
            </a:extLst>
          </p:cNvPr>
          <p:cNvSpPr txBox="1"/>
          <p:nvPr/>
        </p:nvSpPr>
        <p:spPr>
          <a:xfrm>
            <a:off x="2388048" y="5661338"/>
            <a:ext cx="684758" cy="200055"/>
          </a:xfrm>
          <a:prstGeom prst="rect">
            <a:avLst/>
          </a:prstGeom>
        </p:spPr>
        <p:txBody>
          <a:bodyPr wrap="square" lIns="0" rIns="0" rtlCol="0">
            <a:spAutoFit/>
          </a:bodyPr>
          <a:lstStyle/>
          <a:p>
            <a:pPr algn="ctr"/>
            <a:r>
              <a:rPr lang="en-GB" sz="700" b="1"/>
              <a:t>Heating</a:t>
            </a:r>
          </a:p>
        </p:txBody>
      </p:sp>
      <p:sp>
        <p:nvSpPr>
          <p:cNvPr id="277" name="TextBox 44">
            <a:extLst>
              <a:ext uri="{FF2B5EF4-FFF2-40B4-BE49-F238E27FC236}">
                <a16:creationId xmlns:a16="http://schemas.microsoft.com/office/drawing/2014/main" id="{4C3FBBFB-1F58-7341-9DE3-38257320765E}"/>
              </a:ext>
            </a:extLst>
          </p:cNvPr>
          <p:cNvSpPr txBox="1"/>
          <p:nvPr/>
        </p:nvSpPr>
        <p:spPr>
          <a:xfrm>
            <a:off x="4541975" y="5661338"/>
            <a:ext cx="2536013" cy="200055"/>
          </a:xfrm>
          <a:prstGeom prst="rect">
            <a:avLst/>
          </a:prstGeom>
        </p:spPr>
        <p:txBody>
          <a:bodyPr wrap="square" lIns="0" rIns="0" rtlCol="0">
            <a:spAutoFit/>
          </a:bodyPr>
          <a:lstStyle/>
          <a:p>
            <a:pPr algn="ctr"/>
            <a:r>
              <a:rPr lang="en-GB" sz="700" b="1"/>
              <a:t>Separation</a:t>
            </a:r>
          </a:p>
        </p:txBody>
      </p:sp>
      <p:sp>
        <p:nvSpPr>
          <p:cNvPr id="278" name="TextBox 47">
            <a:extLst>
              <a:ext uri="{FF2B5EF4-FFF2-40B4-BE49-F238E27FC236}">
                <a16:creationId xmlns:a16="http://schemas.microsoft.com/office/drawing/2014/main" id="{FE85A21B-B261-BF4C-B6DF-44C021EE88E3}"/>
              </a:ext>
            </a:extLst>
          </p:cNvPr>
          <p:cNvSpPr txBox="1"/>
          <p:nvPr/>
        </p:nvSpPr>
        <p:spPr>
          <a:xfrm>
            <a:off x="7044749" y="5835982"/>
            <a:ext cx="3235206" cy="200055"/>
          </a:xfrm>
          <a:prstGeom prst="rect">
            <a:avLst/>
          </a:prstGeom>
        </p:spPr>
        <p:txBody>
          <a:bodyPr wrap="square" lIns="0" rIns="0" rtlCol="0">
            <a:spAutoFit/>
          </a:bodyPr>
          <a:lstStyle/>
          <a:p>
            <a:pPr algn="ctr"/>
            <a:r>
              <a:rPr lang="en-GB" sz="700"/>
              <a:t>75</a:t>
            </a:r>
            <a:r>
              <a:rPr lang="en-GB" sz="700">
                <a:solidFill>
                  <a:schemeClr val="tx2"/>
                </a:solidFill>
              </a:rPr>
              <a:t> ➝ </a:t>
            </a:r>
            <a:r>
              <a:rPr lang="en-GB" sz="700"/>
              <a:t>55°C</a:t>
            </a:r>
          </a:p>
        </p:txBody>
      </p:sp>
      <p:sp>
        <p:nvSpPr>
          <p:cNvPr id="279" name="TextBox 49">
            <a:extLst>
              <a:ext uri="{FF2B5EF4-FFF2-40B4-BE49-F238E27FC236}">
                <a16:creationId xmlns:a16="http://schemas.microsoft.com/office/drawing/2014/main" id="{CF176521-FE0B-224F-957B-DE3CA674FECE}"/>
              </a:ext>
            </a:extLst>
          </p:cNvPr>
          <p:cNvSpPr txBox="1"/>
          <p:nvPr/>
        </p:nvSpPr>
        <p:spPr>
          <a:xfrm>
            <a:off x="7044748" y="6012907"/>
            <a:ext cx="3235206" cy="200055"/>
          </a:xfrm>
          <a:prstGeom prst="rect">
            <a:avLst/>
          </a:prstGeom>
        </p:spPr>
        <p:txBody>
          <a:bodyPr wrap="square" lIns="0" rIns="0" rtlCol="0">
            <a:spAutoFit/>
          </a:bodyPr>
          <a:lstStyle/>
          <a:p>
            <a:pPr algn="ctr"/>
            <a:r>
              <a:rPr lang="en-GB" sz="700"/>
              <a:t>&lt; 30 minutes</a:t>
            </a:r>
          </a:p>
        </p:txBody>
      </p:sp>
      <p:sp>
        <p:nvSpPr>
          <p:cNvPr id="280" name="TextBox 50">
            <a:extLst>
              <a:ext uri="{FF2B5EF4-FFF2-40B4-BE49-F238E27FC236}">
                <a16:creationId xmlns:a16="http://schemas.microsoft.com/office/drawing/2014/main" id="{B6970513-8C5A-A242-BD64-1E311E3B0EF1}"/>
              </a:ext>
            </a:extLst>
          </p:cNvPr>
          <p:cNvSpPr txBox="1"/>
          <p:nvPr/>
        </p:nvSpPr>
        <p:spPr>
          <a:xfrm>
            <a:off x="7044749" y="5661338"/>
            <a:ext cx="3235206" cy="200055"/>
          </a:xfrm>
          <a:prstGeom prst="rect">
            <a:avLst/>
          </a:prstGeom>
        </p:spPr>
        <p:txBody>
          <a:bodyPr wrap="square" lIns="0" rIns="0" rtlCol="0">
            <a:spAutoFit/>
          </a:bodyPr>
          <a:lstStyle/>
          <a:p>
            <a:pPr algn="ctr"/>
            <a:r>
              <a:rPr lang="en-GB" sz="700" b="1"/>
              <a:t>Evaporation and enzymatic digestion</a:t>
            </a:r>
          </a:p>
        </p:txBody>
      </p:sp>
      <p:sp>
        <p:nvSpPr>
          <p:cNvPr id="314" name="TextBox 19">
            <a:extLst>
              <a:ext uri="{FF2B5EF4-FFF2-40B4-BE49-F238E27FC236}">
                <a16:creationId xmlns:a16="http://schemas.microsoft.com/office/drawing/2014/main" id="{3591E5EB-FFCD-DD4B-A4D1-75774FA3E7D4}"/>
              </a:ext>
            </a:extLst>
          </p:cNvPr>
          <p:cNvSpPr txBox="1"/>
          <p:nvPr/>
        </p:nvSpPr>
        <p:spPr>
          <a:xfrm>
            <a:off x="3491669" y="5829748"/>
            <a:ext cx="988535" cy="200055"/>
          </a:xfrm>
          <a:prstGeom prst="rect">
            <a:avLst/>
          </a:prstGeom>
        </p:spPr>
        <p:txBody>
          <a:bodyPr wrap="square" lIns="0" rIns="0" rtlCol="0">
            <a:spAutoFit/>
          </a:bodyPr>
          <a:lstStyle/>
          <a:p>
            <a:pPr algn="ctr"/>
            <a:r>
              <a:rPr lang="en-GB" sz="700"/>
              <a:t>95°C</a:t>
            </a:r>
          </a:p>
        </p:txBody>
      </p:sp>
      <p:sp>
        <p:nvSpPr>
          <p:cNvPr id="315" name="TextBox 34">
            <a:extLst>
              <a:ext uri="{FF2B5EF4-FFF2-40B4-BE49-F238E27FC236}">
                <a16:creationId xmlns:a16="http://schemas.microsoft.com/office/drawing/2014/main" id="{2CB7B33A-ADC4-474E-B98A-839FC9ACCA17}"/>
              </a:ext>
            </a:extLst>
          </p:cNvPr>
          <p:cNvSpPr txBox="1"/>
          <p:nvPr/>
        </p:nvSpPr>
        <p:spPr>
          <a:xfrm>
            <a:off x="3491669" y="6012907"/>
            <a:ext cx="988535" cy="200055"/>
          </a:xfrm>
          <a:prstGeom prst="rect">
            <a:avLst/>
          </a:prstGeom>
        </p:spPr>
        <p:txBody>
          <a:bodyPr wrap="square" lIns="0" rIns="0" rtlCol="0">
            <a:spAutoFit/>
          </a:bodyPr>
          <a:lstStyle/>
          <a:p>
            <a:pPr algn="ctr"/>
            <a:r>
              <a:rPr lang="en-GB" sz="700"/>
              <a:t>3–5 minutes</a:t>
            </a:r>
          </a:p>
        </p:txBody>
      </p:sp>
      <p:cxnSp>
        <p:nvCxnSpPr>
          <p:cNvPr id="316" name="Straight Connector 12">
            <a:extLst>
              <a:ext uri="{FF2B5EF4-FFF2-40B4-BE49-F238E27FC236}">
                <a16:creationId xmlns:a16="http://schemas.microsoft.com/office/drawing/2014/main" id="{9023586F-2D2D-EB4D-B450-00A4080C5B52}"/>
              </a:ext>
            </a:extLst>
          </p:cNvPr>
          <p:cNvCxnSpPr>
            <a:cxnSpLocks/>
          </p:cNvCxnSpPr>
          <p:nvPr/>
        </p:nvCxnSpPr>
        <p:spPr>
          <a:xfrm>
            <a:off x="3224979" y="5952395"/>
            <a:ext cx="0" cy="112131"/>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18" name="TextBox 42">
            <a:extLst>
              <a:ext uri="{FF2B5EF4-FFF2-40B4-BE49-F238E27FC236}">
                <a16:creationId xmlns:a16="http://schemas.microsoft.com/office/drawing/2014/main" id="{5AED5727-8CA9-DF41-B7B7-61FBC3A76574}"/>
              </a:ext>
            </a:extLst>
          </p:cNvPr>
          <p:cNvSpPr txBox="1"/>
          <p:nvPr/>
        </p:nvSpPr>
        <p:spPr>
          <a:xfrm>
            <a:off x="3491241" y="5661338"/>
            <a:ext cx="988963" cy="200055"/>
          </a:xfrm>
          <a:prstGeom prst="rect">
            <a:avLst/>
          </a:prstGeom>
        </p:spPr>
        <p:txBody>
          <a:bodyPr wrap="square" lIns="0" rIns="0" rtlCol="0">
            <a:spAutoFit/>
          </a:bodyPr>
          <a:lstStyle/>
          <a:p>
            <a:pPr algn="ctr"/>
            <a:r>
              <a:rPr lang="en-GB" sz="700" b="1"/>
              <a:t>Tank storage</a:t>
            </a:r>
          </a:p>
        </p:txBody>
      </p:sp>
      <p:sp>
        <p:nvSpPr>
          <p:cNvPr id="68" name="TextBox 17">
            <a:extLst>
              <a:ext uri="{FF2B5EF4-FFF2-40B4-BE49-F238E27FC236}">
                <a16:creationId xmlns:a16="http://schemas.microsoft.com/office/drawing/2014/main" id="{2A283ECD-1463-4A68-8542-0E0302B1583A}"/>
              </a:ext>
            </a:extLst>
          </p:cNvPr>
          <p:cNvSpPr txBox="1"/>
          <p:nvPr/>
        </p:nvSpPr>
        <p:spPr>
          <a:xfrm>
            <a:off x="1091957" y="5818633"/>
            <a:ext cx="684758" cy="200055"/>
          </a:xfrm>
          <a:prstGeom prst="rect">
            <a:avLst/>
          </a:prstGeom>
        </p:spPr>
        <p:txBody>
          <a:bodyPr wrap="square" lIns="0" rIns="0" rtlCol="0">
            <a:spAutoFit/>
          </a:bodyPr>
          <a:lstStyle/>
          <a:p>
            <a:pPr algn="ctr"/>
            <a:r>
              <a:rPr lang="en-GB" sz="700"/>
              <a:t>0</a:t>
            </a:r>
            <a:r>
              <a:rPr lang="en-GB" sz="700">
                <a:solidFill>
                  <a:schemeClr val="tx2"/>
                </a:solidFill>
              </a:rPr>
              <a:t> ➝ </a:t>
            </a:r>
            <a:r>
              <a:rPr lang="en-GB" sz="700"/>
              <a:t>5°C</a:t>
            </a:r>
          </a:p>
        </p:txBody>
      </p:sp>
      <p:sp>
        <p:nvSpPr>
          <p:cNvPr id="69" name="TextBox 40">
            <a:extLst>
              <a:ext uri="{FF2B5EF4-FFF2-40B4-BE49-F238E27FC236}">
                <a16:creationId xmlns:a16="http://schemas.microsoft.com/office/drawing/2014/main" id="{757884A8-9D17-44BC-99D4-2C1B85CE42C3}"/>
              </a:ext>
            </a:extLst>
          </p:cNvPr>
          <p:cNvSpPr txBox="1"/>
          <p:nvPr/>
        </p:nvSpPr>
        <p:spPr>
          <a:xfrm>
            <a:off x="1091957" y="5661338"/>
            <a:ext cx="684758" cy="200055"/>
          </a:xfrm>
          <a:prstGeom prst="rect">
            <a:avLst/>
          </a:prstGeom>
        </p:spPr>
        <p:txBody>
          <a:bodyPr wrap="square" lIns="0" rIns="0" rtlCol="0">
            <a:spAutoFit/>
          </a:bodyPr>
          <a:lstStyle/>
          <a:p>
            <a:pPr algn="ctr"/>
            <a:r>
              <a:rPr lang="en-GB" sz="700" b="1"/>
              <a:t>Grinding</a:t>
            </a:r>
          </a:p>
        </p:txBody>
      </p:sp>
      <p:pic>
        <p:nvPicPr>
          <p:cNvPr id="71" name="Picture 8">
            <a:extLst>
              <a:ext uri="{FF2B5EF4-FFF2-40B4-BE49-F238E27FC236}">
                <a16:creationId xmlns:a16="http://schemas.microsoft.com/office/drawing/2014/main" id="{EDF632B0-2199-A543-BA41-F835F66D9A2A}"/>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10423553" y="4263213"/>
            <a:ext cx="917999" cy="917999"/>
          </a:xfrm>
          <a:prstGeom prst="ellipse">
            <a:avLst/>
          </a:prstGeom>
          <a:ln>
            <a:noFill/>
          </a:ln>
          <a:effectLst>
            <a:softEdge rad="0"/>
          </a:effectLst>
        </p:spPr>
      </p:pic>
      <p:pic>
        <p:nvPicPr>
          <p:cNvPr id="74" name="Picture 205">
            <a:extLst>
              <a:ext uri="{FF2B5EF4-FFF2-40B4-BE49-F238E27FC236}">
                <a16:creationId xmlns:a16="http://schemas.microsoft.com/office/drawing/2014/main" id="{07B462BA-9CD1-0D43-ABD9-44C85997322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0427634" y="2887228"/>
            <a:ext cx="917999" cy="917999"/>
          </a:xfrm>
          <a:prstGeom prst="ellipse">
            <a:avLst/>
          </a:prstGeom>
          <a:solidFill>
            <a:schemeClr val="bg1"/>
          </a:solidFill>
          <a:ln w="6350">
            <a:noFill/>
          </a:ln>
          <a:effectLst>
            <a:softEdge rad="0"/>
          </a:effectLst>
        </p:spPr>
      </p:pic>
    </p:spTree>
    <p:extLst>
      <p:ext uri="{BB962C8B-B14F-4D97-AF65-F5344CB8AC3E}">
        <p14:creationId xmlns:p14="http://schemas.microsoft.com/office/powerpoint/2010/main" val="57646407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a:extLst>
              <a:ext uri="{FF2B5EF4-FFF2-40B4-BE49-F238E27FC236}">
                <a16:creationId xmlns:a16="http://schemas.microsoft.com/office/drawing/2014/main" id="{7CE1A00D-BC79-D843-8A20-5770BC4D4671}"/>
              </a:ext>
            </a:extLst>
          </p:cNvPr>
          <p:cNvPicPr>
            <a:picLocks noGrp="1" noChangeAspect="1"/>
          </p:cNvPicPr>
          <p:nvPr>
            <p:ph type="pic" sz="quarter" idx="37"/>
          </p:nvPr>
        </p:nvPicPr>
        <p:blipFill>
          <a:blip r:embed="rId3" cstate="print">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8FF81AB2-445C-46E8-8B15-E7A10D1428DE}"/>
              </a:ext>
            </a:extLst>
          </p:cNvPr>
          <p:cNvSpPr>
            <a:spLocks noGrp="1"/>
          </p:cNvSpPr>
          <p:nvPr>
            <p:ph type="ctrTitle"/>
          </p:nvPr>
        </p:nvSpPr>
        <p:spPr>
          <a:xfrm>
            <a:off x="839788" y="305627"/>
            <a:ext cx="9468000" cy="504000"/>
          </a:xfrm>
        </p:spPr>
        <p:txBody>
          <a:bodyPr/>
          <a:lstStyle/>
          <a:p>
            <a:r>
              <a:rPr lang="en-GB" dirty="0"/>
              <a:t>Improved formulation with concentrated meat </a:t>
            </a:r>
          </a:p>
        </p:txBody>
      </p:sp>
      <p:sp>
        <p:nvSpPr>
          <p:cNvPr id="3" name="Subtitle 2">
            <a:extLst>
              <a:ext uri="{FF2B5EF4-FFF2-40B4-BE49-F238E27FC236}">
                <a16:creationId xmlns:a16="http://schemas.microsoft.com/office/drawing/2014/main" id="{C735756D-E447-4E42-8607-96113C6C96C7}"/>
              </a:ext>
            </a:extLst>
          </p:cNvPr>
          <p:cNvSpPr>
            <a:spLocks noGrp="1"/>
          </p:cNvSpPr>
          <p:nvPr>
            <p:ph type="subTitle" idx="1"/>
          </p:nvPr>
        </p:nvSpPr>
        <p:spPr>
          <a:xfrm>
            <a:off x="846096" y="828000"/>
            <a:ext cx="9468000" cy="349200"/>
          </a:xfrm>
        </p:spPr>
        <p:txBody>
          <a:bodyPr/>
          <a:lstStyle/>
          <a:p>
            <a:r>
              <a:rPr lang="en-US" dirty="0"/>
              <a:t>Greater flexibility to handle a wide variety of product compositions </a:t>
            </a:r>
          </a:p>
        </p:txBody>
      </p:sp>
      <p:sp>
        <p:nvSpPr>
          <p:cNvPr id="5" name="Footer Placeholder 4">
            <a:extLst>
              <a:ext uri="{FF2B5EF4-FFF2-40B4-BE49-F238E27FC236}">
                <a16:creationId xmlns:a16="http://schemas.microsoft.com/office/drawing/2014/main" id="{92772C1E-F020-4718-9ADD-D0FEEA69755F}"/>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6" name="Date Placeholder 5">
            <a:extLst>
              <a:ext uri="{FF2B5EF4-FFF2-40B4-BE49-F238E27FC236}">
                <a16:creationId xmlns:a16="http://schemas.microsoft.com/office/drawing/2014/main" id="{7B2F0D47-F2BA-425A-8E2F-E50C0BA497F7}"/>
              </a:ext>
            </a:extLst>
          </p:cNvPr>
          <p:cNvSpPr>
            <a:spLocks noGrp="1"/>
          </p:cNvSpPr>
          <p:nvPr>
            <p:ph type="dt" sz="half" idx="26"/>
          </p:nvPr>
        </p:nvSpPr>
        <p:spPr>
          <a:xfrm>
            <a:off x="360000" y="6531166"/>
            <a:ext cx="549408" cy="125233"/>
          </a:xfrm>
        </p:spPr>
        <p:txBody>
          <a:bodyPr/>
          <a:lstStyle/>
          <a:p>
            <a:fld id="{74DD21C0-EE81-41FF-9DCB-588A16D41EC9}" type="datetime1">
              <a:rPr lang="en-GB" noProof="0" smtClean="0"/>
              <a:pPr/>
              <a:t>13/12/2021</a:t>
            </a:fld>
            <a:endParaRPr lang="en-GB" noProof="0"/>
          </a:p>
        </p:txBody>
      </p:sp>
      <p:sp>
        <p:nvSpPr>
          <p:cNvPr id="7" name="Slide Number Placeholder 6">
            <a:extLst>
              <a:ext uri="{FF2B5EF4-FFF2-40B4-BE49-F238E27FC236}">
                <a16:creationId xmlns:a16="http://schemas.microsoft.com/office/drawing/2014/main" id="{92C731FB-E836-4314-92B5-2F6B3EBF2EF3}"/>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24</a:t>
            </a:fld>
            <a:r>
              <a:rPr lang="en-GB" noProof="0"/>
              <a:t> |</a:t>
            </a:r>
          </a:p>
        </p:txBody>
      </p:sp>
      <p:graphicFrame>
        <p:nvGraphicFramePr>
          <p:cNvPr id="13" name="Chart 12">
            <a:extLst>
              <a:ext uri="{FF2B5EF4-FFF2-40B4-BE49-F238E27FC236}">
                <a16:creationId xmlns:a16="http://schemas.microsoft.com/office/drawing/2014/main" id="{E03BDCB5-492A-4C36-BC70-750FC467BC7B}"/>
              </a:ext>
            </a:extLst>
          </p:cNvPr>
          <p:cNvGraphicFramePr>
            <a:graphicFrameLocks/>
          </p:cNvGraphicFramePr>
          <p:nvPr>
            <p:extLst>
              <p:ext uri="{D42A27DB-BD31-4B8C-83A1-F6EECF244321}">
                <p14:modId xmlns:p14="http://schemas.microsoft.com/office/powerpoint/2010/main" val="1038549933"/>
              </p:ext>
            </p:extLst>
          </p:nvPr>
        </p:nvGraphicFramePr>
        <p:xfrm>
          <a:off x="750337" y="1848679"/>
          <a:ext cx="5148000" cy="398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E69D36B7-0ED3-4A33-92A5-79781221B981}"/>
              </a:ext>
            </a:extLst>
          </p:cNvPr>
          <p:cNvGraphicFramePr>
            <a:graphicFrameLocks/>
          </p:cNvGraphicFramePr>
          <p:nvPr>
            <p:extLst>
              <p:ext uri="{D42A27DB-BD31-4B8C-83A1-F6EECF244321}">
                <p14:modId xmlns:p14="http://schemas.microsoft.com/office/powerpoint/2010/main" val="915891586"/>
              </p:ext>
            </p:extLst>
          </p:nvPr>
        </p:nvGraphicFramePr>
        <p:xfrm>
          <a:off x="6342136" y="1848678"/>
          <a:ext cx="5148000" cy="3985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3136413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3" name="Group 307">
            <a:extLst>
              <a:ext uri="{FF2B5EF4-FFF2-40B4-BE49-F238E27FC236}">
                <a16:creationId xmlns:a16="http://schemas.microsoft.com/office/drawing/2014/main" id="{60D74A8F-FA2B-5E41-8FA3-996F51478753}"/>
              </a:ext>
            </a:extLst>
          </p:cNvPr>
          <p:cNvGrpSpPr/>
          <p:nvPr/>
        </p:nvGrpSpPr>
        <p:grpSpPr>
          <a:xfrm>
            <a:off x="6157688" y="3421227"/>
            <a:ext cx="481121" cy="309012"/>
            <a:chOff x="1023060" y="3157847"/>
            <a:chExt cx="481121" cy="309012"/>
          </a:xfrm>
          <a:noFill/>
        </p:grpSpPr>
        <p:pic>
          <p:nvPicPr>
            <p:cNvPr id="304" name="Picture 2">
              <a:extLst>
                <a:ext uri="{FF2B5EF4-FFF2-40B4-BE49-F238E27FC236}">
                  <a16:creationId xmlns:a16="http://schemas.microsoft.com/office/drawing/2014/main" id="{80824512-0688-494C-B58E-F3B8CCA4AD8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flipH="1">
              <a:off x="1023060" y="3157847"/>
              <a:ext cx="481121" cy="309012"/>
            </a:xfrm>
            <a:prstGeom prst="rect">
              <a:avLst/>
            </a:prstGeom>
            <a:grpFill/>
            <a:ln>
              <a:noFill/>
            </a:ln>
          </p:spPr>
        </p:pic>
        <p:sp>
          <p:nvSpPr>
            <p:cNvPr id="305" name="Flowchart: Process 306">
              <a:extLst>
                <a:ext uri="{FF2B5EF4-FFF2-40B4-BE49-F238E27FC236}">
                  <a16:creationId xmlns:a16="http://schemas.microsoft.com/office/drawing/2014/main" id="{89D649C1-CA25-3445-878B-74F079F33811}"/>
                </a:ext>
              </a:extLst>
            </p:cNvPr>
            <p:cNvSpPr/>
            <p:nvPr/>
          </p:nvSpPr>
          <p:spPr>
            <a:xfrm>
              <a:off x="1396767" y="3246243"/>
              <a:ext cx="68551" cy="145574"/>
            </a:xfrm>
            <a:prstGeom prst="flowChartProcess">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06" name="Flowchart: Process 308">
              <a:extLst>
                <a:ext uri="{FF2B5EF4-FFF2-40B4-BE49-F238E27FC236}">
                  <a16:creationId xmlns:a16="http://schemas.microsoft.com/office/drawing/2014/main" id="{C3A1DE92-BA8F-754F-A0F5-8914AB37E0DF}"/>
                </a:ext>
              </a:extLst>
            </p:cNvPr>
            <p:cNvSpPr/>
            <p:nvPr/>
          </p:nvSpPr>
          <p:spPr>
            <a:xfrm>
              <a:off x="1235464" y="3192165"/>
              <a:ext cx="68551" cy="145574"/>
            </a:xfrm>
            <a:prstGeom prst="flowChartProcess">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nvGrpSpPr>
          <p:cNvPr id="294" name="Group 307">
            <a:extLst>
              <a:ext uri="{FF2B5EF4-FFF2-40B4-BE49-F238E27FC236}">
                <a16:creationId xmlns:a16="http://schemas.microsoft.com/office/drawing/2014/main" id="{F5514D60-B3DA-F142-BCB1-9FF1A9B58CB7}"/>
              </a:ext>
            </a:extLst>
          </p:cNvPr>
          <p:cNvGrpSpPr/>
          <p:nvPr/>
        </p:nvGrpSpPr>
        <p:grpSpPr>
          <a:xfrm>
            <a:off x="4913088" y="3421227"/>
            <a:ext cx="481121" cy="309012"/>
            <a:chOff x="1023060" y="3157847"/>
            <a:chExt cx="481121" cy="309012"/>
          </a:xfrm>
          <a:noFill/>
        </p:grpSpPr>
        <p:pic>
          <p:nvPicPr>
            <p:cNvPr id="295" name="Picture 2">
              <a:extLst>
                <a:ext uri="{FF2B5EF4-FFF2-40B4-BE49-F238E27FC236}">
                  <a16:creationId xmlns:a16="http://schemas.microsoft.com/office/drawing/2014/main" id="{401E368B-7429-AA42-B6CE-A9B50C25DD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flipH="1">
              <a:off x="1023060" y="3157847"/>
              <a:ext cx="481121" cy="309012"/>
            </a:xfrm>
            <a:prstGeom prst="rect">
              <a:avLst/>
            </a:prstGeom>
            <a:grpFill/>
            <a:ln>
              <a:noFill/>
            </a:ln>
          </p:spPr>
        </p:pic>
        <p:sp>
          <p:nvSpPr>
            <p:cNvPr id="296" name="Flowchart: Process 306">
              <a:extLst>
                <a:ext uri="{FF2B5EF4-FFF2-40B4-BE49-F238E27FC236}">
                  <a16:creationId xmlns:a16="http://schemas.microsoft.com/office/drawing/2014/main" id="{EC967076-7165-9F4C-B75B-57CFBA4ACB0E}"/>
                </a:ext>
              </a:extLst>
            </p:cNvPr>
            <p:cNvSpPr/>
            <p:nvPr/>
          </p:nvSpPr>
          <p:spPr>
            <a:xfrm>
              <a:off x="1396767" y="3246243"/>
              <a:ext cx="68551" cy="145574"/>
            </a:xfrm>
            <a:prstGeom prst="flowChartProcess">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97" name="Flowchart: Process 308">
              <a:extLst>
                <a:ext uri="{FF2B5EF4-FFF2-40B4-BE49-F238E27FC236}">
                  <a16:creationId xmlns:a16="http://schemas.microsoft.com/office/drawing/2014/main" id="{526B63DF-64E6-4346-B6CE-3D33014D21DC}"/>
                </a:ext>
              </a:extLst>
            </p:cNvPr>
            <p:cNvSpPr/>
            <p:nvPr/>
          </p:nvSpPr>
          <p:spPr>
            <a:xfrm>
              <a:off x="1235464" y="3192165"/>
              <a:ext cx="68551" cy="145574"/>
            </a:xfrm>
            <a:prstGeom prst="flowChartProcess">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sp>
        <p:nvSpPr>
          <p:cNvPr id="274" name="TextBox 207">
            <a:extLst>
              <a:ext uri="{FF2B5EF4-FFF2-40B4-BE49-F238E27FC236}">
                <a16:creationId xmlns:a16="http://schemas.microsoft.com/office/drawing/2014/main" id="{2D03021A-C1FE-F542-A08F-27FE4DE0D863}"/>
              </a:ext>
            </a:extLst>
          </p:cNvPr>
          <p:cNvSpPr txBox="1"/>
          <p:nvPr/>
        </p:nvSpPr>
        <p:spPr>
          <a:xfrm>
            <a:off x="839787" y="2877232"/>
            <a:ext cx="919060" cy="348536"/>
          </a:xfrm>
          <a:prstGeom prst="rect">
            <a:avLst/>
          </a:prstGeom>
          <a:noFill/>
        </p:spPr>
        <p:txBody>
          <a:bodyPr wrap="square" tIns="0" bIns="0">
            <a:noAutofit/>
          </a:bodyPr>
          <a:lstStyle/>
          <a:p>
            <a:pPr algn="ctr"/>
            <a:r>
              <a:rPr lang="en-GB" sz="1000" b="1" dirty="0">
                <a:solidFill>
                  <a:schemeClr val="tx2"/>
                </a:solidFill>
              </a:rPr>
              <a:t>Pumpable </a:t>
            </a:r>
          </a:p>
          <a:p>
            <a:pPr algn="ctr"/>
            <a:r>
              <a:rPr lang="en-GB" sz="1000" b="1" dirty="0">
                <a:solidFill>
                  <a:schemeClr val="tx2"/>
                </a:solidFill>
              </a:rPr>
              <a:t>meat solids</a:t>
            </a:r>
          </a:p>
        </p:txBody>
      </p:sp>
      <p:sp>
        <p:nvSpPr>
          <p:cNvPr id="2" name="Title 1">
            <a:extLst>
              <a:ext uri="{FF2B5EF4-FFF2-40B4-BE49-F238E27FC236}">
                <a16:creationId xmlns:a16="http://schemas.microsoft.com/office/drawing/2014/main" id="{6CB3090D-E60B-4453-ADA2-66C0B9945C0D}"/>
              </a:ext>
            </a:extLst>
          </p:cNvPr>
          <p:cNvSpPr>
            <a:spLocks noGrp="1"/>
          </p:cNvSpPr>
          <p:nvPr>
            <p:ph type="ctrTitle"/>
          </p:nvPr>
        </p:nvSpPr>
        <p:spPr>
          <a:xfrm>
            <a:off x="839788" y="305627"/>
            <a:ext cx="9468000" cy="504000"/>
          </a:xfrm>
        </p:spPr>
        <p:txBody>
          <a:bodyPr/>
          <a:lstStyle/>
          <a:p>
            <a:r>
              <a:rPr lang="en-US" dirty="0"/>
              <a:t>Extrusion</a:t>
            </a:r>
          </a:p>
        </p:txBody>
      </p:sp>
      <p:sp>
        <p:nvSpPr>
          <p:cNvPr id="3" name="Subtitle 2">
            <a:extLst>
              <a:ext uri="{FF2B5EF4-FFF2-40B4-BE49-F238E27FC236}">
                <a16:creationId xmlns:a16="http://schemas.microsoft.com/office/drawing/2014/main" id="{14D6D4A0-D150-4985-BE94-992E2CDC03B9}"/>
              </a:ext>
            </a:extLst>
          </p:cNvPr>
          <p:cNvSpPr>
            <a:spLocks noGrp="1"/>
          </p:cNvSpPr>
          <p:nvPr>
            <p:ph type="subTitle" idx="1"/>
          </p:nvPr>
        </p:nvSpPr>
        <p:spPr>
          <a:xfrm>
            <a:off x="846096" y="828000"/>
            <a:ext cx="9468000" cy="349200"/>
          </a:xfrm>
        </p:spPr>
        <p:txBody>
          <a:bodyPr/>
          <a:lstStyle/>
          <a:p>
            <a:r>
              <a:rPr lang="en-US" dirty="0"/>
              <a:t>Pumpable meat solids, fat/oil, and concentrated meat broth</a:t>
            </a:r>
          </a:p>
        </p:txBody>
      </p:sp>
      <p:sp>
        <p:nvSpPr>
          <p:cNvPr id="9" name="Platshållare för text 8">
            <a:extLst>
              <a:ext uri="{FF2B5EF4-FFF2-40B4-BE49-F238E27FC236}">
                <a16:creationId xmlns:a16="http://schemas.microsoft.com/office/drawing/2014/main" id="{838C1148-997C-C148-A368-9B646DC808AA}"/>
              </a:ext>
            </a:extLst>
          </p:cNvPr>
          <p:cNvSpPr>
            <a:spLocks noGrp="1"/>
          </p:cNvSpPr>
          <p:nvPr>
            <p:ph type="body" sz="quarter" idx="12"/>
          </p:nvPr>
        </p:nvSpPr>
        <p:spPr>
          <a:xfrm>
            <a:off x="7715898" y="1952625"/>
            <a:ext cx="3636316" cy="3859866"/>
          </a:xfrm>
        </p:spPr>
        <p:txBody>
          <a:bodyPr/>
          <a:lstStyle/>
          <a:p>
            <a:pPr>
              <a:spcAft>
                <a:spcPts val="1200"/>
              </a:spcAft>
            </a:pPr>
            <a:r>
              <a:rPr lang="en-GB" sz="1800" dirty="0"/>
              <a:t>Ratio of meat proteins to water </a:t>
            </a:r>
            <a:br>
              <a:rPr lang="en-GB" sz="1800" dirty="0"/>
            </a:br>
            <a:r>
              <a:rPr lang="en-GB" sz="1800" dirty="0"/>
              <a:t>= more than 2:1 compared to adding fresh meat </a:t>
            </a:r>
          </a:p>
          <a:p>
            <a:pPr>
              <a:spcAft>
                <a:spcPts val="1200"/>
              </a:spcAft>
            </a:pPr>
            <a:r>
              <a:rPr lang="en-GB" sz="1800" dirty="0"/>
              <a:t>Uses more than 60% less fuel oil consumption to render one ton of raw meat material for pet food compared to dry rendering</a:t>
            </a:r>
          </a:p>
          <a:p>
            <a:pPr>
              <a:spcAft>
                <a:spcPts val="1200"/>
              </a:spcAft>
            </a:pPr>
            <a:r>
              <a:rPr lang="en-GB" sz="1800" dirty="0"/>
              <a:t>Enables 2 kg meat product per kg produced dry pet food yet still maintains sufficient low moisture content to allow drying</a:t>
            </a:r>
            <a:endParaRPr lang="en-US" sz="1800" dirty="0"/>
          </a:p>
        </p:txBody>
      </p:sp>
      <p:sp>
        <p:nvSpPr>
          <p:cNvPr id="5" name="Footer Placeholder 4">
            <a:extLst>
              <a:ext uri="{FF2B5EF4-FFF2-40B4-BE49-F238E27FC236}">
                <a16:creationId xmlns:a16="http://schemas.microsoft.com/office/drawing/2014/main" id="{7ADF45D6-0316-45B9-9F74-B11A84167A42}"/>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6" name="Date Placeholder 5">
            <a:extLst>
              <a:ext uri="{FF2B5EF4-FFF2-40B4-BE49-F238E27FC236}">
                <a16:creationId xmlns:a16="http://schemas.microsoft.com/office/drawing/2014/main" id="{2FB865EF-5096-42C4-8088-61D5D8471E66}"/>
              </a:ext>
            </a:extLst>
          </p:cNvPr>
          <p:cNvSpPr>
            <a:spLocks noGrp="1"/>
          </p:cNvSpPr>
          <p:nvPr>
            <p:ph type="dt" sz="half" idx="26"/>
          </p:nvPr>
        </p:nvSpPr>
        <p:spPr>
          <a:xfrm>
            <a:off x="360000" y="6531166"/>
            <a:ext cx="549408" cy="125233"/>
          </a:xfrm>
        </p:spPr>
        <p:txBody>
          <a:bodyPr/>
          <a:lstStyle/>
          <a:p>
            <a:fld id="{74DD21C0-EE81-41FF-9DCB-588A16D41EC9}" type="datetime1">
              <a:rPr lang="en-GB" noProof="0" smtClean="0"/>
              <a:pPr/>
              <a:t>13/12/2021</a:t>
            </a:fld>
            <a:endParaRPr lang="en-GB" noProof="0"/>
          </a:p>
        </p:txBody>
      </p:sp>
      <p:sp>
        <p:nvSpPr>
          <p:cNvPr id="7" name="Slide Number Placeholder 6">
            <a:extLst>
              <a:ext uri="{FF2B5EF4-FFF2-40B4-BE49-F238E27FC236}">
                <a16:creationId xmlns:a16="http://schemas.microsoft.com/office/drawing/2014/main" id="{BD95150D-E35A-4F33-AED5-6786F90A7F09}"/>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25</a:t>
            </a:fld>
            <a:r>
              <a:rPr lang="en-GB" noProof="0"/>
              <a:t> |</a:t>
            </a:r>
          </a:p>
        </p:txBody>
      </p:sp>
      <p:grpSp>
        <p:nvGrpSpPr>
          <p:cNvPr id="150" name="Group 307">
            <a:extLst>
              <a:ext uri="{FF2B5EF4-FFF2-40B4-BE49-F238E27FC236}">
                <a16:creationId xmlns:a16="http://schemas.microsoft.com/office/drawing/2014/main" id="{BC046476-C0E5-764B-807C-6A8228CC0568}"/>
              </a:ext>
            </a:extLst>
          </p:cNvPr>
          <p:cNvGrpSpPr/>
          <p:nvPr/>
        </p:nvGrpSpPr>
        <p:grpSpPr>
          <a:xfrm>
            <a:off x="1051907" y="3421227"/>
            <a:ext cx="481121" cy="309012"/>
            <a:chOff x="1023060" y="3157847"/>
            <a:chExt cx="481121" cy="309012"/>
          </a:xfrm>
          <a:noFill/>
        </p:grpSpPr>
        <p:pic>
          <p:nvPicPr>
            <p:cNvPr id="162" name="Picture 2">
              <a:extLst>
                <a:ext uri="{FF2B5EF4-FFF2-40B4-BE49-F238E27FC236}">
                  <a16:creationId xmlns:a16="http://schemas.microsoft.com/office/drawing/2014/main" id="{B63DC9C4-1059-0E4F-AC0B-3189CDA7B67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flipH="1">
              <a:off x="1023060" y="3157847"/>
              <a:ext cx="481121" cy="309012"/>
            </a:xfrm>
            <a:prstGeom prst="rect">
              <a:avLst/>
            </a:prstGeom>
            <a:grpFill/>
            <a:ln>
              <a:noFill/>
            </a:ln>
          </p:spPr>
        </p:pic>
        <p:sp>
          <p:nvSpPr>
            <p:cNvPr id="163" name="Flowchart: Process 306">
              <a:extLst>
                <a:ext uri="{FF2B5EF4-FFF2-40B4-BE49-F238E27FC236}">
                  <a16:creationId xmlns:a16="http://schemas.microsoft.com/office/drawing/2014/main" id="{3215D57E-07AD-674F-9F99-0212E1B236C3}"/>
                </a:ext>
              </a:extLst>
            </p:cNvPr>
            <p:cNvSpPr/>
            <p:nvPr/>
          </p:nvSpPr>
          <p:spPr>
            <a:xfrm>
              <a:off x="1357951" y="3320942"/>
              <a:ext cx="68551" cy="145574"/>
            </a:xfrm>
            <a:prstGeom prst="flowChartProcess">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64" name="Flowchart: Process 308">
              <a:extLst>
                <a:ext uri="{FF2B5EF4-FFF2-40B4-BE49-F238E27FC236}">
                  <a16:creationId xmlns:a16="http://schemas.microsoft.com/office/drawing/2014/main" id="{CC87505C-7EE1-A445-BEDB-D631D0FBD121}"/>
                </a:ext>
              </a:extLst>
            </p:cNvPr>
            <p:cNvSpPr/>
            <p:nvPr/>
          </p:nvSpPr>
          <p:spPr>
            <a:xfrm>
              <a:off x="1235464" y="3192165"/>
              <a:ext cx="68551" cy="145574"/>
            </a:xfrm>
            <a:prstGeom prst="flowChartProcess">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nvGrpSpPr>
          <p:cNvPr id="167" name="Group 262">
            <a:extLst>
              <a:ext uri="{FF2B5EF4-FFF2-40B4-BE49-F238E27FC236}">
                <a16:creationId xmlns:a16="http://schemas.microsoft.com/office/drawing/2014/main" id="{2DBBEEFB-B052-EF43-A214-22461D869967}"/>
              </a:ext>
            </a:extLst>
          </p:cNvPr>
          <p:cNvGrpSpPr/>
          <p:nvPr/>
        </p:nvGrpSpPr>
        <p:grpSpPr>
          <a:xfrm flipH="1">
            <a:off x="6237697" y="4697709"/>
            <a:ext cx="509128" cy="180000"/>
            <a:chOff x="1715977" y="4133710"/>
            <a:chExt cx="509128" cy="180000"/>
          </a:xfrm>
        </p:grpSpPr>
        <p:sp>
          <p:nvSpPr>
            <p:cNvPr id="168" name="Flowchart: Connector 263">
              <a:extLst>
                <a:ext uri="{FF2B5EF4-FFF2-40B4-BE49-F238E27FC236}">
                  <a16:creationId xmlns:a16="http://schemas.microsoft.com/office/drawing/2014/main" id="{5DEA6B63-4411-8247-8161-52E63D19EA6B}"/>
                </a:ext>
              </a:extLst>
            </p:cNvPr>
            <p:cNvSpPr/>
            <p:nvPr/>
          </p:nvSpPr>
          <p:spPr>
            <a:xfrm>
              <a:off x="1715977" y="4133710"/>
              <a:ext cx="180000" cy="180000"/>
            </a:xfrm>
            <a:prstGeom prst="flowChartConnector">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000" dirty="0"/>
                <a:t>M</a:t>
              </a:r>
            </a:p>
          </p:txBody>
        </p:sp>
        <p:cxnSp>
          <p:nvCxnSpPr>
            <p:cNvPr id="169" name="Straight Connector 264">
              <a:extLst>
                <a:ext uri="{FF2B5EF4-FFF2-40B4-BE49-F238E27FC236}">
                  <a16:creationId xmlns:a16="http://schemas.microsoft.com/office/drawing/2014/main" id="{1F35050F-4531-3F45-895D-8234A8BA3561}"/>
                </a:ext>
              </a:extLst>
            </p:cNvPr>
            <p:cNvCxnSpPr>
              <a:cxnSpLocks/>
              <a:stCxn id="168" idx="6"/>
            </p:cNvCxnSpPr>
            <p:nvPr/>
          </p:nvCxnSpPr>
          <p:spPr>
            <a:xfrm>
              <a:off x="1895977" y="4223710"/>
              <a:ext cx="32912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70" name="Grupp 169">
            <a:extLst>
              <a:ext uri="{FF2B5EF4-FFF2-40B4-BE49-F238E27FC236}">
                <a16:creationId xmlns:a16="http://schemas.microsoft.com/office/drawing/2014/main" id="{529125AC-2404-4940-9FFC-A477C550F954}"/>
              </a:ext>
            </a:extLst>
          </p:cNvPr>
          <p:cNvGrpSpPr/>
          <p:nvPr/>
        </p:nvGrpSpPr>
        <p:grpSpPr>
          <a:xfrm>
            <a:off x="6347423" y="4698917"/>
            <a:ext cx="166642" cy="166641"/>
            <a:chOff x="3267798" y="4199120"/>
            <a:chExt cx="333282" cy="333282"/>
          </a:xfrm>
        </p:grpSpPr>
        <p:sp>
          <p:nvSpPr>
            <p:cNvPr id="171" name="Frihandsfigur 170">
              <a:extLst>
                <a:ext uri="{FF2B5EF4-FFF2-40B4-BE49-F238E27FC236}">
                  <a16:creationId xmlns:a16="http://schemas.microsoft.com/office/drawing/2014/main" id="{9B52AF11-4EA4-2246-9945-E3DF80D1491B}"/>
                </a:ext>
              </a:extLst>
            </p:cNvPr>
            <p:cNvSpPr/>
            <p:nvPr/>
          </p:nvSpPr>
          <p:spPr>
            <a:xfrm>
              <a:off x="3282419" y="4200239"/>
              <a:ext cx="300349" cy="323714"/>
            </a:xfrm>
            <a:custGeom>
              <a:avLst/>
              <a:gdLst>
                <a:gd name="connsiteX0" fmla="*/ 149561 w 300349"/>
                <a:gd name="connsiteY0" fmla="*/ 0 h 323714"/>
                <a:gd name="connsiteX1" fmla="*/ 299121 w 300349"/>
                <a:gd name="connsiteY1" fmla="*/ 71380 h 323714"/>
                <a:gd name="connsiteX2" fmla="*/ 299121 w 300349"/>
                <a:gd name="connsiteY2" fmla="*/ 83515 h 323714"/>
                <a:gd name="connsiteX3" fmla="*/ 300349 w 300349"/>
                <a:gd name="connsiteY3" fmla="*/ 83515 h 323714"/>
                <a:gd name="connsiteX4" fmla="*/ 300349 w 300349"/>
                <a:gd name="connsiteY4" fmla="*/ 323714 h 323714"/>
                <a:gd name="connsiteX5" fmla="*/ 1229 w 300349"/>
                <a:gd name="connsiteY5" fmla="*/ 323714 h 323714"/>
                <a:gd name="connsiteX6" fmla="*/ 1229 w 300349"/>
                <a:gd name="connsiteY6" fmla="*/ 142761 h 323714"/>
                <a:gd name="connsiteX7" fmla="*/ 0 w 300349"/>
                <a:gd name="connsiteY7" fmla="*/ 142761 h 323714"/>
                <a:gd name="connsiteX8" fmla="*/ 0 w 300349"/>
                <a:gd name="connsiteY8" fmla="*/ 71380 h 323714"/>
                <a:gd name="connsiteX9" fmla="*/ 149561 w 300349"/>
                <a:gd name="connsiteY9" fmla="*/ 0 h 32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349" h="323714">
                  <a:moveTo>
                    <a:pt x="149561" y="0"/>
                  </a:moveTo>
                  <a:cubicBezTo>
                    <a:pt x="232161" y="0"/>
                    <a:pt x="299121" y="31958"/>
                    <a:pt x="299121" y="71380"/>
                  </a:cubicBezTo>
                  <a:lnTo>
                    <a:pt x="299121" y="83515"/>
                  </a:lnTo>
                  <a:lnTo>
                    <a:pt x="300349" y="83515"/>
                  </a:lnTo>
                  <a:lnTo>
                    <a:pt x="300349" y="323714"/>
                  </a:lnTo>
                  <a:lnTo>
                    <a:pt x="1229" y="323714"/>
                  </a:lnTo>
                  <a:lnTo>
                    <a:pt x="1229" y="142761"/>
                  </a:lnTo>
                  <a:lnTo>
                    <a:pt x="0" y="142761"/>
                  </a:lnTo>
                  <a:lnTo>
                    <a:pt x="0" y="71380"/>
                  </a:lnTo>
                  <a:cubicBezTo>
                    <a:pt x="0" y="31958"/>
                    <a:pt x="66961" y="0"/>
                    <a:pt x="149561" y="0"/>
                  </a:cubicBezTo>
                  <a:close/>
                </a:path>
              </a:pathLst>
            </a:cu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0"/>
            </a:p>
          </p:txBody>
        </p:sp>
        <p:pic>
          <p:nvPicPr>
            <p:cNvPr id="172" name="Graphic 196" descr="Gears outline">
              <a:extLst>
                <a:ext uri="{FF2B5EF4-FFF2-40B4-BE49-F238E27FC236}">
                  <a16:creationId xmlns:a16="http://schemas.microsoft.com/office/drawing/2014/main" id="{E53BAB0D-A45E-8C47-B48D-CF8412D34F8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67798" y="4199120"/>
              <a:ext cx="333282" cy="333282"/>
            </a:xfrm>
            <a:prstGeom prst="rect">
              <a:avLst/>
            </a:prstGeom>
          </p:spPr>
        </p:pic>
      </p:grpSp>
      <p:sp>
        <p:nvSpPr>
          <p:cNvPr id="178" name="Rectangle 154">
            <a:extLst>
              <a:ext uri="{FF2B5EF4-FFF2-40B4-BE49-F238E27FC236}">
                <a16:creationId xmlns:a16="http://schemas.microsoft.com/office/drawing/2014/main" id="{BDFA19BC-5099-394A-AFB4-2095EC550AC6}"/>
              </a:ext>
            </a:extLst>
          </p:cNvPr>
          <p:cNvSpPr/>
          <p:nvPr/>
        </p:nvSpPr>
        <p:spPr>
          <a:xfrm>
            <a:off x="4478181" y="4653203"/>
            <a:ext cx="1722009" cy="260299"/>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rgbClr val="000000"/>
              </a:solidFill>
            </a:endParaRPr>
          </a:p>
        </p:txBody>
      </p:sp>
      <p:sp>
        <p:nvSpPr>
          <p:cNvPr id="179" name="Rectangle 173">
            <a:extLst>
              <a:ext uri="{FF2B5EF4-FFF2-40B4-BE49-F238E27FC236}">
                <a16:creationId xmlns:a16="http://schemas.microsoft.com/office/drawing/2014/main" id="{FEDE51E4-4DB3-4E47-8735-92253DCFFB84}"/>
              </a:ext>
            </a:extLst>
          </p:cNvPr>
          <p:cNvSpPr/>
          <p:nvPr/>
        </p:nvSpPr>
        <p:spPr>
          <a:xfrm>
            <a:off x="4557305" y="4696778"/>
            <a:ext cx="1654992" cy="180000"/>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nvGrpSpPr>
          <p:cNvPr id="180" name="Group 10">
            <a:extLst>
              <a:ext uri="{FF2B5EF4-FFF2-40B4-BE49-F238E27FC236}">
                <a16:creationId xmlns:a16="http://schemas.microsoft.com/office/drawing/2014/main" id="{F9E70147-2636-4142-960B-0BE50FE288B2}"/>
              </a:ext>
            </a:extLst>
          </p:cNvPr>
          <p:cNvGrpSpPr/>
          <p:nvPr/>
        </p:nvGrpSpPr>
        <p:grpSpPr>
          <a:xfrm>
            <a:off x="2333492" y="2374149"/>
            <a:ext cx="288965" cy="349201"/>
            <a:chOff x="321500" y="1705231"/>
            <a:chExt cx="288965" cy="600950"/>
          </a:xfrm>
          <a:solidFill>
            <a:schemeClr val="accent6"/>
          </a:solidFill>
        </p:grpSpPr>
        <p:sp>
          <p:nvSpPr>
            <p:cNvPr id="181" name="Rectangle 3">
              <a:extLst>
                <a:ext uri="{FF2B5EF4-FFF2-40B4-BE49-F238E27FC236}">
                  <a16:creationId xmlns:a16="http://schemas.microsoft.com/office/drawing/2014/main" id="{B13FB1D4-B3AD-D946-A7BC-7AEDFD9A4E45}"/>
                </a:ext>
              </a:extLst>
            </p:cNvPr>
            <p:cNvSpPr/>
            <p:nvPr/>
          </p:nvSpPr>
          <p:spPr>
            <a:xfrm>
              <a:off x="321500" y="1705231"/>
              <a:ext cx="288000" cy="416284"/>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bg1"/>
                  </a:solidFill>
                </a:rPr>
                <a:t># 1</a:t>
              </a:r>
            </a:p>
          </p:txBody>
        </p:sp>
        <p:sp>
          <p:nvSpPr>
            <p:cNvPr id="182" name="Isosceles Triangle 7">
              <a:extLst>
                <a:ext uri="{FF2B5EF4-FFF2-40B4-BE49-F238E27FC236}">
                  <a16:creationId xmlns:a16="http://schemas.microsoft.com/office/drawing/2014/main" id="{B56A1323-D066-B845-BC35-EFCFAD0DF7E9}"/>
                </a:ext>
              </a:extLst>
            </p:cNvPr>
            <p:cNvSpPr/>
            <p:nvPr/>
          </p:nvSpPr>
          <p:spPr>
            <a:xfrm rot="10800000">
              <a:off x="322465" y="2121515"/>
              <a:ext cx="288000" cy="184666"/>
            </a:xfrm>
            <a:prstGeom prst="triangl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bg1"/>
                </a:solidFill>
              </a:endParaRPr>
            </a:p>
          </p:txBody>
        </p:sp>
      </p:grpSp>
      <p:grpSp>
        <p:nvGrpSpPr>
          <p:cNvPr id="183" name="Group 48">
            <a:extLst>
              <a:ext uri="{FF2B5EF4-FFF2-40B4-BE49-F238E27FC236}">
                <a16:creationId xmlns:a16="http://schemas.microsoft.com/office/drawing/2014/main" id="{4C110E4D-626E-0A4B-85A8-C27B88B25EF7}"/>
              </a:ext>
            </a:extLst>
          </p:cNvPr>
          <p:cNvGrpSpPr/>
          <p:nvPr/>
        </p:nvGrpSpPr>
        <p:grpSpPr>
          <a:xfrm>
            <a:off x="2691952" y="2374149"/>
            <a:ext cx="288965" cy="349201"/>
            <a:chOff x="321500" y="1705231"/>
            <a:chExt cx="288965" cy="600950"/>
          </a:xfrm>
          <a:solidFill>
            <a:schemeClr val="accent6"/>
          </a:solidFill>
        </p:grpSpPr>
        <p:sp>
          <p:nvSpPr>
            <p:cNvPr id="184" name="Rectangle 51">
              <a:extLst>
                <a:ext uri="{FF2B5EF4-FFF2-40B4-BE49-F238E27FC236}">
                  <a16:creationId xmlns:a16="http://schemas.microsoft.com/office/drawing/2014/main" id="{63071422-6038-C048-9550-9FB448E30DC6}"/>
                </a:ext>
              </a:extLst>
            </p:cNvPr>
            <p:cNvSpPr/>
            <p:nvPr/>
          </p:nvSpPr>
          <p:spPr>
            <a:xfrm>
              <a:off x="321500" y="1705231"/>
              <a:ext cx="288000" cy="416284"/>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bg1"/>
                  </a:solidFill>
                </a:rPr>
                <a:t># 2</a:t>
              </a:r>
            </a:p>
          </p:txBody>
        </p:sp>
        <p:sp>
          <p:nvSpPr>
            <p:cNvPr id="185" name="Isosceles Triangle 52">
              <a:extLst>
                <a:ext uri="{FF2B5EF4-FFF2-40B4-BE49-F238E27FC236}">
                  <a16:creationId xmlns:a16="http://schemas.microsoft.com/office/drawing/2014/main" id="{82FD336F-8862-E548-91B5-049514C0C4F4}"/>
                </a:ext>
              </a:extLst>
            </p:cNvPr>
            <p:cNvSpPr/>
            <p:nvPr/>
          </p:nvSpPr>
          <p:spPr>
            <a:xfrm rot="10800000">
              <a:off x="322465" y="2121515"/>
              <a:ext cx="288000" cy="184666"/>
            </a:xfrm>
            <a:prstGeom prst="triangl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bg1"/>
                </a:solidFill>
              </a:endParaRPr>
            </a:p>
          </p:txBody>
        </p:sp>
      </p:grpSp>
      <p:grpSp>
        <p:nvGrpSpPr>
          <p:cNvPr id="186" name="Group 53">
            <a:extLst>
              <a:ext uri="{FF2B5EF4-FFF2-40B4-BE49-F238E27FC236}">
                <a16:creationId xmlns:a16="http://schemas.microsoft.com/office/drawing/2014/main" id="{A4977770-DEF7-3E47-B0A3-2FEDB35F03D7}"/>
              </a:ext>
            </a:extLst>
          </p:cNvPr>
          <p:cNvGrpSpPr/>
          <p:nvPr/>
        </p:nvGrpSpPr>
        <p:grpSpPr>
          <a:xfrm>
            <a:off x="3040841" y="2374149"/>
            <a:ext cx="288965" cy="349201"/>
            <a:chOff x="321500" y="1705231"/>
            <a:chExt cx="288965" cy="600950"/>
          </a:xfrm>
          <a:solidFill>
            <a:schemeClr val="accent6"/>
          </a:solidFill>
        </p:grpSpPr>
        <p:sp>
          <p:nvSpPr>
            <p:cNvPr id="187" name="Rectangle 54">
              <a:extLst>
                <a:ext uri="{FF2B5EF4-FFF2-40B4-BE49-F238E27FC236}">
                  <a16:creationId xmlns:a16="http://schemas.microsoft.com/office/drawing/2014/main" id="{F3DD434C-032A-634B-8C45-4D8B1267DF89}"/>
                </a:ext>
              </a:extLst>
            </p:cNvPr>
            <p:cNvSpPr/>
            <p:nvPr/>
          </p:nvSpPr>
          <p:spPr>
            <a:xfrm>
              <a:off x="321500" y="1705231"/>
              <a:ext cx="288000" cy="416284"/>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bg1"/>
                  </a:solidFill>
                </a:rPr>
                <a:t># 3</a:t>
              </a:r>
            </a:p>
          </p:txBody>
        </p:sp>
        <p:sp>
          <p:nvSpPr>
            <p:cNvPr id="188" name="Isosceles Triangle 55">
              <a:extLst>
                <a:ext uri="{FF2B5EF4-FFF2-40B4-BE49-F238E27FC236}">
                  <a16:creationId xmlns:a16="http://schemas.microsoft.com/office/drawing/2014/main" id="{EDF07F13-3346-7F4D-987B-2CDAAFB5461D}"/>
                </a:ext>
              </a:extLst>
            </p:cNvPr>
            <p:cNvSpPr/>
            <p:nvPr/>
          </p:nvSpPr>
          <p:spPr>
            <a:xfrm rot="10800000">
              <a:off x="322465" y="2121515"/>
              <a:ext cx="288000" cy="184666"/>
            </a:xfrm>
            <a:prstGeom prst="triangl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bg1"/>
                </a:solidFill>
              </a:endParaRPr>
            </a:p>
          </p:txBody>
        </p:sp>
      </p:grpSp>
      <p:sp>
        <p:nvSpPr>
          <p:cNvPr id="189" name="TextBox 22">
            <a:extLst>
              <a:ext uri="{FF2B5EF4-FFF2-40B4-BE49-F238E27FC236}">
                <a16:creationId xmlns:a16="http://schemas.microsoft.com/office/drawing/2014/main" id="{F4B0B4D7-079E-8A4A-ADBD-A2BD48361956}"/>
              </a:ext>
            </a:extLst>
          </p:cNvPr>
          <p:cNvSpPr txBox="1"/>
          <p:nvPr/>
        </p:nvSpPr>
        <p:spPr>
          <a:xfrm>
            <a:off x="2353035" y="2112538"/>
            <a:ext cx="956849" cy="246221"/>
          </a:xfrm>
          <a:prstGeom prst="rect">
            <a:avLst/>
          </a:prstGeom>
        </p:spPr>
        <p:txBody>
          <a:bodyPr wrap="square" lIns="0" rIns="0" rtlCol="0">
            <a:spAutoFit/>
          </a:bodyPr>
          <a:lstStyle/>
          <a:p>
            <a:pPr algn="ctr"/>
            <a:r>
              <a:rPr lang="en-GB" sz="1000" dirty="0">
                <a:solidFill>
                  <a:schemeClr val="bg2">
                    <a:lumMod val="50000"/>
                  </a:schemeClr>
                </a:solidFill>
              </a:rPr>
              <a:t>Dry ingredients</a:t>
            </a:r>
          </a:p>
        </p:txBody>
      </p:sp>
      <p:cxnSp>
        <p:nvCxnSpPr>
          <p:cNvPr id="190" name="Connector: Elbow 29">
            <a:extLst>
              <a:ext uri="{FF2B5EF4-FFF2-40B4-BE49-F238E27FC236}">
                <a16:creationId xmlns:a16="http://schemas.microsoft.com/office/drawing/2014/main" id="{88AC272C-F287-8E44-835D-07F223EC7D0B}"/>
              </a:ext>
            </a:extLst>
          </p:cNvPr>
          <p:cNvCxnSpPr>
            <a:cxnSpLocks/>
            <a:stCxn id="188" idx="0"/>
          </p:cNvCxnSpPr>
          <p:nvPr/>
        </p:nvCxnSpPr>
        <p:spPr>
          <a:xfrm rot="5400000">
            <a:off x="2615177" y="2586149"/>
            <a:ext cx="433429" cy="707831"/>
          </a:xfrm>
          <a:prstGeom prst="bentConnector3">
            <a:avLst>
              <a:gd name="adj1" fmla="val 26559"/>
            </a:avLst>
          </a:prstGeom>
          <a:ln w="6350">
            <a:solidFill>
              <a:schemeClr val="bg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1" name="Connector: Elbow 62">
            <a:extLst>
              <a:ext uri="{FF2B5EF4-FFF2-40B4-BE49-F238E27FC236}">
                <a16:creationId xmlns:a16="http://schemas.microsoft.com/office/drawing/2014/main" id="{19D2C582-6CCB-9244-923A-EF2C29DDF163}"/>
              </a:ext>
            </a:extLst>
          </p:cNvPr>
          <p:cNvCxnSpPr>
            <a:cxnSpLocks/>
            <a:stCxn id="185" idx="0"/>
          </p:cNvCxnSpPr>
          <p:nvPr/>
        </p:nvCxnSpPr>
        <p:spPr>
          <a:xfrm rot="5400000">
            <a:off x="2440732" y="2760593"/>
            <a:ext cx="433429" cy="358942"/>
          </a:xfrm>
          <a:prstGeom prst="bentConnector3">
            <a:avLst>
              <a:gd name="adj1" fmla="val 26559"/>
            </a:avLst>
          </a:prstGeom>
          <a:ln w="6350">
            <a:solidFill>
              <a:schemeClr val="bg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2" name="Connector: Elbow 65">
            <a:extLst>
              <a:ext uri="{FF2B5EF4-FFF2-40B4-BE49-F238E27FC236}">
                <a16:creationId xmlns:a16="http://schemas.microsoft.com/office/drawing/2014/main" id="{B4FC838E-A42E-6F49-9DA5-C212F7ABB774}"/>
              </a:ext>
            </a:extLst>
          </p:cNvPr>
          <p:cNvCxnSpPr>
            <a:cxnSpLocks/>
            <a:stCxn id="182" idx="0"/>
          </p:cNvCxnSpPr>
          <p:nvPr/>
        </p:nvCxnSpPr>
        <p:spPr>
          <a:xfrm flipH="1">
            <a:off x="2476233" y="2723350"/>
            <a:ext cx="2224" cy="600899"/>
          </a:xfrm>
          <a:prstGeom prst="straightConnector1">
            <a:avLst/>
          </a:prstGeom>
          <a:ln w="6350">
            <a:solidFill>
              <a:schemeClr val="bg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93" name="Group 60">
            <a:extLst>
              <a:ext uri="{FF2B5EF4-FFF2-40B4-BE49-F238E27FC236}">
                <a16:creationId xmlns:a16="http://schemas.microsoft.com/office/drawing/2014/main" id="{D804E4E2-AE58-F946-8A9C-DC033D4A6AF9}"/>
              </a:ext>
            </a:extLst>
          </p:cNvPr>
          <p:cNvGrpSpPr/>
          <p:nvPr/>
        </p:nvGrpSpPr>
        <p:grpSpPr>
          <a:xfrm>
            <a:off x="2175758" y="3156779"/>
            <a:ext cx="1243941" cy="392768"/>
            <a:chOff x="166318" y="2573845"/>
            <a:chExt cx="1243941" cy="392768"/>
          </a:xfrm>
        </p:grpSpPr>
        <p:sp>
          <p:nvSpPr>
            <p:cNvPr id="194" name="Parallelogram 57">
              <a:extLst>
                <a:ext uri="{FF2B5EF4-FFF2-40B4-BE49-F238E27FC236}">
                  <a16:creationId xmlns:a16="http://schemas.microsoft.com/office/drawing/2014/main" id="{E3AA4333-BBF1-9E4E-8C6B-BB5BA2871E18}"/>
                </a:ext>
              </a:extLst>
            </p:cNvPr>
            <p:cNvSpPr/>
            <p:nvPr/>
          </p:nvSpPr>
          <p:spPr>
            <a:xfrm flipH="1">
              <a:off x="1266259" y="2742754"/>
              <a:ext cx="144000" cy="223859"/>
            </a:xfrm>
            <a:prstGeom prst="parallelogram">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nvGrpSpPr>
            <p:cNvPr id="195" name="Group 30">
              <a:extLst>
                <a:ext uri="{FF2B5EF4-FFF2-40B4-BE49-F238E27FC236}">
                  <a16:creationId xmlns:a16="http://schemas.microsoft.com/office/drawing/2014/main" id="{28811013-53C3-C343-AAE3-07640E2D3971}"/>
                </a:ext>
              </a:extLst>
            </p:cNvPr>
            <p:cNvGrpSpPr/>
            <p:nvPr/>
          </p:nvGrpSpPr>
          <p:grpSpPr>
            <a:xfrm>
              <a:off x="420752" y="2573845"/>
              <a:ext cx="956849" cy="185440"/>
              <a:chOff x="363002" y="2439092"/>
              <a:chExt cx="956849" cy="185440"/>
            </a:xfrm>
          </p:grpSpPr>
          <p:sp>
            <p:nvSpPr>
              <p:cNvPr id="200" name="Rectangle 23">
                <a:extLst>
                  <a:ext uri="{FF2B5EF4-FFF2-40B4-BE49-F238E27FC236}">
                    <a16:creationId xmlns:a16="http://schemas.microsoft.com/office/drawing/2014/main" id="{2D97DF95-12BA-4748-9B18-3F088C467DB2}"/>
                  </a:ext>
                </a:extLst>
              </p:cNvPr>
              <p:cNvSpPr/>
              <p:nvPr/>
            </p:nvSpPr>
            <p:spPr>
              <a:xfrm>
                <a:off x="363002" y="2439092"/>
                <a:ext cx="95565" cy="60207"/>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01" name="Rectangle 25">
                <a:extLst>
                  <a:ext uri="{FF2B5EF4-FFF2-40B4-BE49-F238E27FC236}">
                    <a16:creationId xmlns:a16="http://schemas.microsoft.com/office/drawing/2014/main" id="{6CE2BEBF-161B-984E-8261-14F5A0FB7EF9}"/>
                  </a:ext>
                </a:extLst>
              </p:cNvPr>
              <p:cNvSpPr/>
              <p:nvPr/>
            </p:nvSpPr>
            <p:spPr>
              <a:xfrm>
                <a:off x="363002" y="2499299"/>
                <a:ext cx="956849" cy="125233"/>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2"/>
                  </a:solidFill>
                </a:endParaRPr>
              </a:p>
            </p:txBody>
          </p:sp>
        </p:grpSp>
        <p:sp>
          <p:nvSpPr>
            <p:cNvPr id="196" name="Flowchart: Connector 38">
              <a:extLst>
                <a:ext uri="{FF2B5EF4-FFF2-40B4-BE49-F238E27FC236}">
                  <a16:creationId xmlns:a16="http://schemas.microsoft.com/office/drawing/2014/main" id="{9B2AD09F-43DC-704F-9A2D-E695AA7681F7}"/>
                </a:ext>
              </a:extLst>
            </p:cNvPr>
            <p:cNvSpPr/>
            <p:nvPr/>
          </p:nvSpPr>
          <p:spPr>
            <a:xfrm>
              <a:off x="166318" y="2605686"/>
              <a:ext cx="180000" cy="180000"/>
            </a:xfrm>
            <a:prstGeom prst="flowChartConnector">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000"/>
                <a:t>M</a:t>
              </a:r>
            </a:p>
          </p:txBody>
        </p:sp>
        <p:cxnSp>
          <p:nvCxnSpPr>
            <p:cNvPr id="197" name="Straight Connector 40">
              <a:extLst>
                <a:ext uri="{FF2B5EF4-FFF2-40B4-BE49-F238E27FC236}">
                  <a16:creationId xmlns:a16="http://schemas.microsoft.com/office/drawing/2014/main" id="{08BE217F-A6E4-E147-8EFE-16AD29F1190D}"/>
                </a:ext>
              </a:extLst>
            </p:cNvPr>
            <p:cNvCxnSpPr>
              <a:cxnSpLocks/>
              <a:stCxn id="196" idx="6"/>
              <a:endCxn id="201" idx="1"/>
            </p:cNvCxnSpPr>
            <p:nvPr/>
          </p:nvCxnSpPr>
          <p:spPr>
            <a:xfrm>
              <a:off x="346318" y="2695686"/>
              <a:ext cx="74434" cy="98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98" name="Graphic 56" descr="Eject with solid fill">
              <a:extLst>
                <a:ext uri="{FF2B5EF4-FFF2-40B4-BE49-F238E27FC236}">
                  <a16:creationId xmlns:a16="http://schemas.microsoft.com/office/drawing/2014/main" id="{0B330DEF-3771-3B42-A966-B92811AB63B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2788" y="2754429"/>
              <a:ext cx="155557" cy="155557"/>
            </a:xfrm>
            <a:prstGeom prst="rect">
              <a:avLst/>
            </a:prstGeom>
          </p:spPr>
        </p:pic>
        <p:pic>
          <p:nvPicPr>
            <p:cNvPr id="199" name="Graphic 78" descr="Eject with solid fill">
              <a:extLst>
                <a:ext uri="{FF2B5EF4-FFF2-40B4-BE49-F238E27FC236}">
                  <a16:creationId xmlns:a16="http://schemas.microsoft.com/office/drawing/2014/main" id="{75EAABC7-89CA-F44D-9B7D-1B8D9F122F5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8588" y="2763244"/>
              <a:ext cx="155557" cy="155557"/>
            </a:xfrm>
            <a:prstGeom prst="rect">
              <a:avLst/>
            </a:prstGeom>
          </p:spPr>
        </p:pic>
      </p:grpSp>
      <p:cxnSp>
        <p:nvCxnSpPr>
          <p:cNvPr id="202" name="Connector: Elbow 139">
            <a:extLst>
              <a:ext uri="{FF2B5EF4-FFF2-40B4-BE49-F238E27FC236}">
                <a16:creationId xmlns:a16="http://schemas.microsoft.com/office/drawing/2014/main" id="{E958ACA9-6133-DD47-BB23-28FE48B6B541}"/>
              </a:ext>
            </a:extLst>
          </p:cNvPr>
          <p:cNvCxnSpPr>
            <a:cxnSpLocks/>
            <a:endCxn id="208" idx="0"/>
          </p:cNvCxnSpPr>
          <p:nvPr/>
        </p:nvCxnSpPr>
        <p:spPr>
          <a:xfrm rot="5400000">
            <a:off x="3260902" y="3654030"/>
            <a:ext cx="209280" cy="315"/>
          </a:xfrm>
          <a:prstGeom prst="bentConnector3">
            <a:avLst>
              <a:gd name="adj1" fmla="val 50000"/>
            </a:avLst>
          </a:prstGeom>
          <a:ln w="6350">
            <a:solidFill>
              <a:schemeClr val="bg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03" name="Parallelogram 142">
            <a:extLst>
              <a:ext uri="{FF2B5EF4-FFF2-40B4-BE49-F238E27FC236}">
                <a16:creationId xmlns:a16="http://schemas.microsoft.com/office/drawing/2014/main" id="{AA15C7C8-65DC-A64A-AE4D-E5AD2D9F1BB7}"/>
              </a:ext>
            </a:extLst>
          </p:cNvPr>
          <p:cNvSpPr/>
          <p:nvPr/>
        </p:nvSpPr>
        <p:spPr>
          <a:xfrm flipH="1">
            <a:off x="4535931" y="4343478"/>
            <a:ext cx="72000" cy="216000"/>
          </a:xfrm>
          <a:prstGeom prst="parallelogram">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04" name="Flowchart: Collate 144">
            <a:extLst>
              <a:ext uri="{FF2B5EF4-FFF2-40B4-BE49-F238E27FC236}">
                <a16:creationId xmlns:a16="http://schemas.microsoft.com/office/drawing/2014/main" id="{9AC107BC-9CE5-BD4C-9FC3-4C353D62512F}"/>
              </a:ext>
            </a:extLst>
          </p:cNvPr>
          <p:cNvSpPr/>
          <p:nvPr/>
        </p:nvSpPr>
        <p:spPr>
          <a:xfrm>
            <a:off x="4175123" y="3941221"/>
            <a:ext cx="71432" cy="324000"/>
          </a:xfrm>
          <a:prstGeom prst="flowChartCollate">
            <a:avLst/>
          </a:prstGeom>
          <a:solidFill>
            <a:srgbClr val="0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205" name="Flowchart: Collate 145">
            <a:extLst>
              <a:ext uri="{FF2B5EF4-FFF2-40B4-BE49-F238E27FC236}">
                <a16:creationId xmlns:a16="http://schemas.microsoft.com/office/drawing/2014/main" id="{EDFCF53F-773F-FE40-BB5B-ED037DA4E36B}"/>
              </a:ext>
            </a:extLst>
          </p:cNvPr>
          <p:cNvSpPr/>
          <p:nvPr/>
        </p:nvSpPr>
        <p:spPr>
          <a:xfrm>
            <a:off x="4322712" y="3941221"/>
            <a:ext cx="71432" cy="324000"/>
          </a:xfrm>
          <a:prstGeom prst="flowChartCollate">
            <a:avLst/>
          </a:prstGeom>
          <a:solidFill>
            <a:srgbClr val="0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206" name="Flowchart: Collate 146">
            <a:extLst>
              <a:ext uri="{FF2B5EF4-FFF2-40B4-BE49-F238E27FC236}">
                <a16:creationId xmlns:a16="http://schemas.microsoft.com/office/drawing/2014/main" id="{5801E355-D1C0-124C-B5C7-D1D09EEB034A}"/>
              </a:ext>
            </a:extLst>
          </p:cNvPr>
          <p:cNvSpPr/>
          <p:nvPr/>
        </p:nvSpPr>
        <p:spPr>
          <a:xfrm>
            <a:off x="4475112" y="3943447"/>
            <a:ext cx="71432" cy="324000"/>
          </a:xfrm>
          <a:prstGeom prst="flowChartCollate">
            <a:avLst/>
          </a:prstGeom>
          <a:solidFill>
            <a:srgbClr val="0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grpSp>
        <p:nvGrpSpPr>
          <p:cNvPr id="207" name="Group 149">
            <a:extLst>
              <a:ext uri="{FF2B5EF4-FFF2-40B4-BE49-F238E27FC236}">
                <a16:creationId xmlns:a16="http://schemas.microsoft.com/office/drawing/2014/main" id="{46B4BBEC-24D7-DF47-B09F-2EF1E3B61C4C}"/>
              </a:ext>
            </a:extLst>
          </p:cNvPr>
          <p:cNvGrpSpPr/>
          <p:nvPr/>
        </p:nvGrpSpPr>
        <p:grpSpPr>
          <a:xfrm>
            <a:off x="2841406" y="3632140"/>
            <a:ext cx="1924711" cy="961703"/>
            <a:chOff x="829414" y="3049822"/>
            <a:chExt cx="1924711" cy="961703"/>
          </a:xfrm>
        </p:grpSpPr>
        <p:sp>
          <p:nvSpPr>
            <p:cNvPr id="208" name="Flowchart: Manual Operation 122">
              <a:extLst>
                <a:ext uri="{FF2B5EF4-FFF2-40B4-BE49-F238E27FC236}">
                  <a16:creationId xmlns:a16="http://schemas.microsoft.com/office/drawing/2014/main" id="{742AC3E9-FB09-574B-AD45-72DD21E331D9}"/>
                </a:ext>
              </a:extLst>
            </p:cNvPr>
            <p:cNvSpPr/>
            <p:nvPr/>
          </p:nvSpPr>
          <p:spPr>
            <a:xfrm>
              <a:off x="1239145" y="3176509"/>
              <a:ext cx="228493" cy="137550"/>
            </a:xfrm>
            <a:prstGeom prst="flowChartManualOperation">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09" name="Rectangle 58">
              <a:extLst>
                <a:ext uri="{FF2B5EF4-FFF2-40B4-BE49-F238E27FC236}">
                  <a16:creationId xmlns:a16="http://schemas.microsoft.com/office/drawing/2014/main" id="{1D514E44-6BDB-C347-AFA5-578CEA4D14C5}"/>
                </a:ext>
              </a:extLst>
            </p:cNvPr>
            <p:cNvSpPr/>
            <p:nvPr/>
          </p:nvSpPr>
          <p:spPr>
            <a:xfrm>
              <a:off x="1234704" y="3297142"/>
              <a:ext cx="1377984" cy="464018"/>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nvGrpSpPr>
            <p:cNvPr id="210" name="Group 66">
              <a:extLst>
                <a:ext uri="{FF2B5EF4-FFF2-40B4-BE49-F238E27FC236}">
                  <a16:creationId xmlns:a16="http://schemas.microsoft.com/office/drawing/2014/main" id="{76CA2E93-8CC2-C14A-ACA0-7ED47B7ADCD4}"/>
                </a:ext>
              </a:extLst>
            </p:cNvPr>
            <p:cNvGrpSpPr/>
            <p:nvPr/>
          </p:nvGrpSpPr>
          <p:grpSpPr>
            <a:xfrm>
              <a:off x="996677" y="3441485"/>
              <a:ext cx="251432" cy="180000"/>
              <a:chOff x="1006302" y="3287479"/>
              <a:chExt cx="251432" cy="180000"/>
            </a:xfrm>
          </p:grpSpPr>
          <p:sp>
            <p:nvSpPr>
              <p:cNvPr id="230" name="Flowchart: Connector 93">
                <a:extLst>
                  <a:ext uri="{FF2B5EF4-FFF2-40B4-BE49-F238E27FC236}">
                    <a16:creationId xmlns:a16="http://schemas.microsoft.com/office/drawing/2014/main" id="{DF912C01-CB0D-E943-A90F-6AA009B339FD}"/>
                  </a:ext>
                </a:extLst>
              </p:cNvPr>
              <p:cNvSpPr/>
              <p:nvPr/>
            </p:nvSpPr>
            <p:spPr>
              <a:xfrm>
                <a:off x="1006302" y="3287479"/>
                <a:ext cx="180000" cy="180000"/>
              </a:xfrm>
              <a:prstGeom prst="flowChartConnector">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000" dirty="0"/>
                  <a:t>M</a:t>
                </a:r>
              </a:p>
            </p:txBody>
          </p:sp>
          <p:cxnSp>
            <p:nvCxnSpPr>
              <p:cNvPr id="231" name="Straight Connector 94">
                <a:extLst>
                  <a:ext uri="{FF2B5EF4-FFF2-40B4-BE49-F238E27FC236}">
                    <a16:creationId xmlns:a16="http://schemas.microsoft.com/office/drawing/2014/main" id="{72A0CC4E-5F95-7643-8426-6D93886B3D5E}"/>
                  </a:ext>
                </a:extLst>
              </p:cNvPr>
              <p:cNvCxnSpPr>
                <a:cxnSpLocks/>
                <a:stCxn id="230" idx="6"/>
              </p:cNvCxnSpPr>
              <p:nvPr/>
            </p:nvCxnSpPr>
            <p:spPr>
              <a:xfrm>
                <a:off x="1186302" y="3377479"/>
                <a:ext cx="71432" cy="98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211" name="Straight Connector 63">
              <a:extLst>
                <a:ext uri="{FF2B5EF4-FFF2-40B4-BE49-F238E27FC236}">
                  <a16:creationId xmlns:a16="http://schemas.microsoft.com/office/drawing/2014/main" id="{97346D08-A14D-E04C-979C-BF3637D5894D}"/>
                </a:ext>
              </a:extLst>
            </p:cNvPr>
            <p:cNvCxnSpPr>
              <a:cxnSpLocks/>
              <a:stCxn id="209" idx="1"/>
              <a:endCxn id="209" idx="3"/>
            </p:cNvCxnSpPr>
            <p:nvPr/>
          </p:nvCxnSpPr>
          <p:spPr>
            <a:xfrm>
              <a:off x="1234704" y="3529151"/>
              <a:ext cx="1377984"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2" name="Flowchart: Collate 67">
              <a:extLst>
                <a:ext uri="{FF2B5EF4-FFF2-40B4-BE49-F238E27FC236}">
                  <a16:creationId xmlns:a16="http://schemas.microsoft.com/office/drawing/2014/main" id="{4D81DC87-4602-5D42-9D1E-EA4DCD158D14}"/>
                </a:ext>
              </a:extLst>
            </p:cNvPr>
            <p:cNvSpPr/>
            <p:nvPr/>
          </p:nvSpPr>
          <p:spPr>
            <a:xfrm>
              <a:off x="1301666" y="3360506"/>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213" name="Flowchart: Collate 96">
              <a:extLst>
                <a:ext uri="{FF2B5EF4-FFF2-40B4-BE49-F238E27FC236}">
                  <a16:creationId xmlns:a16="http://schemas.microsoft.com/office/drawing/2014/main" id="{901DE243-3C3D-6C44-8EDF-F223F6BDC995}"/>
                </a:ext>
              </a:extLst>
            </p:cNvPr>
            <p:cNvSpPr/>
            <p:nvPr/>
          </p:nvSpPr>
          <p:spPr>
            <a:xfrm>
              <a:off x="1454066" y="3360506"/>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214" name="Flowchart: Collate 97">
              <a:extLst>
                <a:ext uri="{FF2B5EF4-FFF2-40B4-BE49-F238E27FC236}">
                  <a16:creationId xmlns:a16="http://schemas.microsoft.com/office/drawing/2014/main" id="{498ED42D-AF87-9C48-BB0B-6FDADB0D150D}"/>
                </a:ext>
              </a:extLst>
            </p:cNvPr>
            <p:cNvSpPr/>
            <p:nvPr/>
          </p:nvSpPr>
          <p:spPr>
            <a:xfrm>
              <a:off x="1588820" y="3360506"/>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215" name="Flowchart: Collate 98">
              <a:extLst>
                <a:ext uri="{FF2B5EF4-FFF2-40B4-BE49-F238E27FC236}">
                  <a16:creationId xmlns:a16="http://schemas.microsoft.com/office/drawing/2014/main" id="{3048FCAB-979D-A645-9EB4-D1E411D799FA}"/>
                </a:ext>
              </a:extLst>
            </p:cNvPr>
            <p:cNvSpPr/>
            <p:nvPr/>
          </p:nvSpPr>
          <p:spPr>
            <a:xfrm>
              <a:off x="1731595" y="3360506"/>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216" name="Flowchart: Collate 99">
              <a:extLst>
                <a:ext uri="{FF2B5EF4-FFF2-40B4-BE49-F238E27FC236}">
                  <a16:creationId xmlns:a16="http://schemas.microsoft.com/office/drawing/2014/main" id="{82DF7BF7-0009-DC4B-969B-A7B51876B547}"/>
                </a:ext>
              </a:extLst>
            </p:cNvPr>
            <p:cNvSpPr/>
            <p:nvPr/>
          </p:nvSpPr>
          <p:spPr>
            <a:xfrm>
              <a:off x="1879184" y="3360506"/>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217" name="Flowchart: Collate 100">
              <a:extLst>
                <a:ext uri="{FF2B5EF4-FFF2-40B4-BE49-F238E27FC236}">
                  <a16:creationId xmlns:a16="http://schemas.microsoft.com/office/drawing/2014/main" id="{6ADB78C2-4218-A548-B5A4-41241AF2C80D}"/>
                </a:ext>
              </a:extLst>
            </p:cNvPr>
            <p:cNvSpPr/>
            <p:nvPr/>
          </p:nvSpPr>
          <p:spPr>
            <a:xfrm>
              <a:off x="2031584" y="3362732"/>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225" name="Flowchart: Merge 108">
              <a:extLst>
                <a:ext uri="{FF2B5EF4-FFF2-40B4-BE49-F238E27FC236}">
                  <a16:creationId xmlns:a16="http://schemas.microsoft.com/office/drawing/2014/main" id="{EC2A15BD-0C12-AE49-85A0-DA1FFB26DC9D}"/>
                </a:ext>
              </a:extLst>
            </p:cNvPr>
            <p:cNvSpPr/>
            <p:nvPr/>
          </p:nvSpPr>
          <p:spPr>
            <a:xfrm flipV="1">
              <a:off x="2424445" y="3731917"/>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26" name="Flowchart: Merge 109">
              <a:extLst>
                <a:ext uri="{FF2B5EF4-FFF2-40B4-BE49-F238E27FC236}">
                  <a16:creationId xmlns:a16="http://schemas.microsoft.com/office/drawing/2014/main" id="{7F5CA6FB-934F-174C-A707-48A74E2D8573}"/>
                </a:ext>
              </a:extLst>
            </p:cNvPr>
            <p:cNvSpPr/>
            <p:nvPr/>
          </p:nvSpPr>
          <p:spPr>
            <a:xfrm flipV="1">
              <a:off x="2293702" y="3730315"/>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27" name="Flowchart: Merge 110">
              <a:extLst>
                <a:ext uri="{FF2B5EF4-FFF2-40B4-BE49-F238E27FC236}">
                  <a16:creationId xmlns:a16="http://schemas.microsoft.com/office/drawing/2014/main" id="{B2D59E2F-609C-464D-A1C2-7B343EF5B05F}"/>
                </a:ext>
              </a:extLst>
            </p:cNvPr>
            <p:cNvSpPr/>
            <p:nvPr/>
          </p:nvSpPr>
          <p:spPr>
            <a:xfrm flipV="1">
              <a:off x="2162959" y="3730316"/>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28" name="TextBox 112">
              <a:extLst>
                <a:ext uri="{FF2B5EF4-FFF2-40B4-BE49-F238E27FC236}">
                  <a16:creationId xmlns:a16="http://schemas.microsoft.com/office/drawing/2014/main" id="{CF96D8FE-AEE7-8F46-BDC6-B3CB04D29E78}"/>
                </a:ext>
              </a:extLst>
            </p:cNvPr>
            <p:cNvSpPr txBox="1"/>
            <p:nvPr/>
          </p:nvSpPr>
          <p:spPr>
            <a:xfrm>
              <a:off x="829414" y="3857637"/>
              <a:ext cx="431778" cy="153888"/>
            </a:xfrm>
            <a:prstGeom prst="rect">
              <a:avLst/>
            </a:prstGeom>
          </p:spPr>
          <p:txBody>
            <a:bodyPr wrap="square" lIns="0" tIns="0" rIns="0" bIns="0" rtlCol="0">
              <a:spAutoFit/>
            </a:bodyPr>
            <a:lstStyle/>
            <a:p>
              <a:pPr algn="ctr"/>
              <a:r>
                <a:rPr lang="en-GB" sz="1000" dirty="0">
                  <a:solidFill>
                    <a:schemeClr val="accent1"/>
                  </a:solidFill>
                </a:rPr>
                <a:t>Steam</a:t>
              </a:r>
            </a:p>
          </p:txBody>
        </p:sp>
        <p:sp>
          <p:nvSpPr>
            <p:cNvPr id="229" name="TextBox 136">
              <a:extLst>
                <a:ext uri="{FF2B5EF4-FFF2-40B4-BE49-F238E27FC236}">
                  <a16:creationId xmlns:a16="http://schemas.microsoft.com/office/drawing/2014/main" id="{46B93805-C5B6-4848-9FE8-0CBB4D1E2F25}"/>
                </a:ext>
              </a:extLst>
            </p:cNvPr>
            <p:cNvSpPr txBox="1"/>
            <p:nvPr/>
          </p:nvSpPr>
          <p:spPr>
            <a:xfrm>
              <a:off x="1835003" y="3049822"/>
              <a:ext cx="919122" cy="246221"/>
            </a:xfrm>
            <a:prstGeom prst="rect">
              <a:avLst/>
            </a:prstGeom>
            <a:noFill/>
          </p:spPr>
          <p:txBody>
            <a:bodyPr wrap="square" rtlCol="0">
              <a:spAutoFit/>
            </a:bodyPr>
            <a:lstStyle/>
            <a:p>
              <a:pPr algn="ctr"/>
              <a:r>
                <a:rPr lang="en-GB" sz="1000" dirty="0">
                  <a:solidFill>
                    <a:schemeClr val="tx2"/>
                  </a:solidFill>
                </a:rPr>
                <a:t>Conditioner</a:t>
              </a:r>
            </a:p>
          </p:txBody>
        </p:sp>
      </p:grpSp>
      <p:grpSp>
        <p:nvGrpSpPr>
          <p:cNvPr id="232" name="Group 202">
            <a:extLst>
              <a:ext uri="{FF2B5EF4-FFF2-40B4-BE49-F238E27FC236}">
                <a16:creationId xmlns:a16="http://schemas.microsoft.com/office/drawing/2014/main" id="{80EBB1D5-F6DD-484A-A499-2F5FBA6FCD6B}"/>
              </a:ext>
            </a:extLst>
          </p:cNvPr>
          <p:cNvGrpSpPr/>
          <p:nvPr/>
        </p:nvGrpSpPr>
        <p:grpSpPr>
          <a:xfrm>
            <a:off x="3874019" y="4716028"/>
            <a:ext cx="251432" cy="180000"/>
            <a:chOff x="1715977" y="4133710"/>
            <a:chExt cx="251432" cy="180000"/>
          </a:xfrm>
        </p:grpSpPr>
        <p:sp>
          <p:nvSpPr>
            <p:cNvPr id="233" name="Flowchart: Connector 169">
              <a:extLst>
                <a:ext uri="{FF2B5EF4-FFF2-40B4-BE49-F238E27FC236}">
                  <a16:creationId xmlns:a16="http://schemas.microsoft.com/office/drawing/2014/main" id="{F7553BFE-60C0-B942-982F-294017801193}"/>
                </a:ext>
              </a:extLst>
            </p:cNvPr>
            <p:cNvSpPr/>
            <p:nvPr/>
          </p:nvSpPr>
          <p:spPr>
            <a:xfrm>
              <a:off x="1715977" y="4133710"/>
              <a:ext cx="180000" cy="180000"/>
            </a:xfrm>
            <a:prstGeom prst="flowChartConnector">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000" dirty="0"/>
                <a:t>M</a:t>
              </a:r>
            </a:p>
          </p:txBody>
        </p:sp>
        <p:cxnSp>
          <p:nvCxnSpPr>
            <p:cNvPr id="234" name="Straight Connector 170">
              <a:extLst>
                <a:ext uri="{FF2B5EF4-FFF2-40B4-BE49-F238E27FC236}">
                  <a16:creationId xmlns:a16="http://schemas.microsoft.com/office/drawing/2014/main" id="{DCD0E8D0-577E-0C44-A234-C5B55FEA793A}"/>
                </a:ext>
              </a:extLst>
            </p:cNvPr>
            <p:cNvCxnSpPr>
              <a:cxnSpLocks/>
              <a:stCxn id="233" idx="6"/>
            </p:cNvCxnSpPr>
            <p:nvPr/>
          </p:nvCxnSpPr>
          <p:spPr>
            <a:xfrm>
              <a:off x="1895977" y="4223710"/>
              <a:ext cx="714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35" name="Group 192">
            <a:extLst>
              <a:ext uri="{FF2B5EF4-FFF2-40B4-BE49-F238E27FC236}">
                <a16:creationId xmlns:a16="http://schemas.microsoft.com/office/drawing/2014/main" id="{B361953C-788B-EA49-95B7-DEE407F028AC}"/>
              </a:ext>
            </a:extLst>
          </p:cNvPr>
          <p:cNvGrpSpPr/>
          <p:nvPr/>
        </p:nvGrpSpPr>
        <p:grpSpPr>
          <a:xfrm>
            <a:off x="4557786" y="4646927"/>
            <a:ext cx="1551242" cy="292873"/>
            <a:chOff x="2543600" y="4059662"/>
            <a:chExt cx="1551242" cy="292873"/>
          </a:xfrm>
          <a:solidFill>
            <a:schemeClr val="accent6"/>
          </a:solidFill>
        </p:grpSpPr>
        <p:pic>
          <p:nvPicPr>
            <p:cNvPr id="236" name="Graphic 172" descr="Chevron arrows outline">
              <a:extLst>
                <a:ext uri="{FF2B5EF4-FFF2-40B4-BE49-F238E27FC236}">
                  <a16:creationId xmlns:a16="http://schemas.microsoft.com/office/drawing/2014/main" id="{679A0364-E271-A445-9FE1-4F729F8F5137}"/>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543600" y="4063225"/>
              <a:ext cx="288000" cy="288000"/>
            </a:xfrm>
            <a:prstGeom prst="rect">
              <a:avLst/>
            </a:prstGeom>
          </p:spPr>
        </p:pic>
        <p:pic>
          <p:nvPicPr>
            <p:cNvPr id="237" name="Graphic 177" descr="Chevron arrows outline">
              <a:extLst>
                <a:ext uri="{FF2B5EF4-FFF2-40B4-BE49-F238E27FC236}">
                  <a16:creationId xmlns:a16="http://schemas.microsoft.com/office/drawing/2014/main" id="{188E78DE-42E9-1143-9625-56CCA909F2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753750" y="4061623"/>
              <a:ext cx="288000" cy="288000"/>
            </a:xfrm>
            <a:prstGeom prst="rect">
              <a:avLst/>
            </a:prstGeom>
          </p:spPr>
        </p:pic>
        <p:pic>
          <p:nvPicPr>
            <p:cNvPr id="238" name="Graphic 178" descr="Chevron arrows outline">
              <a:extLst>
                <a:ext uri="{FF2B5EF4-FFF2-40B4-BE49-F238E27FC236}">
                  <a16:creationId xmlns:a16="http://schemas.microsoft.com/office/drawing/2014/main" id="{F9592385-AEA2-6C46-BD6E-1DC38FDCD24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965508" y="4061623"/>
              <a:ext cx="288000" cy="288000"/>
            </a:xfrm>
            <a:prstGeom prst="rect">
              <a:avLst/>
            </a:prstGeom>
          </p:spPr>
        </p:pic>
        <p:pic>
          <p:nvPicPr>
            <p:cNvPr id="239" name="Graphic 179" descr="Chevron arrows outline">
              <a:extLst>
                <a:ext uri="{FF2B5EF4-FFF2-40B4-BE49-F238E27FC236}">
                  <a16:creationId xmlns:a16="http://schemas.microsoft.com/office/drawing/2014/main" id="{D67C53BB-6049-AC4B-B37B-F0D593205AF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75658" y="4060021"/>
              <a:ext cx="288000" cy="288000"/>
            </a:xfrm>
            <a:prstGeom prst="rect">
              <a:avLst/>
            </a:prstGeom>
          </p:spPr>
        </p:pic>
        <p:pic>
          <p:nvPicPr>
            <p:cNvPr id="240" name="Graphic 180" descr="Chevron arrows outline">
              <a:extLst>
                <a:ext uri="{FF2B5EF4-FFF2-40B4-BE49-F238E27FC236}">
                  <a16:creationId xmlns:a16="http://schemas.microsoft.com/office/drawing/2014/main" id="{9259E16D-7A61-3F40-84F1-17F42D2696D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89022" y="4061264"/>
              <a:ext cx="288000" cy="288000"/>
            </a:xfrm>
            <a:prstGeom prst="rect">
              <a:avLst/>
            </a:prstGeom>
          </p:spPr>
        </p:pic>
        <p:pic>
          <p:nvPicPr>
            <p:cNvPr id="241" name="Graphic 181" descr="Chevron arrows outline">
              <a:extLst>
                <a:ext uri="{FF2B5EF4-FFF2-40B4-BE49-F238E27FC236}">
                  <a16:creationId xmlns:a16="http://schemas.microsoft.com/office/drawing/2014/main" id="{2445761E-92FA-1644-B733-A26676A0BC2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599172" y="4059662"/>
              <a:ext cx="288000" cy="288000"/>
            </a:xfrm>
            <a:prstGeom prst="rect">
              <a:avLst/>
            </a:prstGeom>
          </p:spPr>
        </p:pic>
        <p:pic>
          <p:nvPicPr>
            <p:cNvPr id="242" name="Graphic 183" descr="Chevron arrows outline">
              <a:extLst>
                <a:ext uri="{FF2B5EF4-FFF2-40B4-BE49-F238E27FC236}">
                  <a16:creationId xmlns:a16="http://schemas.microsoft.com/office/drawing/2014/main" id="{5DEC9361-08DD-4244-A6CC-2F17AC55E58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806842" y="4064535"/>
              <a:ext cx="288000" cy="288000"/>
            </a:xfrm>
            <a:prstGeom prst="rect">
              <a:avLst/>
            </a:prstGeom>
          </p:spPr>
        </p:pic>
      </p:grpSp>
      <p:pic>
        <p:nvPicPr>
          <p:cNvPr id="243" name="Picture 191">
            <a:extLst>
              <a:ext uri="{FF2B5EF4-FFF2-40B4-BE49-F238E27FC236}">
                <a16:creationId xmlns:a16="http://schemas.microsoft.com/office/drawing/2014/main" id="{132E1325-952F-1946-A76E-12BB65C4432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11749" t="27809" r="28210" b="7880"/>
          <a:stretch/>
        </p:blipFill>
        <p:spPr>
          <a:xfrm>
            <a:off x="6135504" y="4709678"/>
            <a:ext cx="76395" cy="160750"/>
          </a:xfrm>
          <a:prstGeom prst="rect">
            <a:avLst/>
          </a:prstGeom>
        </p:spPr>
      </p:pic>
      <p:cxnSp>
        <p:nvCxnSpPr>
          <p:cNvPr id="244" name="Straight Connector 194">
            <a:extLst>
              <a:ext uri="{FF2B5EF4-FFF2-40B4-BE49-F238E27FC236}">
                <a16:creationId xmlns:a16="http://schemas.microsoft.com/office/drawing/2014/main" id="{994DA00F-7A76-7F4E-8558-BE9020F7587D}"/>
              </a:ext>
            </a:extLst>
          </p:cNvPr>
          <p:cNvCxnSpPr>
            <a:cxnSpLocks/>
            <a:endCxn id="243" idx="3"/>
          </p:cNvCxnSpPr>
          <p:nvPr/>
        </p:nvCxnSpPr>
        <p:spPr>
          <a:xfrm>
            <a:off x="4427724" y="4785064"/>
            <a:ext cx="1784175" cy="498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45" name="Grupp 244">
            <a:extLst>
              <a:ext uri="{FF2B5EF4-FFF2-40B4-BE49-F238E27FC236}">
                <a16:creationId xmlns:a16="http://schemas.microsoft.com/office/drawing/2014/main" id="{D1B9C881-5970-0B4D-B925-28F041EF1B6E}"/>
              </a:ext>
            </a:extLst>
          </p:cNvPr>
          <p:cNvGrpSpPr/>
          <p:nvPr/>
        </p:nvGrpSpPr>
        <p:grpSpPr>
          <a:xfrm>
            <a:off x="4113492" y="4618423"/>
            <a:ext cx="333282" cy="333282"/>
            <a:chOff x="3267798" y="4199120"/>
            <a:chExt cx="333282" cy="333282"/>
          </a:xfrm>
        </p:grpSpPr>
        <p:sp>
          <p:nvSpPr>
            <p:cNvPr id="246" name="Frihandsfigur 245">
              <a:extLst>
                <a:ext uri="{FF2B5EF4-FFF2-40B4-BE49-F238E27FC236}">
                  <a16:creationId xmlns:a16="http://schemas.microsoft.com/office/drawing/2014/main" id="{9973D426-076D-7D45-B907-235E9E44FFCB}"/>
                </a:ext>
              </a:extLst>
            </p:cNvPr>
            <p:cNvSpPr/>
            <p:nvPr/>
          </p:nvSpPr>
          <p:spPr>
            <a:xfrm>
              <a:off x="3282419" y="4200239"/>
              <a:ext cx="300349" cy="323714"/>
            </a:xfrm>
            <a:custGeom>
              <a:avLst/>
              <a:gdLst>
                <a:gd name="connsiteX0" fmla="*/ 149561 w 300349"/>
                <a:gd name="connsiteY0" fmla="*/ 0 h 323714"/>
                <a:gd name="connsiteX1" fmla="*/ 299121 w 300349"/>
                <a:gd name="connsiteY1" fmla="*/ 71380 h 323714"/>
                <a:gd name="connsiteX2" fmla="*/ 299121 w 300349"/>
                <a:gd name="connsiteY2" fmla="*/ 83515 h 323714"/>
                <a:gd name="connsiteX3" fmla="*/ 300349 w 300349"/>
                <a:gd name="connsiteY3" fmla="*/ 83515 h 323714"/>
                <a:gd name="connsiteX4" fmla="*/ 300349 w 300349"/>
                <a:gd name="connsiteY4" fmla="*/ 323714 h 323714"/>
                <a:gd name="connsiteX5" fmla="*/ 1229 w 300349"/>
                <a:gd name="connsiteY5" fmla="*/ 323714 h 323714"/>
                <a:gd name="connsiteX6" fmla="*/ 1229 w 300349"/>
                <a:gd name="connsiteY6" fmla="*/ 142761 h 323714"/>
                <a:gd name="connsiteX7" fmla="*/ 0 w 300349"/>
                <a:gd name="connsiteY7" fmla="*/ 142761 h 323714"/>
                <a:gd name="connsiteX8" fmla="*/ 0 w 300349"/>
                <a:gd name="connsiteY8" fmla="*/ 71380 h 323714"/>
                <a:gd name="connsiteX9" fmla="*/ 149561 w 300349"/>
                <a:gd name="connsiteY9" fmla="*/ 0 h 32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349" h="323714">
                  <a:moveTo>
                    <a:pt x="149561" y="0"/>
                  </a:moveTo>
                  <a:cubicBezTo>
                    <a:pt x="232161" y="0"/>
                    <a:pt x="299121" y="31958"/>
                    <a:pt x="299121" y="71380"/>
                  </a:cubicBezTo>
                  <a:lnTo>
                    <a:pt x="299121" y="83515"/>
                  </a:lnTo>
                  <a:lnTo>
                    <a:pt x="300349" y="83515"/>
                  </a:lnTo>
                  <a:lnTo>
                    <a:pt x="300349" y="323714"/>
                  </a:lnTo>
                  <a:lnTo>
                    <a:pt x="1229" y="323714"/>
                  </a:lnTo>
                  <a:lnTo>
                    <a:pt x="1229" y="142761"/>
                  </a:lnTo>
                  <a:lnTo>
                    <a:pt x="0" y="142761"/>
                  </a:lnTo>
                  <a:lnTo>
                    <a:pt x="0" y="71380"/>
                  </a:lnTo>
                  <a:cubicBezTo>
                    <a:pt x="0" y="31958"/>
                    <a:pt x="66961" y="0"/>
                    <a:pt x="149561" y="0"/>
                  </a:cubicBezTo>
                  <a:close/>
                </a:path>
              </a:pathLst>
            </a:cu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0"/>
            </a:p>
          </p:txBody>
        </p:sp>
        <p:pic>
          <p:nvPicPr>
            <p:cNvPr id="247" name="Graphic 196" descr="Gears outline">
              <a:extLst>
                <a:ext uri="{FF2B5EF4-FFF2-40B4-BE49-F238E27FC236}">
                  <a16:creationId xmlns:a16="http://schemas.microsoft.com/office/drawing/2014/main" id="{B6C384B2-E6D5-C34F-9C8C-1270AB46474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67798" y="4199120"/>
              <a:ext cx="333282" cy="333282"/>
            </a:xfrm>
            <a:prstGeom prst="rect">
              <a:avLst/>
            </a:prstGeom>
          </p:spPr>
        </p:pic>
      </p:grpSp>
      <p:grpSp>
        <p:nvGrpSpPr>
          <p:cNvPr id="248" name="Group 221">
            <a:extLst>
              <a:ext uri="{FF2B5EF4-FFF2-40B4-BE49-F238E27FC236}">
                <a16:creationId xmlns:a16="http://schemas.microsoft.com/office/drawing/2014/main" id="{E16CDBD9-C0E1-9A4E-82ED-4AFC83ECD570}"/>
              </a:ext>
            </a:extLst>
          </p:cNvPr>
          <p:cNvGrpSpPr/>
          <p:nvPr/>
        </p:nvGrpSpPr>
        <p:grpSpPr>
          <a:xfrm flipV="1">
            <a:off x="5040472" y="4236143"/>
            <a:ext cx="671581" cy="461225"/>
            <a:chOff x="3046192" y="4313978"/>
            <a:chExt cx="671581" cy="461225"/>
          </a:xfrm>
        </p:grpSpPr>
        <p:sp>
          <p:nvSpPr>
            <p:cNvPr id="249" name="Flowchart: Merge 204">
              <a:extLst>
                <a:ext uri="{FF2B5EF4-FFF2-40B4-BE49-F238E27FC236}">
                  <a16:creationId xmlns:a16="http://schemas.microsoft.com/office/drawing/2014/main" id="{47C4A1AB-A244-0747-AE6F-DEE5C297E381}"/>
                </a:ext>
              </a:extLst>
            </p:cNvPr>
            <p:cNvSpPr/>
            <p:nvPr/>
          </p:nvSpPr>
          <p:spPr>
            <a:xfrm flipV="1">
              <a:off x="3163302" y="4315580"/>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50" name="Flowchart: Merge 205">
              <a:extLst>
                <a:ext uri="{FF2B5EF4-FFF2-40B4-BE49-F238E27FC236}">
                  <a16:creationId xmlns:a16="http://schemas.microsoft.com/office/drawing/2014/main" id="{961707E6-7A12-474D-822C-46AF1541BB09}"/>
                </a:ext>
              </a:extLst>
            </p:cNvPr>
            <p:cNvSpPr/>
            <p:nvPr/>
          </p:nvSpPr>
          <p:spPr>
            <a:xfrm flipV="1">
              <a:off x="3046192" y="4313978"/>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51" name="TextBox 207">
              <a:extLst>
                <a:ext uri="{FF2B5EF4-FFF2-40B4-BE49-F238E27FC236}">
                  <a16:creationId xmlns:a16="http://schemas.microsoft.com/office/drawing/2014/main" id="{22C54296-8A67-1742-910C-9243FB418713}"/>
                </a:ext>
              </a:extLst>
            </p:cNvPr>
            <p:cNvSpPr txBox="1"/>
            <p:nvPr/>
          </p:nvSpPr>
          <p:spPr>
            <a:xfrm flipV="1">
              <a:off x="3241806" y="4621315"/>
              <a:ext cx="475967" cy="153888"/>
            </a:xfrm>
            <a:prstGeom prst="rect">
              <a:avLst/>
            </a:prstGeom>
          </p:spPr>
          <p:txBody>
            <a:bodyPr wrap="square" lIns="0" tIns="0" rIns="0" bIns="0" rtlCol="0">
              <a:spAutoFit/>
            </a:bodyPr>
            <a:lstStyle/>
            <a:p>
              <a:pPr algn="ctr"/>
              <a:r>
                <a:rPr lang="en-GB" sz="1000" dirty="0">
                  <a:solidFill>
                    <a:schemeClr val="accent1"/>
                  </a:solidFill>
                </a:rPr>
                <a:t>Steam</a:t>
              </a:r>
            </a:p>
          </p:txBody>
        </p:sp>
      </p:grpSp>
      <p:sp>
        <p:nvSpPr>
          <p:cNvPr id="252" name="Flowchart: Merge 213">
            <a:extLst>
              <a:ext uri="{FF2B5EF4-FFF2-40B4-BE49-F238E27FC236}">
                <a16:creationId xmlns:a16="http://schemas.microsoft.com/office/drawing/2014/main" id="{7616800A-7B58-6243-B4CD-2578E9922619}"/>
              </a:ext>
            </a:extLst>
          </p:cNvPr>
          <p:cNvSpPr/>
          <p:nvPr/>
        </p:nvSpPr>
        <p:spPr>
          <a:xfrm>
            <a:off x="4866085" y="4624769"/>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53" name="Flowchart: Merge 214">
            <a:extLst>
              <a:ext uri="{FF2B5EF4-FFF2-40B4-BE49-F238E27FC236}">
                <a16:creationId xmlns:a16="http://schemas.microsoft.com/office/drawing/2014/main" id="{9E4B2254-0E08-4D40-ABA0-FDC639ECD09E}"/>
              </a:ext>
            </a:extLst>
          </p:cNvPr>
          <p:cNvSpPr/>
          <p:nvPr/>
        </p:nvSpPr>
        <p:spPr>
          <a:xfrm>
            <a:off x="4748975" y="4624769"/>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cxnSp>
        <p:nvCxnSpPr>
          <p:cNvPr id="254" name="Connector: Elbow 217">
            <a:extLst>
              <a:ext uri="{FF2B5EF4-FFF2-40B4-BE49-F238E27FC236}">
                <a16:creationId xmlns:a16="http://schemas.microsoft.com/office/drawing/2014/main" id="{4CDCFBCF-6A41-E242-8F6E-3884B7E001FE}"/>
              </a:ext>
            </a:extLst>
          </p:cNvPr>
          <p:cNvCxnSpPr>
            <a:cxnSpLocks/>
            <a:stCxn id="296" idx="2"/>
            <a:endCxn id="253" idx="0"/>
          </p:cNvCxnSpPr>
          <p:nvPr/>
        </p:nvCxnSpPr>
        <p:spPr>
          <a:xfrm rot="5400000">
            <a:off x="4561667" y="3865365"/>
            <a:ext cx="969572" cy="549236"/>
          </a:xfrm>
          <a:prstGeom prst="bentConnector3">
            <a:avLst>
              <a:gd name="adj1" fmla="val 37229"/>
            </a:avLst>
          </a:prstGeom>
          <a:ln w="6350">
            <a:solidFill>
              <a:schemeClr val="accent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5" name="Connector: Elbow 218">
            <a:extLst>
              <a:ext uri="{FF2B5EF4-FFF2-40B4-BE49-F238E27FC236}">
                <a16:creationId xmlns:a16="http://schemas.microsoft.com/office/drawing/2014/main" id="{44E9C797-0C1C-6847-8007-C808947825B0}"/>
              </a:ext>
            </a:extLst>
          </p:cNvPr>
          <p:cNvCxnSpPr>
            <a:cxnSpLocks/>
            <a:stCxn id="305" idx="2"/>
            <a:endCxn id="252" idx="0"/>
          </p:cNvCxnSpPr>
          <p:nvPr/>
        </p:nvCxnSpPr>
        <p:spPr>
          <a:xfrm rot="5400000">
            <a:off x="5242522" y="3301620"/>
            <a:ext cx="969572" cy="1676726"/>
          </a:xfrm>
          <a:prstGeom prst="bentConnector3">
            <a:avLst>
              <a:gd name="adj1" fmla="val 50000"/>
            </a:avLst>
          </a:prstGeom>
          <a:ln w="6350">
            <a:solidFill>
              <a:schemeClr val="accent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7" name="Straight Connector 267">
            <a:extLst>
              <a:ext uri="{FF2B5EF4-FFF2-40B4-BE49-F238E27FC236}">
                <a16:creationId xmlns:a16="http://schemas.microsoft.com/office/drawing/2014/main" id="{65544AF1-69F2-194C-AD5A-60B7CE359D06}"/>
              </a:ext>
            </a:extLst>
          </p:cNvPr>
          <p:cNvCxnSpPr>
            <a:cxnSpLocks/>
          </p:cNvCxnSpPr>
          <p:nvPr/>
        </p:nvCxnSpPr>
        <p:spPr>
          <a:xfrm flipH="1">
            <a:off x="6230852" y="4692092"/>
            <a:ext cx="0" cy="17833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8" name="TextBox 277">
            <a:extLst>
              <a:ext uri="{FF2B5EF4-FFF2-40B4-BE49-F238E27FC236}">
                <a16:creationId xmlns:a16="http://schemas.microsoft.com/office/drawing/2014/main" id="{5D4B27D8-39FD-324D-A165-D306AEB02160}"/>
              </a:ext>
            </a:extLst>
          </p:cNvPr>
          <p:cNvSpPr txBox="1"/>
          <p:nvPr/>
        </p:nvSpPr>
        <p:spPr>
          <a:xfrm>
            <a:off x="5602581" y="4407123"/>
            <a:ext cx="696053" cy="246221"/>
          </a:xfrm>
          <a:prstGeom prst="rect">
            <a:avLst/>
          </a:prstGeom>
          <a:noFill/>
        </p:spPr>
        <p:txBody>
          <a:bodyPr wrap="square" rtlCol="0">
            <a:spAutoFit/>
          </a:bodyPr>
          <a:lstStyle/>
          <a:p>
            <a:pPr algn="ctr"/>
            <a:r>
              <a:rPr lang="en-GB" sz="1000" dirty="0">
                <a:solidFill>
                  <a:schemeClr val="tx2"/>
                </a:solidFill>
              </a:rPr>
              <a:t>Extruder</a:t>
            </a:r>
          </a:p>
        </p:txBody>
      </p:sp>
      <p:pic>
        <p:nvPicPr>
          <p:cNvPr id="259" name="Graphic 282" descr="Germ with solid fill">
            <a:extLst>
              <a:ext uri="{FF2B5EF4-FFF2-40B4-BE49-F238E27FC236}">
                <a16:creationId xmlns:a16="http://schemas.microsoft.com/office/drawing/2014/main" id="{D9308054-5009-B240-AF62-0158F3440B75}"/>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225839" y="4950682"/>
            <a:ext cx="144000" cy="144000"/>
          </a:xfrm>
          <a:prstGeom prst="rect">
            <a:avLst/>
          </a:prstGeom>
        </p:spPr>
      </p:pic>
      <p:sp>
        <p:nvSpPr>
          <p:cNvPr id="260" name="Flowchart: Collate 193">
            <a:extLst>
              <a:ext uri="{FF2B5EF4-FFF2-40B4-BE49-F238E27FC236}">
                <a16:creationId xmlns:a16="http://schemas.microsoft.com/office/drawing/2014/main" id="{18E0311A-E341-8849-850B-30855DADD855}"/>
              </a:ext>
            </a:extLst>
          </p:cNvPr>
          <p:cNvSpPr/>
          <p:nvPr/>
        </p:nvSpPr>
        <p:spPr>
          <a:xfrm>
            <a:off x="4184740" y="3941224"/>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261" name="Flowchart: Collate 195">
            <a:extLst>
              <a:ext uri="{FF2B5EF4-FFF2-40B4-BE49-F238E27FC236}">
                <a16:creationId xmlns:a16="http://schemas.microsoft.com/office/drawing/2014/main" id="{5026DF78-2D17-C949-8635-AA54CD693C21}"/>
              </a:ext>
            </a:extLst>
          </p:cNvPr>
          <p:cNvSpPr/>
          <p:nvPr/>
        </p:nvSpPr>
        <p:spPr>
          <a:xfrm>
            <a:off x="4332329" y="3950849"/>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262" name="Flowchart: Collate 201">
            <a:extLst>
              <a:ext uri="{FF2B5EF4-FFF2-40B4-BE49-F238E27FC236}">
                <a16:creationId xmlns:a16="http://schemas.microsoft.com/office/drawing/2014/main" id="{CDFB8C1C-FFA0-0C4F-8172-A84484F0CA97}"/>
              </a:ext>
            </a:extLst>
          </p:cNvPr>
          <p:cNvSpPr/>
          <p:nvPr/>
        </p:nvSpPr>
        <p:spPr>
          <a:xfrm>
            <a:off x="4484729" y="3953075"/>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sp>
        <p:nvSpPr>
          <p:cNvPr id="264" name="TextBox 277">
            <a:extLst>
              <a:ext uri="{FF2B5EF4-FFF2-40B4-BE49-F238E27FC236}">
                <a16:creationId xmlns:a16="http://schemas.microsoft.com/office/drawing/2014/main" id="{3A365EF5-70D3-B846-B0A8-8F062E6571F3}"/>
              </a:ext>
            </a:extLst>
          </p:cNvPr>
          <p:cNvSpPr txBox="1"/>
          <p:nvPr/>
        </p:nvSpPr>
        <p:spPr>
          <a:xfrm>
            <a:off x="2701710" y="2970425"/>
            <a:ext cx="844663" cy="246221"/>
          </a:xfrm>
          <a:prstGeom prst="rect">
            <a:avLst/>
          </a:prstGeom>
          <a:noFill/>
        </p:spPr>
        <p:txBody>
          <a:bodyPr wrap="square" rtlCol="0">
            <a:spAutoFit/>
          </a:bodyPr>
          <a:lstStyle/>
          <a:p>
            <a:pPr algn="ctr"/>
            <a:r>
              <a:rPr lang="en-GB" sz="1000" dirty="0">
                <a:solidFill>
                  <a:schemeClr val="tx2"/>
                </a:solidFill>
              </a:rPr>
              <a:t>Weighing</a:t>
            </a:r>
          </a:p>
        </p:txBody>
      </p:sp>
      <p:cxnSp>
        <p:nvCxnSpPr>
          <p:cNvPr id="265" name="Connector: Elbow 217">
            <a:extLst>
              <a:ext uri="{FF2B5EF4-FFF2-40B4-BE49-F238E27FC236}">
                <a16:creationId xmlns:a16="http://schemas.microsoft.com/office/drawing/2014/main" id="{CDC0A0B3-A112-D343-846C-BCE88ABB96ED}"/>
              </a:ext>
            </a:extLst>
          </p:cNvPr>
          <p:cNvCxnSpPr>
            <a:cxnSpLocks/>
            <a:stCxn id="228" idx="3"/>
            <a:endCxn id="225" idx="0"/>
          </p:cNvCxnSpPr>
          <p:nvPr/>
        </p:nvCxnSpPr>
        <p:spPr>
          <a:xfrm flipV="1">
            <a:off x="3273184" y="4386235"/>
            <a:ext cx="1186113" cy="130664"/>
          </a:xfrm>
          <a:prstGeom prst="bentConnector2">
            <a:avLst/>
          </a:prstGeom>
          <a:ln w="635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6" name="Connector: Elbow 217">
            <a:extLst>
              <a:ext uri="{FF2B5EF4-FFF2-40B4-BE49-F238E27FC236}">
                <a16:creationId xmlns:a16="http://schemas.microsoft.com/office/drawing/2014/main" id="{43730139-4583-714D-A821-AACCF6B6C65D}"/>
              </a:ext>
            </a:extLst>
          </p:cNvPr>
          <p:cNvCxnSpPr>
            <a:cxnSpLocks/>
            <a:stCxn id="228" idx="3"/>
            <a:endCxn id="226" idx="0"/>
          </p:cNvCxnSpPr>
          <p:nvPr/>
        </p:nvCxnSpPr>
        <p:spPr>
          <a:xfrm flipV="1">
            <a:off x="3273184" y="4384633"/>
            <a:ext cx="1055370" cy="132266"/>
          </a:xfrm>
          <a:prstGeom prst="bentConnector2">
            <a:avLst/>
          </a:prstGeom>
          <a:ln w="635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7" name="Connector: Elbow 217">
            <a:extLst>
              <a:ext uri="{FF2B5EF4-FFF2-40B4-BE49-F238E27FC236}">
                <a16:creationId xmlns:a16="http://schemas.microsoft.com/office/drawing/2014/main" id="{F08F1A6A-2418-8D4F-BD9B-45106547FCDA}"/>
              </a:ext>
            </a:extLst>
          </p:cNvPr>
          <p:cNvCxnSpPr>
            <a:cxnSpLocks/>
            <a:stCxn id="228" idx="3"/>
            <a:endCxn id="227" idx="0"/>
          </p:cNvCxnSpPr>
          <p:nvPr/>
        </p:nvCxnSpPr>
        <p:spPr>
          <a:xfrm flipV="1">
            <a:off x="3273184" y="4384634"/>
            <a:ext cx="924627" cy="132265"/>
          </a:xfrm>
          <a:prstGeom prst="bentConnector2">
            <a:avLst/>
          </a:prstGeom>
          <a:ln w="635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8" name="Connector: Elbow 217">
            <a:extLst>
              <a:ext uri="{FF2B5EF4-FFF2-40B4-BE49-F238E27FC236}">
                <a16:creationId xmlns:a16="http://schemas.microsoft.com/office/drawing/2014/main" id="{5B20B39C-C2B4-C54D-861C-F8E819120B96}"/>
              </a:ext>
            </a:extLst>
          </p:cNvPr>
          <p:cNvCxnSpPr>
            <a:cxnSpLocks/>
            <a:stCxn id="251" idx="2"/>
            <a:endCxn id="250" idx="0"/>
          </p:cNvCxnSpPr>
          <p:nvPr/>
        </p:nvCxnSpPr>
        <p:spPr>
          <a:xfrm rot="5400000">
            <a:off x="5151033" y="4302330"/>
            <a:ext cx="235337" cy="410738"/>
          </a:xfrm>
          <a:prstGeom prst="bentConnector3">
            <a:avLst>
              <a:gd name="adj1" fmla="val 50000"/>
            </a:avLst>
          </a:prstGeom>
          <a:ln w="635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9" name="Connector: Elbow 217">
            <a:extLst>
              <a:ext uri="{FF2B5EF4-FFF2-40B4-BE49-F238E27FC236}">
                <a16:creationId xmlns:a16="http://schemas.microsoft.com/office/drawing/2014/main" id="{B99DC629-7DAE-5041-8206-67E3CC921A4C}"/>
              </a:ext>
            </a:extLst>
          </p:cNvPr>
          <p:cNvCxnSpPr>
            <a:cxnSpLocks/>
            <a:stCxn id="251" idx="2"/>
            <a:endCxn id="249" idx="0"/>
          </p:cNvCxnSpPr>
          <p:nvPr/>
        </p:nvCxnSpPr>
        <p:spPr>
          <a:xfrm rot="5400000">
            <a:off x="5210389" y="4360084"/>
            <a:ext cx="233735" cy="293628"/>
          </a:xfrm>
          <a:prstGeom prst="bentConnector3">
            <a:avLst>
              <a:gd name="adj1" fmla="val 50000"/>
            </a:avLst>
          </a:prstGeom>
          <a:ln w="635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pic>
        <p:nvPicPr>
          <p:cNvPr id="270" name="Graphic 282" descr="Germ with solid fill">
            <a:extLst>
              <a:ext uri="{FF2B5EF4-FFF2-40B4-BE49-F238E27FC236}">
                <a16:creationId xmlns:a16="http://schemas.microsoft.com/office/drawing/2014/main" id="{C632A85C-86DC-154D-AF1B-C2BB38A05E22}"/>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20700000">
            <a:off x="6225839" y="4849913"/>
            <a:ext cx="144000" cy="144000"/>
          </a:xfrm>
          <a:prstGeom prst="rect">
            <a:avLst/>
          </a:prstGeom>
        </p:spPr>
      </p:pic>
      <p:sp>
        <p:nvSpPr>
          <p:cNvPr id="271" name="TextBox 18">
            <a:extLst>
              <a:ext uri="{FF2B5EF4-FFF2-40B4-BE49-F238E27FC236}">
                <a16:creationId xmlns:a16="http://schemas.microsoft.com/office/drawing/2014/main" id="{58B1B117-A155-F548-8A83-E3B8BA79629D}"/>
              </a:ext>
            </a:extLst>
          </p:cNvPr>
          <p:cNvSpPr txBox="1"/>
          <p:nvPr/>
        </p:nvSpPr>
        <p:spPr>
          <a:xfrm>
            <a:off x="5267694" y="5315596"/>
            <a:ext cx="2058045" cy="461665"/>
          </a:xfrm>
          <a:prstGeom prst="rect">
            <a:avLst/>
          </a:prstGeom>
          <a:noFill/>
        </p:spPr>
        <p:txBody>
          <a:bodyPr wrap="square" rtlCol="0">
            <a:spAutoFit/>
          </a:bodyPr>
          <a:lstStyle/>
          <a:p>
            <a:pPr algn="ctr"/>
            <a:r>
              <a:rPr lang="en-GB" sz="1200" b="1" dirty="0">
                <a:solidFill>
                  <a:schemeClr val="tx2"/>
                </a:solidFill>
              </a:rPr>
              <a:t>To dryer</a:t>
            </a:r>
          </a:p>
          <a:p>
            <a:pPr algn="ctr"/>
            <a:r>
              <a:rPr lang="en-GB" sz="1200" dirty="0">
                <a:solidFill>
                  <a:schemeClr val="tx2"/>
                </a:solidFill>
              </a:rPr>
              <a:t>Wet pellets ~20% moisture</a:t>
            </a:r>
          </a:p>
        </p:txBody>
      </p:sp>
      <p:cxnSp>
        <p:nvCxnSpPr>
          <p:cNvPr id="272" name="Rak pil 271">
            <a:extLst>
              <a:ext uri="{FF2B5EF4-FFF2-40B4-BE49-F238E27FC236}">
                <a16:creationId xmlns:a16="http://schemas.microsoft.com/office/drawing/2014/main" id="{245F9308-2080-A945-B52A-EF1298D1CB71}"/>
              </a:ext>
            </a:extLst>
          </p:cNvPr>
          <p:cNvCxnSpPr>
            <a:cxnSpLocks/>
          </p:cNvCxnSpPr>
          <p:nvPr/>
        </p:nvCxnSpPr>
        <p:spPr>
          <a:xfrm>
            <a:off x="6290973" y="5094682"/>
            <a:ext cx="0" cy="220914"/>
          </a:xfrm>
          <a:prstGeom prst="straightConnector1">
            <a:avLst/>
          </a:prstGeom>
          <a:ln w="635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273" name="Text Box 9">
            <a:extLst>
              <a:ext uri="{FF2B5EF4-FFF2-40B4-BE49-F238E27FC236}">
                <a16:creationId xmlns:a16="http://schemas.microsoft.com/office/drawing/2014/main" id="{264A7229-6B03-BC4F-B22D-C545FEC11895}"/>
              </a:ext>
            </a:extLst>
          </p:cNvPr>
          <p:cNvSpPr txBox="1">
            <a:spLocks noChangeArrowheads="1"/>
          </p:cNvSpPr>
          <p:nvPr/>
        </p:nvSpPr>
        <p:spPr bwMode="auto">
          <a:xfrm>
            <a:off x="4701514" y="2868246"/>
            <a:ext cx="919060" cy="206629"/>
          </a:xfrm>
          <a:prstGeom prst="rect">
            <a:avLst/>
          </a:prstGeom>
          <a:noFill/>
          <a:ln>
            <a:noFill/>
          </a:ln>
          <a:effectLst/>
        </p:spPr>
        <p:txBody>
          <a:bodyPr wrap="square" tIns="0" bIns="0">
            <a:noAutofit/>
          </a:bodyPr>
          <a:lstStyle/>
          <a:p>
            <a:pPr algn="ctr">
              <a:spcBef>
                <a:spcPct val="50000"/>
              </a:spcBef>
              <a:defRPr/>
            </a:pPr>
            <a:r>
              <a:rPr lang="en-GB" sz="1000" b="1" kern="0" dirty="0">
                <a:solidFill>
                  <a:schemeClr val="tx2"/>
                </a:solidFill>
              </a:rPr>
              <a:t>Fat/oil</a:t>
            </a:r>
          </a:p>
        </p:txBody>
      </p:sp>
      <p:sp>
        <p:nvSpPr>
          <p:cNvPr id="275" name="TextBox 208">
            <a:extLst>
              <a:ext uri="{FF2B5EF4-FFF2-40B4-BE49-F238E27FC236}">
                <a16:creationId xmlns:a16="http://schemas.microsoft.com/office/drawing/2014/main" id="{6379B31F-9FAF-8E45-9A2D-D44C8976AD73}"/>
              </a:ext>
            </a:extLst>
          </p:cNvPr>
          <p:cNvSpPr txBox="1"/>
          <p:nvPr/>
        </p:nvSpPr>
        <p:spPr>
          <a:xfrm>
            <a:off x="5769435" y="2852651"/>
            <a:ext cx="1260596" cy="349200"/>
          </a:xfrm>
          <a:prstGeom prst="rect">
            <a:avLst/>
          </a:prstGeom>
          <a:noFill/>
        </p:spPr>
        <p:txBody>
          <a:bodyPr wrap="square" tIns="0" bIns="0">
            <a:noAutofit/>
          </a:bodyPr>
          <a:lstStyle/>
          <a:p>
            <a:pPr algn="ctr"/>
            <a:r>
              <a:rPr lang="en-GB" sz="1000" b="1" dirty="0">
                <a:solidFill>
                  <a:schemeClr val="tx2"/>
                </a:solidFill>
              </a:rPr>
              <a:t>Water-soluble meat concentrate </a:t>
            </a:r>
          </a:p>
        </p:txBody>
      </p:sp>
      <p:pic>
        <p:nvPicPr>
          <p:cNvPr id="276" name="Picture 204">
            <a:extLst>
              <a:ext uri="{FF2B5EF4-FFF2-40B4-BE49-F238E27FC236}">
                <a16:creationId xmlns:a16="http://schemas.microsoft.com/office/drawing/2014/main" id="{A0B3EFBC-0AF6-2B41-8572-6321B339C339}"/>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5940203" y="1909834"/>
            <a:ext cx="919060" cy="919060"/>
          </a:xfrm>
          <a:prstGeom prst="ellipse">
            <a:avLst/>
          </a:prstGeom>
          <a:solidFill>
            <a:schemeClr val="bg1"/>
          </a:solidFill>
          <a:ln w="6350">
            <a:noFill/>
          </a:ln>
          <a:effectLst>
            <a:softEdge rad="0"/>
          </a:effectLst>
        </p:spPr>
      </p:pic>
      <p:cxnSp>
        <p:nvCxnSpPr>
          <p:cNvPr id="14" name="Rak pil 13">
            <a:extLst>
              <a:ext uri="{FF2B5EF4-FFF2-40B4-BE49-F238E27FC236}">
                <a16:creationId xmlns:a16="http://schemas.microsoft.com/office/drawing/2014/main" id="{3E445B84-331A-4D4C-93B9-6824FF711CF1}"/>
              </a:ext>
            </a:extLst>
          </p:cNvPr>
          <p:cNvCxnSpPr>
            <a:cxnSpLocks/>
            <a:stCxn id="274" idx="2"/>
            <a:endCxn id="164" idx="0"/>
          </p:cNvCxnSpPr>
          <p:nvPr/>
        </p:nvCxnSpPr>
        <p:spPr>
          <a:xfrm flipH="1">
            <a:off x="1298587" y="3225768"/>
            <a:ext cx="730" cy="229777"/>
          </a:xfrm>
          <a:prstGeom prst="straightConnector1">
            <a:avLst/>
          </a:prstGeom>
          <a:ln w="6350">
            <a:solidFill>
              <a:schemeClr val="accent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0" name="Connector: Elbow 301">
            <a:extLst>
              <a:ext uri="{FF2B5EF4-FFF2-40B4-BE49-F238E27FC236}">
                <a16:creationId xmlns:a16="http://schemas.microsoft.com/office/drawing/2014/main" id="{DCBD7CCE-28B8-1645-B030-EEBBA8AA35AE}"/>
              </a:ext>
            </a:extLst>
          </p:cNvPr>
          <p:cNvCxnSpPr>
            <a:cxnSpLocks/>
          </p:cNvCxnSpPr>
          <p:nvPr/>
        </p:nvCxnSpPr>
        <p:spPr>
          <a:xfrm>
            <a:off x="1472437" y="3655188"/>
            <a:ext cx="1811708" cy="100061"/>
          </a:xfrm>
          <a:prstGeom prst="bentConnector2">
            <a:avLst/>
          </a:prstGeom>
          <a:ln w="6350">
            <a:solidFill>
              <a:schemeClr val="accent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5" name="Rak pil 284">
            <a:extLst>
              <a:ext uri="{FF2B5EF4-FFF2-40B4-BE49-F238E27FC236}">
                <a16:creationId xmlns:a16="http://schemas.microsoft.com/office/drawing/2014/main" id="{9483DBE4-1B50-4F41-8573-019E24766F5E}"/>
              </a:ext>
            </a:extLst>
          </p:cNvPr>
          <p:cNvCxnSpPr>
            <a:cxnSpLocks/>
            <a:stCxn id="273" idx="2"/>
            <a:endCxn id="297" idx="0"/>
          </p:cNvCxnSpPr>
          <p:nvPr/>
        </p:nvCxnSpPr>
        <p:spPr>
          <a:xfrm flipH="1">
            <a:off x="5159768" y="3074875"/>
            <a:ext cx="1276" cy="380670"/>
          </a:xfrm>
          <a:prstGeom prst="straightConnector1">
            <a:avLst/>
          </a:prstGeom>
          <a:ln w="6350">
            <a:solidFill>
              <a:schemeClr val="accent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0" name="Rak pil 289">
            <a:extLst>
              <a:ext uri="{FF2B5EF4-FFF2-40B4-BE49-F238E27FC236}">
                <a16:creationId xmlns:a16="http://schemas.microsoft.com/office/drawing/2014/main" id="{15F2AC05-98E8-4B4F-8C72-7F1C28C6D24B}"/>
              </a:ext>
            </a:extLst>
          </p:cNvPr>
          <p:cNvCxnSpPr>
            <a:cxnSpLocks/>
            <a:stCxn id="275" idx="2"/>
            <a:endCxn id="306" idx="0"/>
          </p:cNvCxnSpPr>
          <p:nvPr/>
        </p:nvCxnSpPr>
        <p:spPr>
          <a:xfrm>
            <a:off x="6399733" y="3201851"/>
            <a:ext cx="4635" cy="253694"/>
          </a:xfrm>
          <a:prstGeom prst="straightConnector1">
            <a:avLst/>
          </a:prstGeom>
          <a:ln w="6350">
            <a:solidFill>
              <a:schemeClr val="accent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pic>
        <p:nvPicPr>
          <p:cNvPr id="126" name="Picture 6">
            <a:extLst>
              <a:ext uri="{FF2B5EF4-FFF2-40B4-BE49-F238E27FC236}">
                <a16:creationId xmlns:a16="http://schemas.microsoft.com/office/drawing/2014/main" id="{62694161-1E40-B74B-93F6-0EC68F324428}"/>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p:blipFill>
        <p:spPr bwMode="auto">
          <a:xfrm>
            <a:off x="4702045" y="1909834"/>
            <a:ext cx="917999" cy="917999"/>
          </a:xfrm>
          <a:prstGeom prst="ellipse">
            <a:avLst/>
          </a:prstGeom>
          <a:solidFill>
            <a:schemeClr val="bg1"/>
          </a:solidFill>
          <a:ln>
            <a:noFill/>
          </a:ln>
          <a:effectLst>
            <a:softEdge rad="0"/>
          </a:effectLst>
        </p:spPr>
      </p:pic>
      <p:pic>
        <p:nvPicPr>
          <p:cNvPr id="124" name="Picture 205">
            <a:extLst>
              <a:ext uri="{FF2B5EF4-FFF2-40B4-BE49-F238E27FC236}">
                <a16:creationId xmlns:a16="http://schemas.microsoft.com/office/drawing/2014/main" id="{82C23A08-5773-4C42-B10A-BA9FD4C5D95A}"/>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837101" y="1909834"/>
            <a:ext cx="917999" cy="917999"/>
          </a:xfrm>
          <a:prstGeom prst="ellipse">
            <a:avLst/>
          </a:prstGeom>
          <a:solidFill>
            <a:schemeClr val="bg1"/>
          </a:solidFill>
          <a:ln w="6350">
            <a:noFill/>
          </a:ln>
          <a:effectLst>
            <a:softEdge rad="0"/>
          </a:effectLst>
        </p:spPr>
      </p:pic>
    </p:spTree>
    <p:extLst>
      <p:ext uri="{BB962C8B-B14F-4D97-AF65-F5344CB8AC3E}">
        <p14:creationId xmlns:p14="http://schemas.microsoft.com/office/powerpoint/2010/main" val="418045466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79251-2991-4830-A825-9283EB2760BD}"/>
              </a:ext>
            </a:extLst>
          </p:cNvPr>
          <p:cNvSpPr>
            <a:spLocks noGrp="1"/>
          </p:cNvSpPr>
          <p:nvPr>
            <p:ph type="ctrTitle"/>
          </p:nvPr>
        </p:nvSpPr>
        <p:spPr>
          <a:xfrm>
            <a:off x="839788" y="305627"/>
            <a:ext cx="9468000" cy="504000"/>
          </a:xfrm>
        </p:spPr>
        <p:txBody>
          <a:bodyPr/>
          <a:lstStyle/>
          <a:p>
            <a:r>
              <a:rPr lang="en-GB" dirty="0"/>
              <a:t>Alfa Laval concentrated fresh meat systems</a:t>
            </a:r>
          </a:p>
        </p:txBody>
      </p:sp>
      <p:sp>
        <p:nvSpPr>
          <p:cNvPr id="3" name="Subtitle 2">
            <a:extLst>
              <a:ext uri="{FF2B5EF4-FFF2-40B4-BE49-F238E27FC236}">
                <a16:creationId xmlns:a16="http://schemas.microsoft.com/office/drawing/2014/main" id="{32D9398F-5D57-4446-BABB-724C15BFAAB4}"/>
              </a:ext>
            </a:extLst>
          </p:cNvPr>
          <p:cNvSpPr>
            <a:spLocks noGrp="1"/>
          </p:cNvSpPr>
          <p:nvPr>
            <p:ph type="subTitle" idx="1"/>
          </p:nvPr>
        </p:nvSpPr>
        <p:spPr>
          <a:xfrm>
            <a:off x="838800" y="828000"/>
            <a:ext cx="9468000" cy="349200"/>
          </a:xfrm>
        </p:spPr>
        <p:txBody>
          <a:bodyPr/>
          <a:lstStyle/>
          <a:p>
            <a:r>
              <a:rPr lang="en-US" dirty="0"/>
              <a:t>Benefits</a:t>
            </a:r>
          </a:p>
          <a:p>
            <a:endParaRPr lang="en-US" dirty="0"/>
          </a:p>
        </p:txBody>
      </p:sp>
      <p:sp>
        <p:nvSpPr>
          <p:cNvPr id="4" name="Platshållare för text 3">
            <a:extLst>
              <a:ext uri="{FF2B5EF4-FFF2-40B4-BE49-F238E27FC236}">
                <a16:creationId xmlns:a16="http://schemas.microsoft.com/office/drawing/2014/main" id="{F84D7C61-DCF1-334F-91A5-1727A6842FEB}"/>
              </a:ext>
            </a:extLst>
          </p:cNvPr>
          <p:cNvSpPr>
            <a:spLocks noGrp="1"/>
          </p:cNvSpPr>
          <p:nvPr>
            <p:ph type="body" sz="quarter" idx="12"/>
          </p:nvPr>
        </p:nvSpPr>
        <p:spPr>
          <a:xfrm>
            <a:off x="839788" y="1951038"/>
            <a:ext cx="5868988" cy="3744912"/>
          </a:xfrm>
        </p:spPr>
        <p:txBody>
          <a:bodyPr/>
          <a:lstStyle/>
          <a:p>
            <a:pPr marL="0" indent="0">
              <a:spcAft>
                <a:spcPts val="400"/>
              </a:spcAft>
              <a:buNone/>
            </a:pPr>
            <a:r>
              <a:rPr lang="en-US" sz="1500" b="1" dirty="0"/>
              <a:t>Compared to dry rendering and conventional wet rendering, it is</a:t>
            </a:r>
          </a:p>
          <a:p>
            <a:pPr>
              <a:spcAft>
                <a:spcPts val="400"/>
              </a:spcAft>
            </a:pPr>
            <a:r>
              <a:rPr lang="en-US" sz="1500" dirty="0"/>
              <a:t>A very gentle process</a:t>
            </a:r>
          </a:p>
          <a:p>
            <a:pPr>
              <a:spcAft>
                <a:spcPts val="400"/>
              </a:spcAft>
            </a:pPr>
            <a:r>
              <a:rPr lang="en-US" sz="1500" dirty="0"/>
              <a:t>Maintains low temperatures </a:t>
            </a:r>
          </a:p>
          <a:p>
            <a:pPr>
              <a:spcAft>
                <a:spcPts val="400"/>
              </a:spcAft>
            </a:pPr>
            <a:r>
              <a:rPr lang="en-US" sz="1500" dirty="0"/>
              <a:t>Saves time and requires only 45 minutes</a:t>
            </a:r>
          </a:p>
          <a:p>
            <a:pPr marL="0" indent="0">
              <a:spcBef>
                <a:spcPts val="1200"/>
              </a:spcBef>
              <a:spcAft>
                <a:spcPts val="400"/>
              </a:spcAft>
              <a:buNone/>
            </a:pPr>
            <a:r>
              <a:rPr lang="en-US" sz="1500" b="1" dirty="0"/>
              <a:t>Resulting in</a:t>
            </a:r>
          </a:p>
          <a:p>
            <a:pPr>
              <a:spcAft>
                <a:spcPts val="400"/>
              </a:spcAft>
            </a:pPr>
            <a:r>
              <a:rPr lang="en-US" sz="1500" dirty="0"/>
              <a:t>More consistent, high-quality end-product</a:t>
            </a:r>
          </a:p>
          <a:p>
            <a:pPr>
              <a:spcAft>
                <a:spcPts val="400"/>
              </a:spcAft>
            </a:pPr>
            <a:r>
              <a:rPr lang="en-US" sz="1500" dirty="0"/>
              <a:t>Easier to formulate – uniform fat and moisture content</a:t>
            </a:r>
          </a:p>
          <a:p>
            <a:pPr>
              <a:spcAft>
                <a:spcPts val="400"/>
              </a:spcAft>
            </a:pPr>
            <a:r>
              <a:rPr lang="en-US" sz="1500" dirty="0"/>
              <a:t>Natural properties of water-soluble proteins maintained </a:t>
            </a:r>
          </a:p>
          <a:p>
            <a:pPr>
              <a:spcAft>
                <a:spcPts val="400"/>
              </a:spcAft>
            </a:pPr>
            <a:r>
              <a:rPr lang="en-US" sz="1500" dirty="0"/>
              <a:t>Minimal change required to the non-soluble meat solids to make </a:t>
            </a:r>
            <a:br>
              <a:rPr lang="en-US" sz="1500" dirty="0"/>
            </a:br>
            <a:r>
              <a:rPr lang="en-US" sz="1500" dirty="0"/>
              <a:t>it pumpable</a:t>
            </a:r>
          </a:p>
          <a:p>
            <a:pPr marL="0" indent="0">
              <a:spcBef>
                <a:spcPts val="1200"/>
              </a:spcBef>
              <a:spcAft>
                <a:spcPts val="400"/>
              </a:spcAft>
              <a:buNone/>
            </a:pPr>
            <a:r>
              <a:rPr lang="en-US" sz="1500" b="1" dirty="0"/>
              <a:t>Energy reduction</a:t>
            </a:r>
          </a:p>
          <a:p>
            <a:pPr>
              <a:spcAft>
                <a:spcPts val="400"/>
              </a:spcAft>
            </a:pPr>
            <a:r>
              <a:rPr lang="en-GB" sz="1500" dirty="0"/>
              <a:t>Approximately 60% less energy in the transformation of the </a:t>
            </a:r>
            <a:br>
              <a:rPr lang="en-GB" sz="1500" dirty="0"/>
            </a:br>
            <a:r>
              <a:rPr lang="en-GB" sz="1500" dirty="0"/>
              <a:t>meat material for pet food compared to dry rendered product</a:t>
            </a:r>
          </a:p>
        </p:txBody>
      </p:sp>
      <p:pic>
        <p:nvPicPr>
          <p:cNvPr id="33" name="Platshållare för bild 32">
            <a:extLst>
              <a:ext uri="{FF2B5EF4-FFF2-40B4-BE49-F238E27FC236}">
                <a16:creationId xmlns:a16="http://schemas.microsoft.com/office/drawing/2014/main" id="{48116237-0617-AD43-8597-268B129A37B5}"/>
              </a:ext>
            </a:extLst>
          </p:cNvPr>
          <p:cNvPicPr>
            <a:picLocks noGrp="1" noChangeAspect="1"/>
          </p:cNvPicPr>
          <p:nvPr>
            <p:ph type="pic" sz="quarter" idx="41"/>
          </p:nvPr>
        </p:nvPicPr>
        <p:blipFill rotWithShape="1">
          <a:blip r:embed="rId3" cstate="email">
            <a:extLst>
              <a:ext uri="{28A0092B-C50C-407E-A947-70E740481C1C}">
                <a14:useLocalDpi xmlns:a14="http://schemas.microsoft.com/office/drawing/2010/main"/>
              </a:ext>
            </a:extLst>
          </a:blip>
          <a:srcRect/>
          <a:stretch/>
        </p:blipFill>
        <p:spPr>
          <a:xfrm>
            <a:off x="7104063" y="1532646"/>
            <a:ext cx="4180113" cy="4529577"/>
          </a:xfrm>
          <a:solidFill>
            <a:schemeClr val="bg1"/>
          </a:solidFill>
          <a:ln w="6350">
            <a:noFill/>
          </a:ln>
        </p:spPr>
      </p:pic>
      <p:sp>
        <p:nvSpPr>
          <p:cNvPr id="5" name="Footer Placeholder 4">
            <a:extLst>
              <a:ext uri="{FF2B5EF4-FFF2-40B4-BE49-F238E27FC236}">
                <a16:creationId xmlns:a16="http://schemas.microsoft.com/office/drawing/2014/main" id="{87752E73-CD6E-4724-83C0-BF112CAC75FB}"/>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6" name="Date Placeholder 5">
            <a:extLst>
              <a:ext uri="{FF2B5EF4-FFF2-40B4-BE49-F238E27FC236}">
                <a16:creationId xmlns:a16="http://schemas.microsoft.com/office/drawing/2014/main" id="{9DA79AC1-EEE3-48DF-A50A-B6E6FBAC6DCC}"/>
              </a:ext>
            </a:extLst>
          </p:cNvPr>
          <p:cNvSpPr>
            <a:spLocks noGrp="1"/>
          </p:cNvSpPr>
          <p:nvPr>
            <p:ph type="dt" sz="half" idx="26"/>
          </p:nvPr>
        </p:nvSpPr>
        <p:spPr>
          <a:xfrm>
            <a:off x="360000" y="6531166"/>
            <a:ext cx="549408" cy="125233"/>
          </a:xfrm>
        </p:spPr>
        <p:txBody>
          <a:bodyPr/>
          <a:lstStyle/>
          <a:p>
            <a:fld id="{74DD21C0-EE81-41FF-9DCB-588A16D41EC9}" type="datetime1">
              <a:rPr lang="en-GB" noProof="0" smtClean="0"/>
              <a:pPr/>
              <a:t>13/12/2021</a:t>
            </a:fld>
            <a:endParaRPr lang="en-GB" noProof="0"/>
          </a:p>
        </p:txBody>
      </p:sp>
      <p:sp>
        <p:nvSpPr>
          <p:cNvPr id="7" name="Slide Number Placeholder 6">
            <a:extLst>
              <a:ext uri="{FF2B5EF4-FFF2-40B4-BE49-F238E27FC236}">
                <a16:creationId xmlns:a16="http://schemas.microsoft.com/office/drawing/2014/main" id="{AB2727AD-AE2E-4759-8DE0-747D2DF153A8}"/>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26</a:t>
            </a:fld>
            <a:r>
              <a:rPr lang="en-GB" noProof="0"/>
              <a:t> |</a:t>
            </a:r>
          </a:p>
        </p:txBody>
      </p:sp>
    </p:spTree>
    <p:extLst>
      <p:ext uri="{BB962C8B-B14F-4D97-AF65-F5344CB8AC3E}">
        <p14:creationId xmlns:p14="http://schemas.microsoft.com/office/powerpoint/2010/main" val="11695610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EF76D18-F9E1-4135-A5C4-C0D1ECF52C5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53604" y="1764403"/>
            <a:ext cx="6816225" cy="4069978"/>
          </a:xfrm>
          <a:prstGeom prst="rect">
            <a:avLst/>
          </a:prstGeom>
        </p:spPr>
      </p:pic>
      <p:sp>
        <p:nvSpPr>
          <p:cNvPr id="2" name="Title 1">
            <a:extLst>
              <a:ext uri="{FF2B5EF4-FFF2-40B4-BE49-F238E27FC236}">
                <a16:creationId xmlns:a16="http://schemas.microsoft.com/office/drawing/2014/main" id="{2D9965C8-00E9-4805-91C0-AD238A52304A}"/>
              </a:ext>
            </a:extLst>
          </p:cNvPr>
          <p:cNvSpPr>
            <a:spLocks noGrp="1"/>
          </p:cNvSpPr>
          <p:nvPr>
            <p:ph type="ctrTitle"/>
          </p:nvPr>
        </p:nvSpPr>
        <p:spPr>
          <a:xfrm>
            <a:off x="839788" y="305627"/>
            <a:ext cx="9468000" cy="504000"/>
          </a:xfrm>
        </p:spPr>
        <p:txBody>
          <a:bodyPr/>
          <a:lstStyle/>
          <a:p>
            <a:r>
              <a:rPr lang="en-US" dirty="0"/>
              <a:t>Meat concentrate plant</a:t>
            </a:r>
            <a:r>
              <a:rPr lang="da-DK" dirty="0"/>
              <a:t> – 10 </a:t>
            </a:r>
            <a:r>
              <a:rPr lang="en-GB" dirty="0"/>
              <a:t>tonnes</a:t>
            </a:r>
            <a:r>
              <a:rPr lang="da-DK" dirty="0"/>
              <a:t> per </a:t>
            </a:r>
            <a:r>
              <a:rPr lang="en-GB" dirty="0"/>
              <a:t>hour</a:t>
            </a:r>
            <a:r>
              <a:rPr lang="da-DK" dirty="0"/>
              <a:t> </a:t>
            </a:r>
            <a:r>
              <a:rPr lang="en-GB" dirty="0"/>
              <a:t>capacity</a:t>
            </a:r>
          </a:p>
        </p:txBody>
      </p:sp>
      <p:sp>
        <p:nvSpPr>
          <p:cNvPr id="3" name="Subtitle 2">
            <a:extLst>
              <a:ext uri="{FF2B5EF4-FFF2-40B4-BE49-F238E27FC236}">
                <a16:creationId xmlns:a16="http://schemas.microsoft.com/office/drawing/2014/main" id="{E7FF1E28-0BEE-40FC-B1FF-67B40DE2624D}"/>
              </a:ext>
            </a:extLst>
          </p:cNvPr>
          <p:cNvSpPr>
            <a:spLocks noGrp="1"/>
          </p:cNvSpPr>
          <p:nvPr>
            <p:ph type="subTitle" idx="1"/>
          </p:nvPr>
        </p:nvSpPr>
        <p:spPr>
          <a:xfrm>
            <a:off x="846096" y="828000"/>
            <a:ext cx="9468000" cy="349200"/>
          </a:xfrm>
        </p:spPr>
        <p:txBody>
          <a:bodyPr/>
          <a:lstStyle/>
          <a:p>
            <a:r>
              <a:rPr lang="en-US" dirty="0"/>
              <a:t>Compact, food-grade installation for dry pet food</a:t>
            </a:r>
          </a:p>
          <a:p>
            <a:endParaRPr lang="en-US" dirty="0"/>
          </a:p>
        </p:txBody>
      </p:sp>
      <p:sp>
        <p:nvSpPr>
          <p:cNvPr id="4" name="Platshållare för text 3">
            <a:extLst>
              <a:ext uri="{FF2B5EF4-FFF2-40B4-BE49-F238E27FC236}">
                <a16:creationId xmlns:a16="http://schemas.microsoft.com/office/drawing/2014/main" id="{1EDA2241-66A5-3F4A-BF5E-732910D1E08C}"/>
              </a:ext>
            </a:extLst>
          </p:cNvPr>
          <p:cNvSpPr>
            <a:spLocks noGrp="1"/>
          </p:cNvSpPr>
          <p:nvPr>
            <p:ph type="body" sz="quarter" idx="12"/>
          </p:nvPr>
        </p:nvSpPr>
        <p:spPr>
          <a:xfrm>
            <a:off x="8233657" y="1951038"/>
            <a:ext cx="2889531" cy="3744912"/>
          </a:xfrm>
        </p:spPr>
        <p:txBody>
          <a:bodyPr/>
          <a:lstStyle/>
          <a:p>
            <a:pPr marL="0" indent="0">
              <a:buNone/>
            </a:pPr>
            <a:r>
              <a:rPr lang="en-GB" b="1" dirty="0"/>
              <a:t>Plant capacity: </a:t>
            </a:r>
            <a:br>
              <a:rPr lang="en-GB" b="1" dirty="0"/>
            </a:br>
            <a:r>
              <a:rPr lang="en-GB" dirty="0"/>
              <a:t>10 tons per hour</a:t>
            </a:r>
            <a:endParaRPr lang="en-GB" b="1" dirty="0"/>
          </a:p>
          <a:p>
            <a:r>
              <a:rPr lang="en-US" dirty="0"/>
              <a:t>Compact installation </a:t>
            </a:r>
          </a:p>
          <a:p>
            <a:r>
              <a:rPr lang="en-US" dirty="0"/>
              <a:t>Food-grade standards</a:t>
            </a:r>
          </a:p>
          <a:p>
            <a:endParaRPr lang="sv-SE" dirty="0"/>
          </a:p>
        </p:txBody>
      </p:sp>
      <p:sp>
        <p:nvSpPr>
          <p:cNvPr id="5" name="Footer Placeholder 4">
            <a:extLst>
              <a:ext uri="{FF2B5EF4-FFF2-40B4-BE49-F238E27FC236}">
                <a16:creationId xmlns:a16="http://schemas.microsoft.com/office/drawing/2014/main" id="{1AD22556-AFFC-4C96-BF46-4480D0D702DF}"/>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6" name="Date Placeholder 5">
            <a:extLst>
              <a:ext uri="{FF2B5EF4-FFF2-40B4-BE49-F238E27FC236}">
                <a16:creationId xmlns:a16="http://schemas.microsoft.com/office/drawing/2014/main" id="{03450CDA-9256-4ADE-B2CC-281F7E57353D}"/>
              </a:ext>
            </a:extLst>
          </p:cNvPr>
          <p:cNvSpPr>
            <a:spLocks noGrp="1"/>
          </p:cNvSpPr>
          <p:nvPr>
            <p:ph type="dt" sz="half" idx="26"/>
          </p:nvPr>
        </p:nvSpPr>
        <p:spPr>
          <a:xfrm>
            <a:off x="360000" y="6531166"/>
            <a:ext cx="549408" cy="125233"/>
          </a:xfrm>
        </p:spPr>
        <p:txBody>
          <a:bodyPr/>
          <a:lstStyle/>
          <a:p>
            <a:fld id="{74DD21C0-EE81-41FF-9DCB-588A16D41EC9}" type="datetime1">
              <a:rPr lang="en-GB" noProof="0" smtClean="0"/>
              <a:pPr/>
              <a:t>13/12/2021</a:t>
            </a:fld>
            <a:endParaRPr lang="en-GB" noProof="0"/>
          </a:p>
        </p:txBody>
      </p:sp>
      <p:sp>
        <p:nvSpPr>
          <p:cNvPr id="7" name="Slide Number Placeholder 6">
            <a:extLst>
              <a:ext uri="{FF2B5EF4-FFF2-40B4-BE49-F238E27FC236}">
                <a16:creationId xmlns:a16="http://schemas.microsoft.com/office/drawing/2014/main" id="{3FFEF17A-B1CB-45C7-8D04-3F860B76CFA4}"/>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27</a:t>
            </a:fld>
            <a:r>
              <a:rPr lang="en-GB" noProof="0"/>
              <a:t> |</a:t>
            </a:r>
          </a:p>
        </p:txBody>
      </p:sp>
    </p:spTree>
    <p:extLst>
      <p:ext uri="{BB962C8B-B14F-4D97-AF65-F5344CB8AC3E}">
        <p14:creationId xmlns:p14="http://schemas.microsoft.com/office/powerpoint/2010/main" val="281809323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181BEDC8-BD05-9840-9537-C00449449879}"/>
              </a:ext>
            </a:extLst>
          </p:cNvPr>
          <p:cNvSpPr>
            <a:spLocks noGrp="1"/>
          </p:cNvSpPr>
          <p:nvPr>
            <p:ph type="dt" sz="half" idx="10"/>
          </p:nvPr>
        </p:nvSpPr>
        <p:spPr/>
        <p:txBody>
          <a:bodyPr/>
          <a:lstStyle/>
          <a:p>
            <a:fld id="{74DD21C0-EE81-41FF-9DCB-588A16D41EC9}" type="datetime1">
              <a:rPr lang="en-GB" smtClean="0"/>
              <a:pPr/>
              <a:t>13/12/2021</a:t>
            </a:fld>
            <a:endParaRPr lang="en-GB"/>
          </a:p>
        </p:txBody>
      </p:sp>
      <p:sp>
        <p:nvSpPr>
          <p:cNvPr id="6" name="Platshållare för sidfot 5">
            <a:extLst>
              <a:ext uri="{FF2B5EF4-FFF2-40B4-BE49-F238E27FC236}">
                <a16:creationId xmlns:a16="http://schemas.microsoft.com/office/drawing/2014/main" id="{AEFEF183-5E16-7F42-80A6-C0D0B3565934}"/>
              </a:ext>
            </a:extLst>
          </p:cNvPr>
          <p:cNvSpPr>
            <a:spLocks noGrp="1"/>
          </p:cNvSpPr>
          <p:nvPr>
            <p:ph type="ftr" sz="quarter" idx="11"/>
          </p:nvPr>
        </p:nvSpPr>
        <p:spPr/>
        <p:txBody>
          <a:bodyPr/>
          <a:lstStyle/>
          <a:p>
            <a:r>
              <a:rPr lang="en-GB"/>
              <a:t>| © Alfa Laval</a:t>
            </a:r>
          </a:p>
        </p:txBody>
      </p:sp>
      <p:sp>
        <p:nvSpPr>
          <p:cNvPr id="8" name="Platshållare för bildnummer 7">
            <a:extLst>
              <a:ext uri="{FF2B5EF4-FFF2-40B4-BE49-F238E27FC236}">
                <a16:creationId xmlns:a16="http://schemas.microsoft.com/office/drawing/2014/main" id="{F30F8EC1-ABA8-FB40-B2C8-5E9FF270BBF7}"/>
              </a:ext>
            </a:extLst>
          </p:cNvPr>
          <p:cNvSpPr>
            <a:spLocks noGrp="1"/>
          </p:cNvSpPr>
          <p:nvPr>
            <p:ph type="sldNum" sz="quarter" idx="12"/>
          </p:nvPr>
        </p:nvSpPr>
        <p:spPr/>
        <p:txBody>
          <a:bodyPr/>
          <a:lstStyle/>
          <a:p>
            <a:fld id="{E1781896-7108-754B-A195-4B41D5296C65}" type="slidenum">
              <a:rPr lang="en-GB" smtClean="0"/>
              <a:pPr/>
              <a:t>28</a:t>
            </a:fld>
            <a:r>
              <a:rPr lang="en-GB"/>
              <a:t> |</a:t>
            </a:r>
          </a:p>
        </p:txBody>
      </p:sp>
      <p:sp>
        <p:nvSpPr>
          <p:cNvPr id="9" name="Rubrik 8">
            <a:extLst>
              <a:ext uri="{FF2B5EF4-FFF2-40B4-BE49-F238E27FC236}">
                <a16:creationId xmlns:a16="http://schemas.microsoft.com/office/drawing/2014/main" id="{C91281E5-52EB-9D48-956A-FA25658755A7}"/>
              </a:ext>
            </a:extLst>
          </p:cNvPr>
          <p:cNvSpPr>
            <a:spLocks noGrp="1"/>
          </p:cNvSpPr>
          <p:nvPr>
            <p:ph type="title"/>
          </p:nvPr>
        </p:nvSpPr>
        <p:spPr/>
        <p:txBody>
          <a:bodyPr/>
          <a:lstStyle/>
          <a:p>
            <a:r>
              <a:rPr lang="en-GB">
                <a:solidFill>
                  <a:schemeClr val="bg1"/>
                </a:solidFill>
              </a:rPr>
              <a:t>Hydrolyzation technology</a:t>
            </a:r>
          </a:p>
        </p:txBody>
      </p:sp>
    </p:spTree>
    <p:extLst>
      <p:ext uri="{BB962C8B-B14F-4D97-AF65-F5344CB8AC3E}">
        <p14:creationId xmlns:p14="http://schemas.microsoft.com/office/powerpoint/2010/main" val="183854103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5F33-9217-47D5-8A64-77DD2A37AC30}"/>
              </a:ext>
            </a:extLst>
          </p:cNvPr>
          <p:cNvSpPr>
            <a:spLocks noGrp="1"/>
          </p:cNvSpPr>
          <p:nvPr>
            <p:ph type="ctrTitle"/>
          </p:nvPr>
        </p:nvSpPr>
        <p:spPr>
          <a:xfrm>
            <a:off x="839788" y="305627"/>
            <a:ext cx="9468000" cy="504000"/>
          </a:xfrm>
        </p:spPr>
        <p:txBody>
          <a:bodyPr/>
          <a:lstStyle/>
          <a:p>
            <a:r>
              <a:rPr lang="en-US" dirty="0"/>
              <a:t>Alfa Laval </a:t>
            </a:r>
            <a:r>
              <a:rPr lang="en-US" dirty="0" err="1"/>
              <a:t>HyPro</a:t>
            </a:r>
            <a:r>
              <a:rPr lang="en-US" dirty="0"/>
              <a:t> enzymatic </a:t>
            </a:r>
            <a:r>
              <a:rPr lang="en-US" altLang="sv-SE" dirty="0"/>
              <a:t>hydrolysis </a:t>
            </a:r>
            <a:r>
              <a:rPr lang="en-US" dirty="0"/>
              <a:t>system</a:t>
            </a:r>
          </a:p>
        </p:txBody>
      </p:sp>
      <p:sp>
        <p:nvSpPr>
          <p:cNvPr id="3" name="Subtitle 2">
            <a:extLst>
              <a:ext uri="{FF2B5EF4-FFF2-40B4-BE49-F238E27FC236}">
                <a16:creationId xmlns:a16="http://schemas.microsoft.com/office/drawing/2014/main" id="{15CCDDCD-BC42-406C-92C7-17F1B982FEAE}"/>
              </a:ext>
            </a:extLst>
          </p:cNvPr>
          <p:cNvSpPr>
            <a:spLocks noGrp="1"/>
          </p:cNvSpPr>
          <p:nvPr>
            <p:ph type="subTitle" idx="1"/>
          </p:nvPr>
        </p:nvSpPr>
        <p:spPr>
          <a:xfrm>
            <a:off x="839788" y="828000"/>
            <a:ext cx="9468000" cy="349200"/>
          </a:xfrm>
        </p:spPr>
        <p:txBody>
          <a:bodyPr vert="horz" lIns="0" tIns="0" rIns="0" bIns="0" rtlCol="0" anchor="t">
            <a:normAutofit/>
          </a:bodyPr>
          <a:lstStyle/>
          <a:p>
            <a:r>
              <a:rPr lang="en-GB" altLang="sv-SE" dirty="0"/>
              <a:t>Extracts </a:t>
            </a:r>
            <a:r>
              <a:rPr lang="en-US" dirty="0"/>
              <a:t>hydrolyzed</a:t>
            </a:r>
            <a:r>
              <a:rPr lang="en-GB" dirty="0"/>
              <a:t> </a:t>
            </a:r>
            <a:r>
              <a:rPr lang="en-GB" altLang="sv-SE" dirty="0"/>
              <a:t>proteins through enzymatic digestion</a:t>
            </a:r>
          </a:p>
        </p:txBody>
      </p:sp>
      <p:sp>
        <p:nvSpPr>
          <p:cNvPr id="24" name="Platshållare för text 23">
            <a:extLst>
              <a:ext uri="{FF2B5EF4-FFF2-40B4-BE49-F238E27FC236}">
                <a16:creationId xmlns:a16="http://schemas.microsoft.com/office/drawing/2014/main" id="{FD0C2414-6B91-344C-A5AE-A2C59C535AA7}"/>
              </a:ext>
            </a:extLst>
          </p:cNvPr>
          <p:cNvSpPr>
            <a:spLocks noGrp="1"/>
          </p:cNvSpPr>
          <p:nvPr>
            <p:ph type="body" sz="quarter" idx="12"/>
          </p:nvPr>
        </p:nvSpPr>
        <p:spPr>
          <a:xfrm>
            <a:off x="7104063" y="1951200"/>
            <a:ext cx="4510994" cy="3744000"/>
          </a:xfrm>
        </p:spPr>
        <p:txBody>
          <a:bodyPr vert="horz" lIns="0" tIns="0" rIns="0" bIns="0" rtlCol="0" anchor="t">
            <a:noAutofit/>
          </a:bodyPr>
          <a:lstStyle/>
          <a:p>
            <a:pPr marL="0" indent="0">
              <a:spcAft>
                <a:spcPts val="1200"/>
              </a:spcAft>
              <a:buNone/>
            </a:pPr>
            <a:r>
              <a:rPr lang="en-GB" b="1" dirty="0"/>
              <a:t>Advantages of enzymatic protein hydrolysis over wet rendering</a:t>
            </a:r>
          </a:p>
          <a:p>
            <a:pPr>
              <a:spcAft>
                <a:spcPts val="1200"/>
              </a:spcAft>
            </a:pPr>
            <a:r>
              <a:rPr lang="en-GB" dirty="0"/>
              <a:t>Produces a protein product with better biological, digestible, and functional properties</a:t>
            </a:r>
          </a:p>
          <a:p>
            <a:pPr>
              <a:spcAft>
                <a:spcPts val="1200"/>
              </a:spcAft>
            </a:pPr>
            <a:r>
              <a:rPr lang="en-GB" dirty="0"/>
              <a:t>Increases product quality and stability due to lower cooking temperature and low oxidation status</a:t>
            </a:r>
            <a:endParaRPr lang="en-US" dirty="0">
              <a:cs typeface="Arial"/>
            </a:endParaRPr>
          </a:p>
        </p:txBody>
      </p:sp>
      <p:sp>
        <p:nvSpPr>
          <p:cNvPr id="4" name="Footer Placeholder 3">
            <a:extLst>
              <a:ext uri="{FF2B5EF4-FFF2-40B4-BE49-F238E27FC236}">
                <a16:creationId xmlns:a16="http://schemas.microsoft.com/office/drawing/2014/main" id="{4E6816F9-DAED-4DBA-B09D-27AE457DF6B3}"/>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5" name="Date Placeholder 4">
            <a:extLst>
              <a:ext uri="{FF2B5EF4-FFF2-40B4-BE49-F238E27FC236}">
                <a16:creationId xmlns:a16="http://schemas.microsoft.com/office/drawing/2014/main" id="{5B7B18A7-E560-4685-A40F-0B171B8750BA}"/>
              </a:ext>
            </a:extLst>
          </p:cNvPr>
          <p:cNvSpPr>
            <a:spLocks noGrp="1"/>
          </p:cNvSpPr>
          <p:nvPr>
            <p:ph type="dt" sz="half" idx="26"/>
          </p:nvPr>
        </p:nvSpPr>
        <p:spPr>
          <a:xfrm>
            <a:off x="360000" y="6531166"/>
            <a:ext cx="549408" cy="125233"/>
          </a:xfrm>
        </p:spPr>
        <p:txBody>
          <a:bodyPr/>
          <a:lstStyle/>
          <a:p>
            <a:fld id="{74DD21C0-EE81-41FF-9DCB-588A16D41EC9}" type="datetime1">
              <a:rPr lang="en-GB" noProof="0" smtClean="0"/>
              <a:pPr/>
              <a:t>13/12/2021</a:t>
            </a:fld>
            <a:endParaRPr lang="en-GB" noProof="0"/>
          </a:p>
        </p:txBody>
      </p:sp>
      <p:sp>
        <p:nvSpPr>
          <p:cNvPr id="6" name="Slide Number Placeholder 5">
            <a:extLst>
              <a:ext uri="{FF2B5EF4-FFF2-40B4-BE49-F238E27FC236}">
                <a16:creationId xmlns:a16="http://schemas.microsoft.com/office/drawing/2014/main" id="{A78C86C4-6F4D-45D6-AD0A-C2BD954BFA7A}"/>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29</a:t>
            </a:fld>
            <a:r>
              <a:rPr lang="en-GB" noProof="0"/>
              <a:t> |</a:t>
            </a:r>
          </a:p>
        </p:txBody>
      </p:sp>
      <p:pic>
        <p:nvPicPr>
          <p:cNvPr id="10" name="Platshållare för bild 9" descr="En bild som visar inomhus, katt, lägger, däggdjur&#10;&#10;Automatiskt genererad beskrivning">
            <a:extLst>
              <a:ext uri="{FF2B5EF4-FFF2-40B4-BE49-F238E27FC236}">
                <a16:creationId xmlns:a16="http://schemas.microsoft.com/office/drawing/2014/main" id="{0D69B59A-0387-B748-ACB2-07855CD43C8A}"/>
              </a:ext>
            </a:extLst>
          </p:cNvPr>
          <p:cNvPicPr>
            <a:picLocks noGrp="1" noChangeAspect="1"/>
          </p:cNvPicPr>
          <p:nvPr>
            <p:ph type="pic" sz="quarter" idx="37"/>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755043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181BEDC8-BD05-9840-9537-C00449449879}"/>
              </a:ext>
            </a:extLst>
          </p:cNvPr>
          <p:cNvSpPr>
            <a:spLocks noGrp="1"/>
          </p:cNvSpPr>
          <p:nvPr>
            <p:ph type="dt" sz="half" idx="10"/>
          </p:nvPr>
        </p:nvSpPr>
        <p:spPr>
          <a:xfrm>
            <a:off x="360000" y="6531166"/>
            <a:ext cx="549408" cy="125233"/>
          </a:xfrm>
        </p:spPr>
        <p:txBody>
          <a:bodyPr/>
          <a:lstStyle/>
          <a:p>
            <a:pPr lvl="0"/>
            <a:fld id="{74DD21C0-EE81-41FF-9DCB-588A16D41EC9}" type="datetime1">
              <a:rPr lang="en-GB" noProof="0" smtClean="0"/>
              <a:pPr lvl="0"/>
              <a:t>13/12/2021</a:t>
            </a:fld>
            <a:endParaRPr lang="en-GB" noProof="0"/>
          </a:p>
        </p:txBody>
      </p:sp>
      <p:sp>
        <p:nvSpPr>
          <p:cNvPr id="6" name="Platshållare för sidfot 5">
            <a:extLst>
              <a:ext uri="{FF2B5EF4-FFF2-40B4-BE49-F238E27FC236}">
                <a16:creationId xmlns:a16="http://schemas.microsoft.com/office/drawing/2014/main" id="{AEFEF183-5E16-7F42-80A6-C0D0B3565934}"/>
              </a:ext>
            </a:extLst>
          </p:cNvPr>
          <p:cNvSpPr>
            <a:spLocks noGrp="1"/>
          </p:cNvSpPr>
          <p:nvPr>
            <p:ph type="ftr" sz="quarter" idx="11"/>
          </p:nvPr>
        </p:nvSpPr>
        <p:spPr>
          <a:xfrm>
            <a:off x="909408" y="6530400"/>
            <a:ext cx="1800000" cy="125999"/>
          </a:xfrm>
        </p:spPr>
        <p:txBody>
          <a:bodyPr/>
          <a:lstStyle/>
          <a:p>
            <a:pPr lvl="0"/>
            <a:r>
              <a:rPr lang="en-GB" noProof="0"/>
              <a:t>| © Alfa Laval</a:t>
            </a:r>
          </a:p>
        </p:txBody>
      </p:sp>
      <p:sp>
        <p:nvSpPr>
          <p:cNvPr id="8" name="Platshållare för bildnummer 7">
            <a:extLst>
              <a:ext uri="{FF2B5EF4-FFF2-40B4-BE49-F238E27FC236}">
                <a16:creationId xmlns:a16="http://schemas.microsoft.com/office/drawing/2014/main" id="{F30F8EC1-ABA8-FB40-B2C8-5E9FF270BBF7}"/>
              </a:ext>
            </a:extLst>
          </p:cNvPr>
          <p:cNvSpPr>
            <a:spLocks noGrp="1"/>
          </p:cNvSpPr>
          <p:nvPr>
            <p:ph type="sldNum" sz="quarter" idx="12"/>
          </p:nvPr>
        </p:nvSpPr>
        <p:spPr>
          <a:xfrm>
            <a:off x="10663419" y="6530350"/>
            <a:ext cx="248206" cy="125283"/>
          </a:xfrm>
        </p:spPr>
        <p:txBody>
          <a:bodyPr/>
          <a:lstStyle/>
          <a:p>
            <a:pPr lvl="0"/>
            <a:fld id="{E1781896-7108-754B-A195-4B41D5296C65}" type="slidenum">
              <a:rPr lang="en-GB" noProof="0" smtClean="0"/>
              <a:pPr lvl="0"/>
              <a:t>3</a:t>
            </a:fld>
            <a:r>
              <a:rPr lang="en-GB" noProof="0"/>
              <a:t> |</a:t>
            </a:r>
          </a:p>
        </p:txBody>
      </p:sp>
      <p:sp>
        <p:nvSpPr>
          <p:cNvPr id="9" name="Rubrik 8">
            <a:extLst>
              <a:ext uri="{FF2B5EF4-FFF2-40B4-BE49-F238E27FC236}">
                <a16:creationId xmlns:a16="http://schemas.microsoft.com/office/drawing/2014/main" id="{C91281E5-52EB-9D48-956A-FA25658755A7}"/>
              </a:ext>
            </a:extLst>
          </p:cNvPr>
          <p:cNvSpPr>
            <a:spLocks noGrp="1"/>
          </p:cNvSpPr>
          <p:nvPr>
            <p:ph type="title"/>
          </p:nvPr>
        </p:nvSpPr>
        <p:spPr>
          <a:xfrm>
            <a:off x="839788" y="2384425"/>
            <a:ext cx="9720262" cy="2592388"/>
          </a:xfrm>
        </p:spPr>
        <p:txBody>
          <a:bodyPr/>
          <a:lstStyle/>
          <a:p>
            <a:r>
              <a:rPr lang="en-GB" dirty="0"/>
              <a:t>Trends in the pet food industry</a:t>
            </a:r>
          </a:p>
        </p:txBody>
      </p:sp>
    </p:spTree>
    <p:extLst>
      <p:ext uri="{BB962C8B-B14F-4D97-AF65-F5344CB8AC3E}">
        <p14:creationId xmlns:p14="http://schemas.microsoft.com/office/powerpoint/2010/main" val="288492146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5F33-9217-47D5-8A64-77DD2A37AC30}"/>
              </a:ext>
            </a:extLst>
          </p:cNvPr>
          <p:cNvSpPr>
            <a:spLocks noGrp="1"/>
          </p:cNvSpPr>
          <p:nvPr>
            <p:ph type="ctrTitle"/>
          </p:nvPr>
        </p:nvSpPr>
        <p:spPr>
          <a:xfrm>
            <a:off x="839788" y="305627"/>
            <a:ext cx="9468000" cy="504000"/>
          </a:xfrm>
        </p:spPr>
        <p:txBody>
          <a:bodyPr/>
          <a:lstStyle/>
          <a:p>
            <a:r>
              <a:rPr lang="en-US" dirty="0"/>
              <a:t>Alfa Laval </a:t>
            </a:r>
            <a:r>
              <a:rPr lang="en-US" dirty="0" err="1"/>
              <a:t>HyPro</a:t>
            </a:r>
            <a:r>
              <a:rPr lang="en-US" dirty="0"/>
              <a:t> enzymatic</a:t>
            </a:r>
            <a:r>
              <a:rPr lang="en-US" altLang="sv-SE" dirty="0"/>
              <a:t> hydrolysis</a:t>
            </a:r>
            <a:r>
              <a:rPr lang="en-US" dirty="0"/>
              <a:t> system</a:t>
            </a:r>
          </a:p>
        </p:txBody>
      </p:sp>
      <p:sp>
        <p:nvSpPr>
          <p:cNvPr id="3" name="Subtitle 2">
            <a:extLst>
              <a:ext uri="{FF2B5EF4-FFF2-40B4-BE49-F238E27FC236}">
                <a16:creationId xmlns:a16="http://schemas.microsoft.com/office/drawing/2014/main" id="{15CCDDCD-BC42-406C-92C7-17F1B982FEAE}"/>
              </a:ext>
            </a:extLst>
          </p:cNvPr>
          <p:cNvSpPr>
            <a:spLocks noGrp="1"/>
          </p:cNvSpPr>
          <p:nvPr>
            <p:ph type="subTitle" idx="1"/>
          </p:nvPr>
        </p:nvSpPr>
        <p:spPr>
          <a:xfrm>
            <a:off x="839788" y="828000"/>
            <a:ext cx="9468000" cy="349200"/>
          </a:xfrm>
        </p:spPr>
        <p:txBody>
          <a:bodyPr vert="horz" lIns="0" tIns="0" rIns="0" bIns="0" rtlCol="0" anchor="t">
            <a:normAutofit/>
          </a:bodyPr>
          <a:lstStyle/>
          <a:p>
            <a:r>
              <a:rPr lang="en-GB" altLang="sv-SE" dirty="0"/>
              <a:t>Extracts </a:t>
            </a:r>
            <a:r>
              <a:rPr lang="en-US" dirty="0"/>
              <a:t>hydrolyzed</a:t>
            </a:r>
            <a:r>
              <a:rPr lang="en-GB" dirty="0"/>
              <a:t> </a:t>
            </a:r>
            <a:r>
              <a:rPr lang="en-GB" altLang="sv-SE" dirty="0"/>
              <a:t>proteins through enzymatic digestion</a:t>
            </a:r>
          </a:p>
        </p:txBody>
      </p:sp>
      <p:sp>
        <p:nvSpPr>
          <p:cNvPr id="24" name="Platshållare för text 23">
            <a:extLst>
              <a:ext uri="{FF2B5EF4-FFF2-40B4-BE49-F238E27FC236}">
                <a16:creationId xmlns:a16="http://schemas.microsoft.com/office/drawing/2014/main" id="{FD0C2414-6B91-344C-A5AE-A2C59C535AA7}"/>
              </a:ext>
            </a:extLst>
          </p:cNvPr>
          <p:cNvSpPr>
            <a:spLocks noGrp="1"/>
          </p:cNvSpPr>
          <p:nvPr>
            <p:ph type="body" sz="quarter" idx="12"/>
          </p:nvPr>
        </p:nvSpPr>
        <p:spPr>
          <a:xfrm>
            <a:off x="7104063" y="1951200"/>
            <a:ext cx="3987609" cy="3744000"/>
          </a:xfrm>
        </p:spPr>
        <p:txBody>
          <a:bodyPr vert="horz" lIns="0" tIns="0" rIns="0" bIns="0" rtlCol="0" anchor="t">
            <a:noAutofit/>
          </a:bodyPr>
          <a:lstStyle/>
          <a:p>
            <a:pPr marL="0" indent="0">
              <a:spcAft>
                <a:spcPts val="1200"/>
              </a:spcAft>
              <a:buNone/>
            </a:pPr>
            <a:r>
              <a:rPr lang="en-GB" b="1" dirty="0"/>
              <a:t>Hydrolysis factors that affect</a:t>
            </a:r>
            <a:r>
              <a:rPr lang="en-GB" dirty="0"/>
              <a:t> </a:t>
            </a:r>
            <a:r>
              <a:rPr lang="en-GB" b="1" dirty="0"/>
              <a:t>product quality and yield </a:t>
            </a:r>
          </a:p>
          <a:p>
            <a:pPr>
              <a:spcAft>
                <a:spcPts val="1200"/>
              </a:spcAft>
            </a:pPr>
            <a:r>
              <a:rPr lang="en-GB" dirty="0"/>
              <a:t>Substrate type  </a:t>
            </a:r>
          </a:p>
          <a:p>
            <a:pPr>
              <a:spcAft>
                <a:spcPts val="1200"/>
              </a:spcAft>
            </a:pPr>
            <a:r>
              <a:rPr lang="en-GB" dirty="0"/>
              <a:t>Enzyme type  </a:t>
            </a:r>
          </a:p>
          <a:p>
            <a:pPr>
              <a:spcAft>
                <a:spcPts val="1200"/>
              </a:spcAft>
            </a:pPr>
            <a:r>
              <a:rPr lang="en-GB" dirty="0"/>
              <a:t>Process temperature and pH</a:t>
            </a:r>
          </a:p>
          <a:p>
            <a:pPr>
              <a:spcAft>
                <a:spcPts val="1200"/>
              </a:spcAft>
            </a:pPr>
            <a:r>
              <a:rPr lang="en-GB" dirty="0"/>
              <a:t>Hydrolysis time</a:t>
            </a:r>
          </a:p>
          <a:p>
            <a:pPr>
              <a:spcAft>
                <a:spcPts val="1200"/>
              </a:spcAft>
            </a:pPr>
            <a:r>
              <a:rPr lang="en-GB" dirty="0"/>
              <a:t>Amount of water added</a:t>
            </a:r>
          </a:p>
        </p:txBody>
      </p:sp>
      <p:sp>
        <p:nvSpPr>
          <p:cNvPr id="4" name="Footer Placeholder 3">
            <a:extLst>
              <a:ext uri="{FF2B5EF4-FFF2-40B4-BE49-F238E27FC236}">
                <a16:creationId xmlns:a16="http://schemas.microsoft.com/office/drawing/2014/main" id="{4E6816F9-DAED-4DBA-B09D-27AE457DF6B3}"/>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5" name="Date Placeholder 4">
            <a:extLst>
              <a:ext uri="{FF2B5EF4-FFF2-40B4-BE49-F238E27FC236}">
                <a16:creationId xmlns:a16="http://schemas.microsoft.com/office/drawing/2014/main" id="{5B7B18A7-E560-4685-A40F-0B171B8750BA}"/>
              </a:ext>
            </a:extLst>
          </p:cNvPr>
          <p:cNvSpPr>
            <a:spLocks noGrp="1"/>
          </p:cNvSpPr>
          <p:nvPr>
            <p:ph type="dt" sz="half" idx="26"/>
          </p:nvPr>
        </p:nvSpPr>
        <p:spPr>
          <a:xfrm>
            <a:off x="360000" y="6531166"/>
            <a:ext cx="549408" cy="125233"/>
          </a:xfrm>
        </p:spPr>
        <p:txBody>
          <a:bodyPr/>
          <a:lstStyle/>
          <a:p>
            <a:fld id="{74DD21C0-EE81-41FF-9DCB-588A16D41EC9}" type="datetime1">
              <a:rPr lang="en-GB" noProof="0" smtClean="0"/>
              <a:pPr/>
              <a:t>13/12/2021</a:t>
            </a:fld>
            <a:endParaRPr lang="en-GB" noProof="0"/>
          </a:p>
        </p:txBody>
      </p:sp>
      <p:sp>
        <p:nvSpPr>
          <p:cNvPr id="6" name="Slide Number Placeholder 5">
            <a:extLst>
              <a:ext uri="{FF2B5EF4-FFF2-40B4-BE49-F238E27FC236}">
                <a16:creationId xmlns:a16="http://schemas.microsoft.com/office/drawing/2014/main" id="{A78C86C4-6F4D-45D6-AD0A-C2BD954BFA7A}"/>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30</a:t>
            </a:fld>
            <a:r>
              <a:rPr lang="en-GB" noProof="0"/>
              <a:t> |</a:t>
            </a:r>
          </a:p>
        </p:txBody>
      </p:sp>
      <p:pic>
        <p:nvPicPr>
          <p:cNvPr id="19" name="Platshållare för bild 8">
            <a:extLst>
              <a:ext uri="{FF2B5EF4-FFF2-40B4-BE49-F238E27FC236}">
                <a16:creationId xmlns:a16="http://schemas.microsoft.com/office/drawing/2014/main" id="{25DEC203-9E49-8248-9DCC-AC632D8B1DE7}"/>
              </a:ext>
            </a:extLst>
          </p:cNvPr>
          <p:cNvPicPr>
            <a:picLocks noGrp="1" noChangeAspect="1"/>
          </p:cNvPicPr>
          <p:nvPr>
            <p:ph type="pic" sz="quarter" idx="37"/>
          </p:nvPr>
        </p:nvPicPr>
        <p:blipFill>
          <a:blip r:embed="rId3"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77983274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B09D9C9A-CF1D-6C4E-BBD6-AD9A84F66AAF}"/>
              </a:ext>
            </a:extLst>
          </p:cNvPr>
          <p:cNvSpPr txBox="1">
            <a:spLocks noGrp="1" noChangeArrowheads="1"/>
          </p:cNvSpPr>
          <p:nvPr>
            <p:ph type="ctrTitle"/>
          </p:nvPr>
        </p:nvSpPr>
        <p:spPr>
          <a:xfrm>
            <a:off x="839788" y="305627"/>
            <a:ext cx="9468000" cy="504000"/>
          </a:xfrm>
        </p:spPr>
        <p:txBody>
          <a:bodyPr/>
          <a:lstStyle/>
          <a:p>
            <a:r>
              <a:rPr lang="en-US" altLang="sv-SE" dirty="0"/>
              <a:t>Alfa Laval </a:t>
            </a:r>
            <a:r>
              <a:rPr lang="en-US" altLang="sv-SE" dirty="0" err="1"/>
              <a:t>HyPro</a:t>
            </a:r>
            <a:r>
              <a:rPr lang="en-US" altLang="sv-SE" dirty="0"/>
              <a:t> enzymatic hydrolysis system</a:t>
            </a:r>
          </a:p>
        </p:txBody>
      </p:sp>
      <p:sp>
        <p:nvSpPr>
          <p:cNvPr id="51202" name="Subtitle 2">
            <a:extLst>
              <a:ext uri="{FF2B5EF4-FFF2-40B4-BE49-F238E27FC236}">
                <a16:creationId xmlns:a16="http://schemas.microsoft.com/office/drawing/2014/main" id="{82DFA5EE-9D76-FF40-97BE-AD2A124EF50A}"/>
              </a:ext>
            </a:extLst>
          </p:cNvPr>
          <p:cNvSpPr txBox="1">
            <a:spLocks noGrp="1" noChangeArrowheads="1"/>
          </p:cNvSpPr>
          <p:nvPr>
            <p:ph type="subTitle" idx="1"/>
          </p:nvPr>
        </p:nvSpPr>
        <p:spPr>
          <a:xfrm>
            <a:off x="838800" y="828000"/>
            <a:ext cx="9468000" cy="349200"/>
          </a:xfrm>
        </p:spPr>
        <p:txBody>
          <a:bodyPr/>
          <a:lstStyle/>
          <a:p>
            <a:r>
              <a:rPr lang="en-GB" altLang="sv-SE" dirty="0"/>
              <a:t>Extracts </a:t>
            </a:r>
            <a:r>
              <a:rPr lang="en-US" dirty="0"/>
              <a:t>hydrolyzed</a:t>
            </a:r>
            <a:r>
              <a:rPr lang="en-GB" dirty="0"/>
              <a:t> </a:t>
            </a:r>
            <a:r>
              <a:rPr lang="en-GB" altLang="sv-SE" dirty="0"/>
              <a:t>proteins through enzymatic digestion</a:t>
            </a:r>
          </a:p>
        </p:txBody>
      </p:sp>
      <p:sp>
        <p:nvSpPr>
          <p:cNvPr id="5" name="Platshållare för text 4">
            <a:extLst>
              <a:ext uri="{FF2B5EF4-FFF2-40B4-BE49-F238E27FC236}">
                <a16:creationId xmlns:a16="http://schemas.microsoft.com/office/drawing/2014/main" id="{569D9D24-1F9D-0E4D-B7A4-61297814BD23}"/>
              </a:ext>
            </a:extLst>
          </p:cNvPr>
          <p:cNvSpPr>
            <a:spLocks noGrp="1"/>
          </p:cNvSpPr>
          <p:nvPr>
            <p:ph type="body" sz="quarter" idx="12"/>
          </p:nvPr>
        </p:nvSpPr>
        <p:spPr>
          <a:xfrm>
            <a:off x="7104063" y="1951038"/>
            <a:ext cx="4254219" cy="3744912"/>
          </a:xfrm>
        </p:spPr>
        <p:txBody>
          <a:bodyPr/>
          <a:lstStyle/>
          <a:p>
            <a:pPr marL="0" indent="0">
              <a:spcAft>
                <a:spcPts val="1200"/>
              </a:spcAft>
              <a:buNone/>
            </a:pPr>
            <a:r>
              <a:rPr lang="en-GB" dirty="0"/>
              <a:t>Especially suitable for</a:t>
            </a:r>
            <a:r>
              <a:rPr lang="en-US" b="1" dirty="0"/>
              <a:t> </a:t>
            </a:r>
            <a:r>
              <a:rPr lang="en-US" dirty="0"/>
              <a:t>raw materials with high content of soft tissue</a:t>
            </a:r>
          </a:p>
          <a:p>
            <a:pPr>
              <a:spcAft>
                <a:spcPts val="1200"/>
              </a:spcAft>
            </a:pPr>
            <a:r>
              <a:rPr lang="en-US" dirty="0"/>
              <a:t>Soups </a:t>
            </a:r>
          </a:p>
          <a:p>
            <a:pPr>
              <a:spcAft>
                <a:spcPts val="1200"/>
              </a:spcAft>
            </a:pPr>
            <a:r>
              <a:rPr lang="en-GB" dirty="0"/>
              <a:t>Flavours</a:t>
            </a:r>
            <a:r>
              <a:rPr lang="en-US" dirty="0"/>
              <a:t> </a:t>
            </a:r>
          </a:p>
          <a:p>
            <a:pPr>
              <a:spcAft>
                <a:spcPts val="1200"/>
              </a:spcAft>
            </a:pPr>
            <a:r>
              <a:rPr lang="en-US" dirty="0"/>
              <a:t>Pet foods</a:t>
            </a:r>
          </a:p>
          <a:p>
            <a:pPr>
              <a:spcAft>
                <a:spcPts val="1200"/>
              </a:spcAft>
            </a:pPr>
            <a:r>
              <a:rPr lang="en-US" dirty="0"/>
              <a:t>Protein enhancers</a:t>
            </a:r>
          </a:p>
        </p:txBody>
      </p:sp>
      <p:pic>
        <p:nvPicPr>
          <p:cNvPr id="9" name="Platshållare för bild 8">
            <a:extLst>
              <a:ext uri="{FF2B5EF4-FFF2-40B4-BE49-F238E27FC236}">
                <a16:creationId xmlns:a16="http://schemas.microsoft.com/office/drawing/2014/main" id="{DFB42689-6B82-594A-B999-32AC0903795E}"/>
              </a:ext>
            </a:extLst>
          </p:cNvPr>
          <p:cNvPicPr>
            <a:picLocks noGrp="1" noChangeAspect="1"/>
          </p:cNvPicPr>
          <p:nvPr>
            <p:ph type="pic" sz="quarter" idx="37"/>
          </p:nvPr>
        </p:nvPicPr>
        <p:blipFill rotWithShape="1">
          <a:blip r:embed="rId3" cstate="email">
            <a:extLst>
              <a:ext uri="{28A0092B-C50C-407E-A947-70E740481C1C}">
                <a14:useLocalDpi xmlns:a14="http://schemas.microsoft.com/office/drawing/2010/main"/>
              </a:ext>
            </a:extLst>
          </a:blip>
          <a:srcRect/>
          <a:stretch/>
        </p:blipFill>
        <p:spPr>
          <a:xfrm>
            <a:off x="3863276" y="3879850"/>
            <a:ext cx="2845499" cy="1817688"/>
          </a:xfrm>
        </p:spPr>
      </p:pic>
      <p:pic>
        <p:nvPicPr>
          <p:cNvPr id="17" name="Platshållare för bild 16">
            <a:extLst>
              <a:ext uri="{FF2B5EF4-FFF2-40B4-BE49-F238E27FC236}">
                <a16:creationId xmlns:a16="http://schemas.microsoft.com/office/drawing/2014/main" id="{A61508A1-9850-0E4D-8136-30CD70155C84}"/>
              </a:ext>
            </a:extLst>
          </p:cNvPr>
          <p:cNvPicPr>
            <a:picLocks noGrp="1" noChangeAspect="1"/>
          </p:cNvPicPr>
          <p:nvPr>
            <p:ph type="pic" sz="quarter" idx="20"/>
          </p:nvPr>
        </p:nvPicPr>
        <p:blipFill rotWithShape="1">
          <a:blip r:embed="rId4" cstate="email">
            <a:extLst>
              <a:ext uri="{28A0092B-C50C-407E-A947-70E740481C1C}">
                <a14:useLocalDpi xmlns:a14="http://schemas.microsoft.com/office/drawing/2010/main"/>
              </a:ext>
            </a:extLst>
          </a:blip>
          <a:srcRect/>
          <a:stretch/>
        </p:blipFill>
        <p:spPr>
          <a:xfrm>
            <a:off x="839785" y="1952625"/>
            <a:ext cx="2897644" cy="3744913"/>
          </a:xfrm>
        </p:spPr>
      </p:pic>
      <p:pic>
        <p:nvPicPr>
          <p:cNvPr id="13" name="Platshållare för bild 12">
            <a:extLst>
              <a:ext uri="{FF2B5EF4-FFF2-40B4-BE49-F238E27FC236}">
                <a16:creationId xmlns:a16="http://schemas.microsoft.com/office/drawing/2014/main" id="{56D9D30F-1899-1C4F-8C2C-40D0AD07556C}"/>
              </a:ext>
            </a:extLst>
          </p:cNvPr>
          <p:cNvPicPr>
            <a:picLocks noGrp="1" noChangeAspect="1"/>
          </p:cNvPicPr>
          <p:nvPr>
            <p:ph type="pic" sz="quarter" idx="21"/>
          </p:nvPr>
        </p:nvPicPr>
        <p:blipFill rotWithShape="1">
          <a:blip r:embed="rId5" cstate="email">
            <a:extLst>
              <a:ext uri="{28A0092B-C50C-407E-A947-70E740481C1C}">
                <a14:useLocalDpi xmlns:a14="http://schemas.microsoft.com/office/drawing/2010/main"/>
              </a:ext>
            </a:extLst>
          </a:blip>
          <a:srcRect/>
          <a:stretch/>
        </p:blipFill>
        <p:spPr>
          <a:xfrm>
            <a:off x="3863276" y="1952625"/>
            <a:ext cx="2845499" cy="1817687"/>
          </a:xfrm>
        </p:spPr>
      </p:pic>
      <p:sp>
        <p:nvSpPr>
          <p:cNvPr id="51204" name="Footer Placeholder 4">
            <a:extLst>
              <a:ext uri="{FF2B5EF4-FFF2-40B4-BE49-F238E27FC236}">
                <a16:creationId xmlns:a16="http://schemas.microsoft.com/office/drawing/2014/main" id="{E180BFDE-2E99-3E4A-9C94-98BF2EE73635}"/>
              </a:ext>
            </a:extLst>
          </p:cNvPr>
          <p:cNvSpPr txBox="1">
            <a:spLocks noChangeArrowheads="1"/>
          </p:cNvSpPr>
          <p:nvPr/>
        </p:nvSpPr>
        <p:spPr bwMode="auto">
          <a:xfrm>
            <a:off x="909638" y="6530975"/>
            <a:ext cx="18002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sv-SE" sz="800">
                <a:solidFill>
                  <a:srgbClr val="847770"/>
                </a:solidFill>
                <a:latin typeface="Arial" panose="020B0604020202020204" pitchFamily="34" charset="0"/>
              </a:rPr>
              <a:t>| © Alfa Laval</a:t>
            </a:r>
          </a:p>
        </p:txBody>
      </p:sp>
      <p:sp>
        <p:nvSpPr>
          <p:cNvPr id="51205" name="Date Placeholder 5">
            <a:extLst>
              <a:ext uri="{FF2B5EF4-FFF2-40B4-BE49-F238E27FC236}">
                <a16:creationId xmlns:a16="http://schemas.microsoft.com/office/drawing/2014/main" id="{75C561E5-ED9C-1F46-AB35-E0C08CFB8625}"/>
              </a:ext>
            </a:extLst>
          </p:cNvPr>
          <p:cNvSpPr txBox="1">
            <a:spLocks noChangeArrowheads="1"/>
          </p:cNvSpPr>
          <p:nvPr/>
        </p:nvSpPr>
        <p:spPr bwMode="auto">
          <a:xfrm>
            <a:off x="360363" y="6530975"/>
            <a:ext cx="5492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32029D55-6F1A-064A-B834-12859653AE49}" type="datetime1">
              <a:rPr lang="en-GB" altLang="sv-SE" sz="800">
                <a:solidFill>
                  <a:srgbClr val="847770"/>
                </a:solidFill>
                <a:latin typeface="Arial" panose="020B0604020202020204" pitchFamily="34" charset="0"/>
              </a:rPr>
              <a:pPr eaLnBrk="1" hangingPunct="1"/>
              <a:t>13/12/2021</a:t>
            </a:fld>
            <a:endParaRPr lang="en-GB" altLang="sv-SE" sz="800">
              <a:solidFill>
                <a:srgbClr val="847770"/>
              </a:solidFill>
              <a:latin typeface="Arial" panose="020B0604020202020204" pitchFamily="34" charset="0"/>
            </a:endParaRPr>
          </a:p>
        </p:txBody>
      </p:sp>
      <p:sp>
        <p:nvSpPr>
          <p:cNvPr id="51206" name="Slide Number Placeholder 6">
            <a:extLst>
              <a:ext uri="{FF2B5EF4-FFF2-40B4-BE49-F238E27FC236}">
                <a16:creationId xmlns:a16="http://schemas.microsoft.com/office/drawing/2014/main" id="{AF268BA8-9363-D540-B21B-F0E4B112AF96}"/>
              </a:ext>
            </a:extLst>
          </p:cNvPr>
          <p:cNvSpPr txBox="1">
            <a:spLocks noChangeArrowheads="1"/>
          </p:cNvSpPr>
          <p:nvPr/>
        </p:nvSpPr>
        <p:spPr bwMode="auto">
          <a:xfrm>
            <a:off x="10663238" y="6530975"/>
            <a:ext cx="24765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63E39E7C-7E9A-854F-ACAE-A135C9C948F8}" type="slidenum">
              <a:rPr lang="en-GB" altLang="sv-SE" sz="800">
                <a:solidFill>
                  <a:srgbClr val="847770"/>
                </a:solidFill>
                <a:latin typeface="Arial" panose="020B0604020202020204" pitchFamily="34" charset="0"/>
              </a:rPr>
              <a:pPr algn="r" eaLnBrk="1" hangingPunct="1"/>
              <a:t>31</a:t>
            </a:fld>
            <a:r>
              <a:rPr lang="en-GB" altLang="sv-SE" sz="800">
                <a:solidFill>
                  <a:srgbClr val="847770"/>
                </a:solidFill>
                <a:latin typeface="Arial" panose="020B0604020202020204" pitchFamily="34" charset="0"/>
              </a:rPr>
              <a:t> |</a:t>
            </a:r>
          </a:p>
        </p:txBody>
      </p:sp>
      <p:sp>
        <p:nvSpPr>
          <p:cNvPr id="51207" name="Text Box 3">
            <a:extLst>
              <a:ext uri="{FF2B5EF4-FFF2-40B4-BE49-F238E27FC236}">
                <a16:creationId xmlns:a16="http://schemas.microsoft.com/office/drawing/2014/main" id="{5E6EAE56-FC28-4544-9B76-F8F45C1813AB}"/>
              </a:ext>
            </a:extLst>
          </p:cNvPr>
          <p:cNvSpPr txBox="1">
            <a:spLocks noChangeArrowheads="1"/>
          </p:cNvSpPr>
          <p:nvPr/>
        </p:nvSpPr>
        <p:spPr bwMode="auto">
          <a:xfrm>
            <a:off x="3948113" y="3505200"/>
            <a:ext cx="18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sv-SE" sz="2400">
              <a:solidFill>
                <a:srgbClr val="FFFFFF"/>
              </a:solidFill>
              <a:latin typeface="Arial" panose="020B0604020202020204" pitchFamily="34" charset="0"/>
            </a:endParaRPr>
          </a:p>
        </p:txBody>
      </p:sp>
    </p:spTree>
    <p:extLst>
      <p:ext uri="{BB962C8B-B14F-4D97-AF65-F5344CB8AC3E}">
        <p14:creationId xmlns:p14="http://schemas.microsoft.com/office/powerpoint/2010/main" val="287700536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B09D9C9A-CF1D-6C4E-BBD6-AD9A84F66AAF}"/>
              </a:ext>
            </a:extLst>
          </p:cNvPr>
          <p:cNvSpPr txBox="1">
            <a:spLocks noGrp="1" noChangeArrowheads="1"/>
          </p:cNvSpPr>
          <p:nvPr>
            <p:ph type="ctrTitle"/>
          </p:nvPr>
        </p:nvSpPr>
        <p:spPr>
          <a:xfrm>
            <a:off x="839788" y="305627"/>
            <a:ext cx="9468000" cy="504000"/>
          </a:xfrm>
        </p:spPr>
        <p:txBody>
          <a:bodyPr/>
          <a:lstStyle/>
          <a:p>
            <a:r>
              <a:rPr lang="en-GB" altLang="sv-SE" dirty="0"/>
              <a:t>Alfa Laval </a:t>
            </a:r>
            <a:r>
              <a:rPr lang="en-GB" altLang="sv-SE" dirty="0" err="1"/>
              <a:t>HyPro</a:t>
            </a:r>
            <a:r>
              <a:rPr lang="en-GB" altLang="sv-SE" dirty="0"/>
              <a:t> enzymatic hydrolysis system</a:t>
            </a:r>
          </a:p>
        </p:txBody>
      </p:sp>
      <p:sp>
        <p:nvSpPr>
          <p:cNvPr id="51202" name="Subtitle 2">
            <a:extLst>
              <a:ext uri="{FF2B5EF4-FFF2-40B4-BE49-F238E27FC236}">
                <a16:creationId xmlns:a16="http://schemas.microsoft.com/office/drawing/2014/main" id="{82DFA5EE-9D76-FF40-97BE-AD2A124EF50A}"/>
              </a:ext>
            </a:extLst>
          </p:cNvPr>
          <p:cNvSpPr txBox="1">
            <a:spLocks noGrp="1" noChangeArrowheads="1"/>
          </p:cNvSpPr>
          <p:nvPr>
            <p:ph type="subTitle" idx="1"/>
          </p:nvPr>
        </p:nvSpPr>
        <p:spPr>
          <a:xfrm>
            <a:off x="839788" y="828000"/>
            <a:ext cx="9468000" cy="349200"/>
          </a:xfrm>
        </p:spPr>
        <p:txBody>
          <a:bodyPr/>
          <a:lstStyle/>
          <a:p>
            <a:r>
              <a:rPr lang="en-GB" altLang="sv-SE" dirty="0"/>
              <a:t>Extracts </a:t>
            </a:r>
            <a:r>
              <a:rPr lang="en-GB" dirty="0" err="1"/>
              <a:t>hydrolyzed</a:t>
            </a:r>
            <a:r>
              <a:rPr lang="en-GB" dirty="0"/>
              <a:t> </a:t>
            </a:r>
            <a:r>
              <a:rPr lang="en-GB" altLang="sv-SE" dirty="0"/>
              <a:t>proteins through enzymatic digestion</a:t>
            </a:r>
          </a:p>
        </p:txBody>
      </p:sp>
      <p:sp>
        <p:nvSpPr>
          <p:cNvPr id="5" name="Platshållare för text 4">
            <a:extLst>
              <a:ext uri="{FF2B5EF4-FFF2-40B4-BE49-F238E27FC236}">
                <a16:creationId xmlns:a16="http://schemas.microsoft.com/office/drawing/2014/main" id="{569D9D24-1F9D-0E4D-B7A4-61297814BD23}"/>
              </a:ext>
            </a:extLst>
          </p:cNvPr>
          <p:cNvSpPr>
            <a:spLocks noGrp="1"/>
          </p:cNvSpPr>
          <p:nvPr>
            <p:ph type="body" sz="quarter" idx="12"/>
          </p:nvPr>
        </p:nvSpPr>
        <p:spPr>
          <a:xfrm>
            <a:off x="7104063" y="1951038"/>
            <a:ext cx="3806825" cy="3744912"/>
          </a:xfrm>
        </p:spPr>
        <p:txBody>
          <a:bodyPr/>
          <a:lstStyle/>
          <a:p>
            <a:pPr marL="0" indent="0">
              <a:spcAft>
                <a:spcPts val="1200"/>
              </a:spcAft>
              <a:buNone/>
            </a:pPr>
            <a:r>
              <a:rPr lang="en-GB" b="1" dirty="0"/>
              <a:t>Enzymatic digestion process</a:t>
            </a:r>
            <a:endParaRPr lang="en-GB" dirty="0"/>
          </a:p>
          <a:p>
            <a:pPr>
              <a:spcAft>
                <a:spcPts val="1200"/>
              </a:spcAft>
            </a:pPr>
            <a:r>
              <a:rPr lang="en-GB" dirty="0"/>
              <a:t>Modifies the protein with combination of </a:t>
            </a:r>
            <a:r>
              <a:rPr lang="en-GB" altLang="sv-SE" dirty="0" err="1"/>
              <a:t>endoprotease</a:t>
            </a:r>
            <a:r>
              <a:rPr lang="en-GB" dirty="0"/>
              <a:t> and </a:t>
            </a:r>
            <a:r>
              <a:rPr lang="en-GB" altLang="sv-SE" dirty="0"/>
              <a:t>exopeptidase</a:t>
            </a:r>
            <a:r>
              <a:rPr lang="en-GB" dirty="0"/>
              <a:t> </a:t>
            </a:r>
          </a:p>
          <a:p>
            <a:pPr>
              <a:spcAft>
                <a:spcPts val="1200"/>
              </a:spcAft>
            </a:pPr>
            <a:r>
              <a:rPr lang="en-GB" dirty="0"/>
              <a:t>Enhanced solubility</a:t>
            </a:r>
          </a:p>
          <a:p>
            <a:pPr>
              <a:spcAft>
                <a:spcPts val="1200"/>
              </a:spcAft>
            </a:pPr>
            <a:r>
              <a:rPr lang="en-GB" dirty="0"/>
              <a:t>Improved emulsifying and foaming characteristics</a:t>
            </a:r>
          </a:p>
          <a:p>
            <a:pPr>
              <a:spcAft>
                <a:spcPts val="1200"/>
              </a:spcAft>
            </a:pPr>
            <a:r>
              <a:rPr lang="en-GB" dirty="0"/>
              <a:t>Better gelation properties</a:t>
            </a:r>
          </a:p>
        </p:txBody>
      </p:sp>
      <p:pic>
        <p:nvPicPr>
          <p:cNvPr id="3" name="Platshållare för bild 2">
            <a:extLst>
              <a:ext uri="{FF2B5EF4-FFF2-40B4-BE49-F238E27FC236}">
                <a16:creationId xmlns:a16="http://schemas.microsoft.com/office/drawing/2014/main" id="{B13D0483-1E6C-154D-8F58-5D5459E61ABF}"/>
              </a:ext>
            </a:extLst>
          </p:cNvPr>
          <p:cNvPicPr>
            <a:picLocks noGrp="1" noChangeAspect="1"/>
          </p:cNvPicPr>
          <p:nvPr>
            <p:ph type="pic" sz="quarter" idx="37"/>
          </p:nvPr>
        </p:nvPicPr>
        <p:blipFill>
          <a:blip r:embed="rId3" cstate="print">
            <a:alphaModFix amt="0"/>
            <a:extLst>
              <a:ext uri="{28A0092B-C50C-407E-A947-70E740481C1C}">
                <a14:useLocalDpi xmlns:a14="http://schemas.microsoft.com/office/drawing/2010/main"/>
              </a:ext>
            </a:extLst>
          </a:blip>
          <a:srcRect/>
          <a:stretch/>
        </p:blipFill>
        <p:spPr>
          <a:xfrm>
            <a:off x="0" y="1216025"/>
            <a:ext cx="6708775" cy="4803775"/>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pic>
      <p:sp>
        <p:nvSpPr>
          <p:cNvPr id="51204" name="Footer Placeholder 4">
            <a:extLst>
              <a:ext uri="{FF2B5EF4-FFF2-40B4-BE49-F238E27FC236}">
                <a16:creationId xmlns:a16="http://schemas.microsoft.com/office/drawing/2014/main" id="{E180BFDE-2E99-3E4A-9C94-98BF2EE73635}"/>
              </a:ext>
            </a:extLst>
          </p:cNvPr>
          <p:cNvSpPr txBox="1">
            <a:spLocks noChangeArrowheads="1"/>
          </p:cNvSpPr>
          <p:nvPr/>
        </p:nvSpPr>
        <p:spPr bwMode="auto">
          <a:xfrm>
            <a:off x="909638" y="6530975"/>
            <a:ext cx="18002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sv-SE" sz="800" dirty="0">
                <a:solidFill>
                  <a:srgbClr val="847770"/>
                </a:solidFill>
                <a:latin typeface="Arial" panose="020B0604020202020204" pitchFamily="34" charset="0"/>
              </a:rPr>
              <a:t>| © Alfa Laval</a:t>
            </a:r>
          </a:p>
        </p:txBody>
      </p:sp>
      <p:sp>
        <p:nvSpPr>
          <p:cNvPr id="51205" name="Date Placeholder 5">
            <a:extLst>
              <a:ext uri="{FF2B5EF4-FFF2-40B4-BE49-F238E27FC236}">
                <a16:creationId xmlns:a16="http://schemas.microsoft.com/office/drawing/2014/main" id="{75C561E5-ED9C-1F46-AB35-E0C08CFB8625}"/>
              </a:ext>
            </a:extLst>
          </p:cNvPr>
          <p:cNvSpPr txBox="1">
            <a:spLocks noChangeArrowheads="1"/>
          </p:cNvSpPr>
          <p:nvPr/>
        </p:nvSpPr>
        <p:spPr bwMode="auto">
          <a:xfrm>
            <a:off x="360363" y="6530975"/>
            <a:ext cx="5492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32029D55-6F1A-064A-B834-12859653AE49}" type="datetime1">
              <a:rPr lang="en-GB" altLang="sv-SE" sz="800">
                <a:solidFill>
                  <a:srgbClr val="847770"/>
                </a:solidFill>
                <a:latin typeface="Arial" panose="020B0604020202020204" pitchFamily="34" charset="0"/>
              </a:rPr>
              <a:pPr eaLnBrk="1" hangingPunct="1"/>
              <a:t>13/12/2021</a:t>
            </a:fld>
            <a:endParaRPr lang="en-GB" altLang="sv-SE" sz="800" dirty="0">
              <a:solidFill>
                <a:srgbClr val="847770"/>
              </a:solidFill>
              <a:latin typeface="Arial" panose="020B0604020202020204" pitchFamily="34" charset="0"/>
            </a:endParaRPr>
          </a:p>
        </p:txBody>
      </p:sp>
      <p:sp>
        <p:nvSpPr>
          <p:cNvPr id="51206" name="Slide Number Placeholder 6">
            <a:extLst>
              <a:ext uri="{FF2B5EF4-FFF2-40B4-BE49-F238E27FC236}">
                <a16:creationId xmlns:a16="http://schemas.microsoft.com/office/drawing/2014/main" id="{AF268BA8-9363-D540-B21B-F0E4B112AF96}"/>
              </a:ext>
            </a:extLst>
          </p:cNvPr>
          <p:cNvSpPr txBox="1">
            <a:spLocks noChangeArrowheads="1"/>
          </p:cNvSpPr>
          <p:nvPr/>
        </p:nvSpPr>
        <p:spPr bwMode="auto">
          <a:xfrm>
            <a:off x="10663238" y="6530975"/>
            <a:ext cx="24765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63E39E7C-7E9A-854F-ACAE-A135C9C948F8}" type="slidenum">
              <a:rPr lang="en-GB" altLang="sv-SE" sz="800">
                <a:solidFill>
                  <a:srgbClr val="847770"/>
                </a:solidFill>
                <a:latin typeface="Arial" panose="020B0604020202020204" pitchFamily="34" charset="0"/>
              </a:rPr>
              <a:pPr algn="r" eaLnBrk="1" hangingPunct="1"/>
              <a:t>32</a:t>
            </a:fld>
            <a:r>
              <a:rPr lang="en-GB" altLang="sv-SE" sz="800" dirty="0">
                <a:solidFill>
                  <a:srgbClr val="847770"/>
                </a:solidFill>
                <a:latin typeface="Arial" panose="020B0604020202020204" pitchFamily="34" charset="0"/>
              </a:rPr>
              <a:t> |</a:t>
            </a:r>
          </a:p>
        </p:txBody>
      </p:sp>
      <p:sp>
        <p:nvSpPr>
          <p:cNvPr id="51207" name="Text Box 3">
            <a:extLst>
              <a:ext uri="{FF2B5EF4-FFF2-40B4-BE49-F238E27FC236}">
                <a16:creationId xmlns:a16="http://schemas.microsoft.com/office/drawing/2014/main" id="{5E6EAE56-FC28-4544-9B76-F8F45C1813AB}"/>
              </a:ext>
            </a:extLst>
          </p:cNvPr>
          <p:cNvSpPr txBox="1">
            <a:spLocks noChangeArrowheads="1"/>
          </p:cNvSpPr>
          <p:nvPr/>
        </p:nvSpPr>
        <p:spPr bwMode="auto">
          <a:xfrm>
            <a:off x="3947685" y="3501879"/>
            <a:ext cx="181831" cy="46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GB" altLang="sv-SE" sz="2400" dirty="0">
              <a:solidFill>
                <a:srgbClr val="FFFFFF"/>
              </a:solidFill>
              <a:latin typeface="Arial" panose="020B0604020202020204" pitchFamily="34" charset="0"/>
            </a:endParaRPr>
          </a:p>
        </p:txBody>
      </p:sp>
      <p:pic>
        <p:nvPicPr>
          <p:cNvPr id="51208" name="Picture 12">
            <a:extLst>
              <a:ext uri="{FF2B5EF4-FFF2-40B4-BE49-F238E27FC236}">
                <a16:creationId xmlns:a16="http://schemas.microsoft.com/office/drawing/2014/main" id="{EC1B456D-A6EF-DD4B-BBBE-A329CCABBB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1354265" y="1545577"/>
            <a:ext cx="4269296" cy="4096398"/>
          </a:xfrm>
          <a:prstGeom prst="rect">
            <a:avLst/>
          </a:prstGeom>
          <a:noFill/>
          <a:ln>
            <a:noFill/>
          </a:ln>
          <a:effectLst>
            <a:outerShdw blurRad="50800" dist="254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726B00D3-7B11-0A44-A9BC-1A31CEDC4A02}"/>
              </a:ext>
            </a:extLst>
          </p:cNvPr>
          <p:cNvSpPr txBox="1">
            <a:spLocks noGrp="1" noChangeArrowheads="1"/>
          </p:cNvSpPr>
          <p:nvPr>
            <p:ph type="ctrTitle"/>
          </p:nvPr>
        </p:nvSpPr>
        <p:spPr/>
        <p:txBody>
          <a:bodyPr/>
          <a:lstStyle/>
          <a:p>
            <a:r>
              <a:rPr lang="en-US" altLang="sv-SE" dirty="0"/>
              <a:t>Product of enzymatic treatment</a:t>
            </a:r>
          </a:p>
        </p:txBody>
      </p:sp>
      <p:sp>
        <p:nvSpPr>
          <p:cNvPr id="17" name="Underrubrik 16">
            <a:extLst>
              <a:ext uri="{FF2B5EF4-FFF2-40B4-BE49-F238E27FC236}">
                <a16:creationId xmlns:a16="http://schemas.microsoft.com/office/drawing/2014/main" id="{7E8930B1-679B-CF4E-B575-16597559A3B9}"/>
              </a:ext>
            </a:extLst>
          </p:cNvPr>
          <p:cNvSpPr>
            <a:spLocks noGrp="1"/>
          </p:cNvSpPr>
          <p:nvPr>
            <p:ph type="subTitle" idx="1"/>
          </p:nvPr>
        </p:nvSpPr>
        <p:spPr/>
        <p:txBody>
          <a:bodyPr/>
          <a:lstStyle/>
          <a:p>
            <a:r>
              <a:rPr lang="en-GB" dirty="0"/>
              <a:t>Functional meat extracts</a:t>
            </a:r>
          </a:p>
        </p:txBody>
      </p:sp>
      <p:sp>
        <p:nvSpPr>
          <p:cNvPr id="4" name="Text Placeholder 3">
            <a:extLst>
              <a:ext uri="{FF2B5EF4-FFF2-40B4-BE49-F238E27FC236}">
                <a16:creationId xmlns:a16="http://schemas.microsoft.com/office/drawing/2014/main" id="{007D6414-6EAA-8E4A-9CD6-841E94A9E0DE}"/>
              </a:ext>
            </a:extLst>
          </p:cNvPr>
          <p:cNvSpPr txBox="1">
            <a:spLocks noGrp="1"/>
          </p:cNvSpPr>
          <p:nvPr>
            <p:ph type="body" sz="quarter" idx="12"/>
          </p:nvPr>
        </p:nvSpPr>
        <p:spPr>
          <a:xfrm>
            <a:off x="7104063" y="1951200"/>
            <a:ext cx="3806825" cy="3744000"/>
          </a:xfrm>
        </p:spPr>
        <p:txBody>
          <a:bodyPr>
            <a:noAutofit/>
          </a:bodyPr>
          <a:lstStyle/>
          <a:p>
            <a:pPr marL="0" indent="0">
              <a:spcAft>
                <a:spcPts val="1200"/>
              </a:spcAft>
              <a:buNone/>
            </a:pPr>
            <a:r>
              <a:rPr lang="en-GB" b="1" dirty="0"/>
              <a:t>Tastier meat extracts for </a:t>
            </a:r>
            <a:br>
              <a:rPr lang="en-GB" b="1" dirty="0"/>
            </a:br>
            <a:r>
              <a:rPr lang="en-GB" b="1" dirty="0"/>
              <a:t>pet food</a:t>
            </a:r>
          </a:p>
          <a:p>
            <a:pPr>
              <a:spcAft>
                <a:spcPts val="1200"/>
              </a:spcAft>
            </a:pPr>
            <a:r>
              <a:rPr lang="en-GB" dirty="0"/>
              <a:t>Functional meat extracts </a:t>
            </a:r>
            <a:br>
              <a:rPr lang="en-GB" dirty="0"/>
            </a:br>
            <a:r>
              <a:rPr lang="en-GB" dirty="0"/>
              <a:t>with mild flavours containing relatively large peptides</a:t>
            </a:r>
          </a:p>
          <a:p>
            <a:pPr>
              <a:spcAft>
                <a:spcPts val="1200"/>
              </a:spcAft>
            </a:pPr>
            <a:r>
              <a:rPr lang="en-GB" dirty="0"/>
              <a:t>Extracts with a high flavour intensity consisting of free amino acids</a:t>
            </a:r>
          </a:p>
          <a:p>
            <a:pPr>
              <a:spcAft>
                <a:spcPts val="1200"/>
              </a:spcAft>
            </a:pPr>
            <a:r>
              <a:rPr lang="en-GB" dirty="0"/>
              <a:t>Richer tasting pet food with higher content of functional fresh meat and protein</a:t>
            </a:r>
          </a:p>
        </p:txBody>
      </p:sp>
      <p:pic>
        <p:nvPicPr>
          <p:cNvPr id="28" name="Picture 13">
            <a:extLst>
              <a:ext uri="{FF2B5EF4-FFF2-40B4-BE49-F238E27FC236}">
                <a16:creationId xmlns:a16="http://schemas.microsoft.com/office/drawing/2014/main" id="{F7DB146A-9106-A04D-893E-EDA3B95E7387}"/>
              </a:ext>
            </a:extLst>
          </p:cNvPr>
          <p:cNvPicPr>
            <a:picLocks noGrp="1" noChangeAspect="1" noChangeArrowheads="1"/>
          </p:cNvPicPr>
          <p:nvPr>
            <p:ph type="pic" sz="quarter" idx="21"/>
          </p:nvPr>
        </p:nvPicPr>
        <p:blipFill rotWithShape="1">
          <a:blip r:embed="rId3" cstate="email">
            <a:extLst>
              <a:ext uri="{28A0092B-C50C-407E-A947-70E740481C1C}">
                <a14:useLocalDpi xmlns:a14="http://schemas.microsoft.com/office/drawing/2010/main"/>
              </a:ext>
            </a:extLst>
          </a:blip>
          <a:srcRect/>
          <a:stretch/>
        </p:blipFill>
        <p: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Footer Placeholder 4">
            <a:extLst>
              <a:ext uri="{FF2B5EF4-FFF2-40B4-BE49-F238E27FC236}">
                <a16:creationId xmlns:a16="http://schemas.microsoft.com/office/drawing/2014/main" id="{A807D1A8-EA4D-C14D-BBD4-73B41C3E7EA0}"/>
              </a:ext>
            </a:extLst>
          </p:cNvPr>
          <p:cNvSpPr txBox="1">
            <a:spLocks noChangeArrowheads="1"/>
          </p:cNvSpPr>
          <p:nvPr/>
        </p:nvSpPr>
        <p:spPr bwMode="auto">
          <a:xfrm>
            <a:off x="909638" y="6530975"/>
            <a:ext cx="18002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sv-SE" sz="800">
                <a:solidFill>
                  <a:srgbClr val="847770"/>
                </a:solidFill>
                <a:latin typeface="Arial" panose="020B0604020202020204" pitchFamily="34" charset="0"/>
              </a:rPr>
              <a:t>| © Alfa Laval</a:t>
            </a:r>
          </a:p>
        </p:txBody>
      </p:sp>
      <p:sp>
        <p:nvSpPr>
          <p:cNvPr id="54277" name="Date Placeholder 5">
            <a:extLst>
              <a:ext uri="{FF2B5EF4-FFF2-40B4-BE49-F238E27FC236}">
                <a16:creationId xmlns:a16="http://schemas.microsoft.com/office/drawing/2014/main" id="{F212DA5A-3D90-514D-B458-3EBB59757CF9}"/>
              </a:ext>
            </a:extLst>
          </p:cNvPr>
          <p:cNvSpPr txBox="1">
            <a:spLocks noChangeArrowheads="1"/>
          </p:cNvSpPr>
          <p:nvPr/>
        </p:nvSpPr>
        <p:spPr bwMode="auto">
          <a:xfrm>
            <a:off x="360363" y="6530975"/>
            <a:ext cx="5492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7A0459C9-C45C-FF4A-9297-65E8EDBF4C71}" type="datetime1">
              <a:rPr lang="en-GB" altLang="sv-SE" sz="800">
                <a:solidFill>
                  <a:srgbClr val="847770"/>
                </a:solidFill>
                <a:latin typeface="Arial" panose="020B0604020202020204" pitchFamily="34" charset="0"/>
              </a:rPr>
              <a:pPr eaLnBrk="1" hangingPunct="1"/>
              <a:t>13/12/2021</a:t>
            </a:fld>
            <a:endParaRPr lang="en-GB" altLang="sv-SE" sz="800">
              <a:solidFill>
                <a:srgbClr val="847770"/>
              </a:solidFill>
              <a:latin typeface="Arial" panose="020B0604020202020204" pitchFamily="34" charset="0"/>
            </a:endParaRPr>
          </a:p>
        </p:txBody>
      </p:sp>
      <p:sp>
        <p:nvSpPr>
          <p:cNvPr id="54278" name="Slide Number Placeholder 6">
            <a:extLst>
              <a:ext uri="{FF2B5EF4-FFF2-40B4-BE49-F238E27FC236}">
                <a16:creationId xmlns:a16="http://schemas.microsoft.com/office/drawing/2014/main" id="{5DE62C62-BB9C-2C45-A879-4BA56C8EF889}"/>
              </a:ext>
            </a:extLst>
          </p:cNvPr>
          <p:cNvSpPr txBox="1">
            <a:spLocks noChangeArrowheads="1"/>
          </p:cNvSpPr>
          <p:nvPr/>
        </p:nvSpPr>
        <p:spPr bwMode="auto">
          <a:xfrm>
            <a:off x="10663238" y="6530975"/>
            <a:ext cx="24765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6FE73B86-37EA-E14A-B494-6E4C440623FB}" type="slidenum">
              <a:rPr lang="en-GB" altLang="sv-SE" sz="800">
                <a:solidFill>
                  <a:srgbClr val="847770"/>
                </a:solidFill>
                <a:latin typeface="Arial" panose="020B0604020202020204" pitchFamily="34" charset="0"/>
              </a:rPr>
              <a:pPr algn="r" eaLnBrk="1" hangingPunct="1"/>
              <a:t>33</a:t>
            </a:fld>
            <a:r>
              <a:rPr lang="en-GB" altLang="sv-SE" sz="800">
                <a:solidFill>
                  <a:srgbClr val="847770"/>
                </a:solidFill>
                <a:latin typeface="Arial" panose="020B0604020202020204" pitchFamily="34" charset="0"/>
              </a:rPr>
              <a:t> |</a:t>
            </a:r>
          </a:p>
        </p:txBody>
      </p:sp>
      <p:pic>
        <p:nvPicPr>
          <p:cNvPr id="18" name="Platshållare för bild 17" descr="En bild som visar gräs, hund, utomhus, frisbee&#10;&#10;Automatiskt genererad beskrivning">
            <a:extLst>
              <a:ext uri="{FF2B5EF4-FFF2-40B4-BE49-F238E27FC236}">
                <a16:creationId xmlns:a16="http://schemas.microsoft.com/office/drawing/2014/main" id="{C2B44719-8D61-7E45-B787-DE8D2F0E0DFB}"/>
              </a:ext>
            </a:extLst>
          </p:cNvPr>
          <p:cNvPicPr>
            <a:picLocks noGrp="1" noChangeAspect="1"/>
          </p:cNvPicPr>
          <p:nvPr>
            <p:ph type="pic" sz="quarter" idx="20"/>
          </p:nvPr>
        </p:nvPicPr>
        <p:blipFill rotWithShape="1">
          <a:blip r:embed="rId4" cstate="email">
            <a:extLst>
              <a:ext uri="{28A0092B-C50C-407E-A947-70E740481C1C}">
                <a14:useLocalDpi xmlns:a14="http://schemas.microsoft.com/office/drawing/2010/main"/>
              </a:ext>
            </a:extLst>
          </a:blip>
          <a:srcRect/>
          <a:stretch/>
        </p:blipFill>
        <p:spPr>
          <a:xfrm>
            <a:off x="839785" y="1952625"/>
            <a:ext cx="2897644" cy="3744913"/>
          </a:xfrm>
        </p:spPr>
      </p:pic>
      <p:pic>
        <p:nvPicPr>
          <p:cNvPr id="15" name="Platshållare för bild 14">
            <a:extLst>
              <a:ext uri="{FF2B5EF4-FFF2-40B4-BE49-F238E27FC236}">
                <a16:creationId xmlns:a16="http://schemas.microsoft.com/office/drawing/2014/main" id="{377B173D-8756-DD42-8B7B-5244F413D5C0}"/>
              </a:ext>
            </a:extLst>
          </p:cNvPr>
          <p:cNvPicPr>
            <a:picLocks noGrp="1" noChangeAspect="1"/>
          </p:cNvPicPr>
          <p:nvPr>
            <p:ph type="pic" sz="quarter" idx="37"/>
          </p:nvPr>
        </p:nvPicPr>
        <p:blipFill rotWithShape="1">
          <a:blip r:embed="rId5" cstate="email">
            <a:extLst>
              <a:ext uri="{28A0092B-C50C-407E-A947-70E740481C1C}">
                <a14:useLocalDpi xmlns:a14="http://schemas.microsoft.com/office/drawing/2010/main"/>
              </a:ext>
            </a:extLst>
          </a:blip>
          <a:srcRect/>
          <a:stretch/>
        </p:blipFill>
        <p:spPr>
          <a:xfrm>
            <a:off x="3863276" y="3879850"/>
            <a:ext cx="2845499" cy="1817688"/>
          </a:xfrm>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CEDC-F0F3-4835-9229-F48538E0FD36}"/>
              </a:ext>
            </a:extLst>
          </p:cNvPr>
          <p:cNvSpPr>
            <a:spLocks noGrp="1"/>
          </p:cNvSpPr>
          <p:nvPr>
            <p:ph type="ctrTitle"/>
          </p:nvPr>
        </p:nvSpPr>
        <p:spPr>
          <a:xfrm>
            <a:off x="839788" y="305627"/>
            <a:ext cx="9468000" cy="504000"/>
          </a:xfrm>
        </p:spPr>
        <p:txBody>
          <a:bodyPr/>
          <a:lstStyle/>
          <a:p>
            <a:r>
              <a:rPr lang="en-GB" dirty="0"/>
              <a:t>Alfa Laval </a:t>
            </a:r>
            <a:r>
              <a:rPr lang="en-GB" dirty="0" err="1"/>
              <a:t>HyPro</a:t>
            </a:r>
            <a:r>
              <a:rPr lang="en-GB" dirty="0"/>
              <a:t> enzymatic hydrolysis process</a:t>
            </a:r>
          </a:p>
        </p:txBody>
      </p:sp>
      <p:sp>
        <p:nvSpPr>
          <p:cNvPr id="3" name="Subtitle 2">
            <a:extLst>
              <a:ext uri="{FF2B5EF4-FFF2-40B4-BE49-F238E27FC236}">
                <a16:creationId xmlns:a16="http://schemas.microsoft.com/office/drawing/2014/main" id="{6641DB0E-5008-4030-9F9D-D3E474A4165B}"/>
              </a:ext>
            </a:extLst>
          </p:cNvPr>
          <p:cNvSpPr>
            <a:spLocks noGrp="1"/>
          </p:cNvSpPr>
          <p:nvPr>
            <p:ph type="subTitle" idx="1"/>
          </p:nvPr>
        </p:nvSpPr>
        <p:spPr>
          <a:xfrm>
            <a:off x="846096" y="828000"/>
            <a:ext cx="9468000" cy="349200"/>
          </a:xfrm>
        </p:spPr>
        <p:txBody>
          <a:bodyPr/>
          <a:lstStyle/>
          <a:p>
            <a:r>
              <a:rPr lang="en-GB" dirty="0"/>
              <a:t>Raw material preparation</a:t>
            </a:r>
          </a:p>
        </p:txBody>
      </p:sp>
      <p:sp>
        <p:nvSpPr>
          <p:cNvPr id="5" name="Footer Placeholder 4">
            <a:extLst>
              <a:ext uri="{FF2B5EF4-FFF2-40B4-BE49-F238E27FC236}">
                <a16:creationId xmlns:a16="http://schemas.microsoft.com/office/drawing/2014/main" id="{03DBA5EE-BC99-4396-BC7B-E9EC9AF0959A}"/>
              </a:ext>
            </a:extLst>
          </p:cNvPr>
          <p:cNvSpPr>
            <a:spLocks noGrp="1"/>
          </p:cNvSpPr>
          <p:nvPr>
            <p:ph type="ftr" sz="quarter" idx="27"/>
          </p:nvPr>
        </p:nvSpPr>
        <p:spPr>
          <a:xfrm>
            <a:off x="909408" y="6530400"/>
            <a:ext cx="1800000" cy="125999"/>
          </a:xfrm>
        </p:spPr>
        <p:txBody>
          <a:bodyPr/>
          <a:lstStyle/>
          <a:p>
            <a:r>
              <a:rPr lang="en-GB"/>
              <a:t>| © Alfa Laval</a:t>
            </a:r>
          </a:p>
        </p:txBody>
      </p:sp>
      <p:sp>
        <p:nvSpPr>
          <p:cNvPr id="6" name="Date Placeholder 5">
            <a:extLst>
              <a:ext uri="{FF2B5EF4-FFF2-40B4-BE49-F238E27FC236}">
                <a16:creationId xmlns:a16="http://schemas.microsoft.com/office/drawing/2014/main" id="{4693B7D7-1838-4831-A5CB-050210D07580}"/>
              </a:ext>
            </a:extLst>
          </p:cNvPr>
          <p:cNvSpPr>
            <a:spLocks noGrp="1"/>
          </p:cNvSpPr>
          <p:nvPr>
            <p:ph type="dt" sz="half" idx="26"/>
          </p:nvPr>
        </p:nvSpPr>
        <p:spPr>
          <a:xfrm>
            <a:off x="360000" y="6531166"/>
            <a:ext cx="549408" cy="125233"/>
          </a:xfrm>
        </p:spPr>
        <p:txBody>
          <a:bodyPr/>
          <a:lstStyle/>
          <a:p>
            <a:fld id="{74DD21C0-EE81-41FF-9DCB-588A16D41EC9}" type="datetime1">
              <a:rPr lang="en-GB" smtClean="0"/>
              <a:pPr/>
              <a:t>13/12/2021</a:t>
            </a:fld>
            <a:endParaRPr lang="en-GB"/>
          </a:p>
        </p:txBody>
      </p:sp>
      <p:sp>
        <p:nvSpPr>
          <p:cNvPr id="7" name="Slide Number Placeholder 6">
            <a:extLst>
              <a:ext uri="{FF2B5EF4-FFF2-40B4-BE49-F238E27FC236}">
                <a16:creationId xmlns:a16="http://schemas.microsoft.com/office/drawing/2014/main" id="{C097DA32-47E6-4AE8-B790-A99888AA4D91}"/>
              </a:ext>
            </a:extLst>
          </p:cNvPr>
          <p:cNvSpPr>
            <a:spLocks noGrp="1"/>
          </p:cNvSpPr>
          <p:nvPr>
            <p:ph type="sldNum" sz="quarter" idx="28"/>
          </p:nvPr>
        </p:nvSpPr>
        <p:spPr>
          <a:xfrm>
            <a:off x="10663419" y="6530350"/>
            <a:ext cx="248206" cy="125283"/>
          </a:xfrm>
        </p:spPr>
        <p:txBody>
          <a:bodyPr/>
          <a:lstStyle/>
          <a:p>
            <a:fld id="{E1781896-7108-754B-A195-4B41D5296C65}" type="slidenum">
              <a:rPr lang="en-GB" smtClean="0"/>
              <a:pPr/>
              <a:t>34</a:t>
            </a:fld>
            <a:r>
              <a:rPr lang="en-GB"/>
              <a:t> |</a:t>
            </a:r>
          </a:p>
        </p:txBody>
      </p:sp>
      <p:pic>
        <p:nvPicPr>
          <p:cNvPr id="61" name="Platshållare för bild 72">
            <a:extLst>
              <a:ext uri="{FF2B5EF4-FFF2-40B4-BE49-F238E27FC236}">
                <a16:creationId xmlns:a16="http://schemas.microsoft.com/office/drawing/2014/main" id="{632B87AB-D3E1-D345-BE29-0880B8D363D6}"/>
              </a:ext>
            </a:extLst>
          </p:cNvPr>
          <p:cNvPicPr>
            <a:picLocks noGrp="1" noChangeAspect="1"/>
          </p:cNvPicPr>
          <p:nvPr>
            <p:ph type="pic" sz="quarter" idx="37"/>
          </p:nvPr>
        </p:nvPicPr>
        <p:blipFill rotWithShape="1">
          <a:blip r:embed="rId3" cstate="email">
            <a:alphaModFix amt="0"/>
            <a:extLst>
              <a:ext uri="{28A0092B-C50C-407E-A947-70E740481C1C}">
                <a14:useLocalDpi xmlns:a14="http://schemas.microsoft.com/office/drawing/2010/main"/>
              </a:ext>
            </a:extLst>
          </a:blip>
          <a:srcRect l="-80000" t="-270321"/>
          <a:stretch/>
        </p:blipFill>
        <p:spPr>
          <a:xfrm>
            <a:off x="0" y="898526"/>
            <a:ext cx="12192000" cy="5756275"/>
          </a:xfrm>
          <a:solidFill>
            <a:schemeClr val="tx1">
              <a:lumMod val="20000"/>
              <a:lumOff val="80000"/>
            </a:schemeClr>
          </a:solidFill>
        </p:spPr>
      </p:pic>
      <p:pic>
        <p:nvPicPr>
          <p:cNvPr id="25" name="Picture 4">
            <a:extLst>
              <a:ext uri="{FF2B5EF4-FFF2-40B4-BE49-F238E27FC236}">
                <a16:creationId xmlns:a16="http://schemas.microsoft.com/office/drawing/2014/main" id="{A0BD58A8-25A5-4901-8446-0AF67110416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3694" t="-36565" r="-15042" b="-26519"/>
          <a:stretch/>
        </p:blipFill>
        <p:spPr bwMode="auto">
          <a:xfrm>
            <a:off x="5576059" y="3049366"/>
            <a:ext cx="1261768" cy="1261768"/>
          </a:xfrm>
          <a:prstGeom prst="ellipse">
            <a:avLst/>
          </a:prstGeom>
          <a:solidFill>
            <a:schemeClr val="bg1"/>
          </a:solidFill>
          <a:ln w="6350">
            <a:solidFill>
              <a:schemeClr val="tx1">
                <a:lumMod val="20000"/>
                <a:lumOff val="80000"/>
              </a:schemeClr>
            </a:solidFill>
          </a:ln>
          <a:effectLst>
            <a:softEdge rad="0"/>
          </a:effectLst>
        </p:spPr>
      </p:pic>
      <p:pic>
        <p:nvPicPr>
          <p:cNvPr id="36" name="Picture 35">
            <a:extLst>
              <a:ext uri="{FF2B5EF4-FFF2-40B4-BE49-F238E27FC236}">
                <a16:creationId xmlns:a16="http://schemas.microsoft.com/office/drawing/2014/main" id="{BA69B85B-FF2B-430A-8B14-23DC2925A80B}"/>
              </a:ext>
            </a:extLst>
          </p:cNvPr>
          <p:cNvPicPr/>
          <p:nvPr/>
        </p:nvPicPr>
        <p:blipFill rotWithShape="1">
          <a:blip r:embed="rId5" cstate="email">
            <a:extLst>
              <a:ext uri="{28A0092B-C50C-407E-A947-70E740481C1C}">
                <a14:useLocalDpi xmlns:a14="http://schemas.microsoft.com/office/drawing/2010/main"/>
              </a:ext>
            </a:extLst>
          </a:blip>
          <a:srcRect l="-15477" t="-7517" r="-10878" b="39738"/>
          <a:stretch/>
        </p:blipFill>
        <p:spPr bwMode="auto">
          <a:xfrm flipH="1">
            <a:off x="3997302" y="3049366"/>
            <a:ext cx="1261768" cy="1261768"/>
          </a:xfrm>
          <a:prstGeom prst="ellipse">
            <a:avLst/>
          </a:prstGeom>
          <a:solidFill>
            <a:schemeClr val="bg1"/>
          </a:solidFill>
          <a:ln w="6350">
            <a:solidFill>
              <a:schemeClr val="tx1">
                <a:lumMod val="20000"/>
                <a:lumOff val="80000"/>
              </a:schemeClr>
            </a:solidFill>
          </a:ln>
          <a:effectLst>
            <a:softEdge rad="0"/>
          </a:effectLst>
        </p:spPr>
      </p:pic>
      <p:pic>
        <p:nvPicPr>
          <p:cNvPr id="37" name="Picture 36" descr="Lamella-pump-samlet-frit-trans-300x223.jpg">
            <a:extLst>
              <a:ext uri="{FF2B5EF4-FFF2-40B4-BE49-F238E27FC236}">
                <a16:creationId xmlns:a16="http://schemas.microsoft.com/office/drawing/2014/main" id="{69F62306-5CA7-47D0-83C6-625BFE2CC02E}"/>
              </a:ext>
            </a:extLst>
          </p:cNvPr>
          <p:cNvPicPr/>
          <p:nvPr/>
        </p:nvPicPr>
        <p:blipFill rotWithShape="1">
          <a:blip r:embed="rId6" cstate="email">
            <a:extLst>
              <a:ext uri="{28A0092B-C50C-407E-A947-70E740481C1C}">
                <a14:useLocalDpi xmlns:a14="http://schemas.microsoft.com/office/drawing/2010/main"/>
              </a:ext>
            </a:extLst>
          </a:blip>
          <a:srcRect l="-9922" t="-32253" r="-8963" b="-27676"/>
          <a:stretch/>
        </p:blipFill>
        <p:spPr>
          <a:xfrm>
            <a:off x="2418545" y="3049366"/>
            <a:ext cx="1261768" cy="1261768"/>
          </a:xfrm>
          <a:prstGeom prst="ellipse">
            <a:avLst/>
          </a:prstGeom>
          <a:solidFill>
            <a:schemeClr val="bg1"/>
          </a:solidFill>
          <a:ln w="6350">
            <a:solidFill>
              <a:schemeClr val="tx1">
                <a:lumMod val="20000"/>
                <a:lumOff val="80000"/>
              </a:schemeClr>
            </a:solidFill>
          </a:ln>
          <a:effectLst>
            <a:softEdge rad="0"/>
          </a:effectLst>
        </p:spPr>
      </p:pic>
      <p:sp>
        <p:nvSpPr>
          <p:cNvPr id="46" name="Text Box 9">
            <a:extLst>
              <a:ext uri="{FF2B5EF4-FFF2-40B4-BE49-F238E27FC236}">
                <a16:creationId xmlns:a16="http://schemas.microsoft.com/office/drawing/2014/main" id="{5B7A4B98-4F71-AC4E-9423-4A6CD2DD9015}"/>
              </a:ext>
            </a:extLst>
          </p:cNvPr>
          <p:cNvSpPr txBox="1">
            <a:spLocks noChangeArrowheads="1"/>
          </p:cNvSpPr>
          <p:nvPr/>
        </p:nvSpPr>
        <p:spPr bwMode="auto">
          <a:xfrm>
            <a:off x="839788" y="4381660"/>
            <a:ext cx="1261768" cy="153888"/>
          </a:xfrm>
          <a:prstGeom prst="rect">
            <a:avLst/>
          </a:prstGeom>
          <a:noFill/>
          <a:ln>
            <a:noFill/>
          </a:ln>
          <a:effectLst/>
        </p:spPr>
        <p:txBody>
          <a:bodyPr wrap="square" tIns="0" bIns="0">
            <a:spAutoFit/>
          </a:bodyPr>
          <a:lstStyle/>
          <a:p>
            <a:pPr algn="ctr">
              <a:spcBef>
                <a:spcPct val="50000"/>
              </a:spcBef>
              <a:defRPr/>
            </a:pPr>
            <a:r>
              <a:rPr lang="en-GB" sz="1000" b="1" kern="0" dirty="0">
                <a:solidFill>
                  <a:schemeClr val="tx2"/>
                </a:solidFill>
              </a:rPr>
              <a:t>Raw material</a:t>
            </a:r>
          </a:p>
        </p:txBody>
      </p:sp>
      <p:pic>
        <p:nvPicPr>
          <p:cNvPr id="47" name="Picture 5">
            <a:extLst>
              <a:ext uri="{FF2B5EF4-FFF2-40B4-BE49-F238E27FC236}">
                <a16:creationId xmlns:a16="http://schemas.microsoft.com/office/drawing/2014/main" id="{B12A3243-FA3A-254F-90F4-35684F9A2B2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p:blipFill>
        <p:spPr bwMode="auto">
          <a:xfrm>
            <a:off x="839788" y="3049366"/>
            <a:ext cx="1261768" cy="1261768"/>
          </a:xfrm>
          <a:prstGeom prst="ellipse">
            <a:avLst/>
          </a:prstGeom>
          <a:solidFill>
            <a:schemeClr val="bg1"/>
          </a:solidFill>
          <a:ln w="6350">
            <a:noFill/>
          </a:ln>
          <a:effectLst>
            <a:softEdge rad="0"/>
          </a:effectLst>
        </p:spPr>
      </p:pic>
      <p:sp>
        <p:nvSpPr>
          <p:cNvPr id="48" name="TextBox 207">
            <a:extLst>
              <a:ext uri="{FF2B5EF4-FFF2-40B4-BE49-F238E27FC236}">
                <a16:creationId xmlns:a16="http://schemas.microsoft.com/office/drawing/2014/main" id="{20519B87-7511-A146-8DB5-1C23F5E763E1}"/>
              </a:ext>
            </a:extLst>
          </p:cNvPr>
          <p:cNvSpPr txBox="1"/>
          <p:nvPr/>
        </p:nvSpPr>
        <p:spPr>
          <a:xfrm>
            <a:off x="7153213" y="4381660"/>
            <a:ext cx="1261768" cy="153888"/>
          </a:xfrm>
          <a:prstGeom prst="rect">
            <a:avLst/>
          </a:prstGeom>
          <a:noFill/>
        </p:spPr>
        <p:txBody>
          <a:bodyPr wrap="square" tIns="0" bIns="0">
            <a:spAutoFit/>
          </a:bodyPr>
          <a:lstStyle/>
          <a:p>
            <a:pPr algn="ctr"/>
            <a:r>
              <a:rPr lang="en-GB" sz="1000" b="1" dirty="0">
                <a:solidFill>
                  <a:schemeClr val="tx2"/>
                </a:solidFill>
              </a:rPr>
              <a:t>Ground solids</a:t>
            </a:r>
          </a:p>
        </p:txBody>
      </p:sp>
      <p:pic>
        <p:nvPicPr>
          <p:cNvPr id="50" name="Picture 63">
            <a:extLst>
              <a:ext uri="{FF2B5EF4-FFF2-40B4-BE49-F238E27FC236}">
                <a16:creationId xmlns:a16="http://schemas.microsoft.com/office/drawing/2014/main" id="{7BFD6B2D-4C8B-234C-AA23-D7F5AB26119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28511" t="-24851" r="-31279" b="-25043"/>
          <a:stretch/>
        </p:blipFill>
        <p:spPr>
          <a:xfrm>
            <a:off x="8733572" y="3049366"/>
            <a:ext cx="1261768" cy="1261768"/>
          </a:xfrm>
          <a:prstGeom prst="ellipse">
            <a:avLst/>
          </a:prstGeom>
          <a:solidFill>
            <a:schemeClr val="bg1"/>
          </a:solidFill>
          <a:ln>
            <a:solidFill>
              <a:schemeClr val="tx1">
                <a:lumMod val="20000"/>
                <a:lumOff val="80000"/>
              </a:schemeClr>
            </a:solidFill>
          </a:ln>
          <a:effectLst>
            <a:softEdge rad="0"/>
          </a:effectLst>
        </p:spPr>
      </p:pic>
      <p:cxnSp>
        <p:nvCxnSpPr>
          <p:cNvPr id="51" name="Rak pil 50">
            <a:extLst>
              <a:ext uri="{FF2B5EF4-FFF2-40B4-BE49-F238E27FC236}">
                <a16:creationId xmlns:a16="http://schemas.microsoft.com/office/drawing/2014/main" id="{EF0FCA62-A27B-E643-837A-F338A2A7C903}"/>
              </a:ext>
            </a:extLst>
          </p:cNvPr>
          <p:cNvCxnSpPr>
            <a:cxnSpLocks/>
            <a:stCxn id="47" idx="6"/>
            <a:endCxn id="37" idx="2"/>
          </p:cNvCxnSpPr>
          <p:nvPr/>
        </p:nvCxnSpPr>
        <p:spPr>
          <a:xfrm>
            <a:off x="2101556" y="3680250"/>
            <a:ext cx="316989" cy="0"/>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52" name="Rak pil 51">
            <a:extLst>
              <a:ext uri="{FF2B5EF4-FFF2-40B4-BE49-F238E27FC236}">
                <a16:creationId xmlns:a16="http://schemas.microsoft.com/office/drawing/2014/main" id="{E323C659-0B1A-3548-823B-E8017BD82B33}"/>
              </a:ext>
            </a:extLst>
          </p:cNvPr>
          <p:cNvCxnSpPr>
            <a:cxnSpLocks/>
            <a:stCxn id="37" idx="6"/>
            <a:endCxn id="36" idx="6"/>
          </p:cNvCxnSpPr>
          <p:nvPr/>
        </p:nvCxnSpPr>
        <p:spPr>
          <a:xfrm>
            <a:off x="3680313" y="3680250"/>
            <a:ext cx="316989" cy="0"/>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53" name="Rak pil 52">
            <a:extLst>
              <a:ext uri="{FF2B5EF4-FFF2-40B4-BE49-F238E27FC236}">
                <a16:creationId xmlns:a16="http://schemas.microsoft.com/office/drawing/2014/main" id="{06C41F89-6589-DC4F-BE29-035EA701B120}"/>
              </a:ext>
            </a:extLst>
          </p:cNvPr>
          <p:cNvCxnSpPr>
            <a:cxnSpLocks/>
            <a:stCxn id="36" idx="2"/>
            <a:endCxn id="25" idx="2"/>
          </p:cNvCxnSpPr>
          <p:nvPr/>
        </p:nvCxnSpPr>
        <p:spPr>
          <a:xfrm>
            <a:off x="5259070" y="3680250"/>
            <a:ext cx="316989" cy="0"/>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54" name="Rak pil 53">
            <a:extLst>
              <a:ext uri="{FF2B5EF4-FFF2-40B4-BE49-F238E27FC236}">
                <a16:creationId xmlns:a16="http://schemas.microsoft.com/office/drawing/2014/main" id="{5CF3FB41-CBF9-F24A-AF2B-A53627214090}"/>
              </a:ext>
            </a:extLst>
          </p:cNvPr>
          <p:cNvCxnSpPr>
            <a:cxnSpLocks/>
            <a:stCxn id="25" idx="6"/>
            <a:endCxn id="28" idx="2"/>
          </p:cNvCxnSpPr>
          <p:nvPr/>
        </p:nvCxnSpPr>
        <p:spPr>
          <a:xfrm>
            <a:off x="6837827" y="3680250"/>
            <a:ext cx="317154" cy="548"/>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56" name="Rak pil 55">
            <a:extLst>
              <a:ext uri="{FF2B5EF4-FFF2-40B4-BE49-F238E27FC236}">
                <a16:creationId xmlns:a16="http://schemas.microsoft.com/office/drawing/2014/main" id="{2D9A68C4-7D9E-C146-8B77-959BAC3DA4AC}"/>
              </a:ext>
            </a:extLst>
          </p:cNvPr>
          <p:cNvCxnSpPr>
            <a:cxnSpLocks/>
            <a:stCxn id="28" idx="6"/>
            <a:endCxn id="50" idx="2"/>
          </p:cNvCxnSpPr>
          <p:nvPr/>
        </p:nvCxnSpPr>
        <p:spPr>
          <a:xfrm flipV="1">
            <a:off x="8414981" y="3680250"/>
            <a:ext cx="318591" cy="548"/>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65" name="Rak pil 64">
            <a:extLst>
              <a:ext uri="{FF2B5EF4-FFF2-40B4-BE49-F238E27FC236}">
                <a16:creationId xmlns:a16="http://schemas.microsoft.com/office/drawing/2014/main" id="{DDEAFF35-3DF1-964D-9ABC-EB96FF30C075}"/>
              </a:ext>
            </a:extLst>
          </p:cNvPr>
          <p:cNvCxnSpPr>
            <a:cxnSpLocks/>
            <a:stCxn id="50" idx="6"/>
            <a:endCxn id="68" idx="1"/>
          </p:cNvCxnSpPr>
          <p:nvPr/>
        </p:nvCxnSpPr>
        <p:spPr>
          <a:xfrm>
            <a:off x="9995340" y="3680250"/>
            <a:ext cx="321302" cy="0"/>
          </a:xfrm>
          <a:prstGeom prst="straightConnector1">
            <a:avLst/>
          </a:prstGeom>
          <a:ln w="12700"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68" name="TextBox 207">
            <a:extLst>
              <a:ext uri="{FF2B5EF4-FFF2-40B4-BE49-F238E27FC236}">
                <a16:creationId xmlns:a16="http://schemas.microsoft.com/office/drawing/2014/main" id="{7B069360-77A2-D24B-BB4A-E9ADC9E64833}"/>
              </a:ext>
            </a:extLst>
          </p:cNvPr>
          <p:cNvSpPr txBox="1"/>
          <p:nvPr/>
        </p:nvSpPr>
        <p:spPr>
          <a:xfrm>
            <a:off x="10316642" y="3572528"/>
            <a:ext cx="1189965" cy="215444"/>
          </a:xfrm>
          <a:prstGeom prst="rect">
            <a:avLst/>
          </a:prstGeom>
          <a:noFill/>
        </p:spPr>
        <p:txBody>
          <a:bodyPr wrap="square" tIns="0" bIns="0">
            <a:spAutoFit/>
          </a:bodyPr>
          <a:lstStyle/>
          <a:p>
            <a:pPr algn="ctr"/>
            <a:r>
              <a:rPr lang="en-GB" sz="1400" dirty="0">
                <a:solidFill>
                  <a:schemeClr val="tx2"/>
                </a:solidFill>
              </a:rPr>
              <a:t>To digestion</a:t>
            </a:r>
            <a:endParaRPr lang="en-GB" sz="1400" strike="sngStrike" dirty="0">
              <a:solidFill>
                <a:schemeClr val="tx2"/>
              </a:solidFill>
            </a:endParaRPr>
          </a:p>
        </p:txBody>
      </p:sp>
      <p:sp>
        <p:nvSpPr>
          <p:cNvPr id="69" name="Text Box 9">
            <a:extLst>
              <a:ext uri="{FF2B5EF4-FFF2-40B4-BE49-F238E27FC236}">
                <a16:creationId xmlns:a16="http://schemas.microsoft.com/office/drawing/2014/main" id="{80E3D801-4DA0-1E4E-96C4-B58CBC4974A5}"/>
              </a:ext>
            </a:extLst>
          </p:cNvPr>
          <p:cNvSpPr txBox="1">
            <a:spLocks noChangeArrowheads="1"/>
          </p:cNvSpPr>
          <p:nvPr/>
        </p:nvSpPr>
        <p:spPr bwMode="auto">
          <a:xfrm>
            <a:off x="3952242" y="2759341"/>
            <a:ext cx="1358064" cy="215444"/>
          </a:xfrm>
          <a:prstGeom prst="rect">
            <a:avLst/>
          </a:prstGeom>
          <a:noFill/>
          <a:ln>
            <a:noFill/>
          </a:ln>
          <a:effectLst/>
        </p:spPr>
        <p:txBody>
          <a:bodyPr wrap="none" tIns="0" bIns="0">
            <a:spAutoFit/>
          </a:bodyPr>
          <a:lstStyle/>
          <a:p>
            <a:pPr algn="ctr">
              <a:spcBef>
                <a:spcPct val="50000"/>
              </a:spcBef>
              <a:defRPr/>
            </a:pPr>
            <a:r>
              <a:rPr lang="en-GB" sz="1400" kern="0" dirty="0">
                <a:solidFill>
                  <a:schemeClr val="tx2"/>
                </a:solidFill>
              </a:rPr>
              <a:t>Meat detection</a:t>
            </a:r>
          </a:p>
        </p:txBody>
      </p:sp>
      <p:sp>
        <p:nvSpPr>
          <p:cNvPr id="70" name="Text Box 9">
            <a:extLst>
              <a:ext uri="{FF2B5EF4-FFF2-40B4-BE49-F238E27FC236}">
                <a16:creationId xmlns:a16="http://schemas.microsoft.com/office/drawing/2014/main" id="{CF399FA6-F055-0F48-9B61-AD864F78419B}"/>
              </a:ext>
            </a:extLst>
          </p:cNvPr>
          <p:cNvSpPr txBox="1">
            <a:spLocks noChangeArrowheads="1"/>
          </p:cNvSpPr>
          <p:nvPr/>
        </p:nvSpPr>
        <p:spPr bwMode="auto">
          <a:xfrm>
            <a:off x="5806031" y="2759341"/>
            <a:ext cx="801822" cy="215444"/>
          </a:xfrm>
          <a:prstGeom prst="rect">
            <a:avLst/>
          </a:prstGeom>
          <a:noFill/>
          <a:ln>
            <a:noFill/>
          </a:ln>
          <a:effectLst/>
        </p:spPr>
        <p:txBody>
          <a:bodyPr wrap="none" tIns="0" bIns="0">
            <a:spAutoFit/>
          </a:bodyPr>
          <a:lstStyle/>
          <a:p>
            <a:pPr algn="ctr">
              <a:spcBef>
                <a:spcPct val="50000"/>
              </a:spcBef>
              <a:defRPr/>
            </a:pPr>
            <a:r>
              <a:rPr lang="en-GB" sz="1400" kern="0" dirty="0">
                <a:solidFill>
                  <a:schemeClr val="tx2"/>
                </a:solidFill>
              </a:rPr>
              <a:t>Mincing</a:t>
            </a:r>
          </a:p>
        </p:txBody>
      </p:sp>
      <p:sp>
        <p:nvSpPr>
          <p:cNvPr id="75" name="Rectangle 7">
            <a:extLst>
              <a:ext uri="{FF2B5EF4-FFF2-40B4-BE49-F238E27FC236}">
                <a16:creationId xmlns:a16="http://schemas.microsoft.com/office/drawing/2014/main" id="{2893FD81-D75B-8641-92F6-8603633B252A}"/>
              </a:ext>
            </a:extLst>
          </p:cNvPr>
          <p:cNvSpPr>
            <a:spLocks noChangeArrowheads="1"/>
          </p:cNvSpPr>
          <p:nvPr/>
        </p:nvSpPr>
        <p:spPr bwMode="auto">
          <a:xfrm>
            <a:off x="4609644" y="4675741"/>
            <a:ext cx="818806" cy="349200"/>
          </a:xfrm>
          <a:prstGeom prst="roundRect">
            <a:avLst/>
          </a:prstGeom>
          <a:noFill/>
          <a:ln w="9525">
            <a:noFill/>
            <a:miter lim="800000"/>
            <a:headEnd/>
            <a:tailEnd/>
          </a:ln>
        </p:spPr>
        <p:txBody>
          <a:bodyPr wrap="none" lIns="90000" tIns="0" rIns="90000" bIns="0" anchor="ctr">
            <a:noAutofit/>
          </a:bodyPr>
          <a:lstStyle/>
          <a:p>
            <a:pPr algn="ctr">
              <a:defRPr/>
            </a:pPr>
            <a:r>
              <a:rPr lang="en-GB" sz="1400" kern="0" dirty="0"/>
              <a:t>Reject</a:t>
            </a:r>
          </a:p>
        </p:txBody>
      </p:sp>
      <p:cxnSp>
        <p:nvCxnSpPr>
          <p:cNvPr id="76" name="Vinklad  75">
            <a:extLst>
              <a:ext uri="{FF2B5EF4-FFF2-40B4-BE49-F238E27FC236}">
                <a16:creationId xmlns:a16="http://schemas.microsoft.com/office/drawing/2014/main" id="{A9A14D78-7359-D040-B62C-3DCBDAC38AA2}"/>
              </a:ext>
            </a:extLst>
          </p:cNvPr>
          <p:cNvCxnSpPr>
            <a:cxnSpLocks/>
            <a:stCxn id="36" idx="4"/>
            <a:endCxn id="75" idx="0"/>
          </p:cNvCxnSpPr>
          <p:nvPr/>
        </p:nvCxnSpPr>
        <p:spPr>
          <a:xfrm rot="16200000" flipH="1">
            <a:off x="4641313" y="4298006"/>
            <a:ext cx="364607" cy="390861"/>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3">
            <a:extLst>
              <a:ext uri="{FF2B5EF4-FFF2-40B4-BE49-F238E27FC236}">
                <a16:creationId xmlns:a16="http://schemas.microsoft.com/office/drawing/2014/main" id="{B21B9CEB-ACF5-BB4D-A97C-E2B0FBF0057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154981" y="3050463"/>
            <a:ext cx="1260000" cy="1260669"/>
          </a:xfrm>
          <a:prstGeom prst="ellipse">
            <a:avLst/>
          </a:prstGeom>
          <a:ln>
            <a:noFill/>
          </a:ln>
          <a:effectLst>
            <a:softEdge rad="0"/>
          </a:effectLst>
        </p:spPr>
      </p:pic>
    </p:spTree>
    <p:extLst>
      <p:ext uri="{BB962C8B-B14F-4D97-AF65-F5344CB8AC3E}">
        <p14:creationId xmlns:p14="http://schemas.microsoft.com/office/powerpoint/2010/main" val="291028529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5F0B9-50BC-4E44-8927-8F7D4FDA09A0}"/>
              </a:ext>
            </a:extLst>
          </p:cNvPr>
          <p:cNvSpPr>
            <a:spLocks noGrp="1"/>
          </p:cNvSpPr>
          <p:nvPr>
            <p:ph type="ctrTitle"/>
          </p:nvPr>
        </p:nvSpPr>
        <p:spPr/>
        <p:txBody>
          <a:bodyPr/>
          <a:lstStyle/>
          <a:p>
            <a:r>
              <a:rPr lang="en-GB" dirty="0"/>
              <a:t>Alfa Laval </a:t>
            </a:r>
            <a:r>
              <a:rPr lang="en-GB" dirty="0" err="1"/>
              <a:t>HyPro</a:t>
            </a:r>
            <a:r>
              <a:rPr lang="en-GB" dirty="0"/>
              <a:t> enzymatic hydrolysis process</a:t>
            </a:r>
          </a:p>
        </p:txBody>
      </p:sp>
      <p:sp>
        <p:nvSpPr>
          <p:cNvPr id="3" name="Subtitle 2">
            <a:extLst>
              <a:ext uri="{FF2B5EF4-FFF2-40B4-BE49-F238E27FC236}">
                <a16:creationId xmlns:a16="http://schemas.microsoft.com/office/drawing/2014/main" id="{CE5F3936-69F8-4C97-93C5-3B00F540C751}"/>
              </a:ext>
            </a:extLst>
          </p:cNvPr>
          <p:cNvSpPr>
            <a:spLocks noGrp="1"/>
          </p:cNvSpPr>
          <p:nvPr>
            <p:ph type="subTitle" idx="1"/>
          </p:nvPr>
        </p:nvSpPr>
        <p:spPr/>
        <p:txBody>
          <a:bodyPr/>
          <a:lstStyle/>
          <a:p>
            <a:r>
              <a:rPr lang="da-DK" dirty="0"/>
              <a:t>Enzymatic digestion tanks</a:t>
            </a:r>
            <a:endParaRPr lang="en-US" dirty="0"/>
          </a:p>
        </p:txBody>
      </p:sp>
      <p:sp>
        <p:nvSpPr>
          <p:cNvPr id="5" name="Footer Placeholder 4">
            <a:extLst>
              <a:ext uri="{FF2B5EF4-FFF2-40B4-BE49-F238E27FC236}">
                <a16:creationId xmlns:a16="http://schemas.microsoft.com/office/drawing/2014/main" id="{BA2BD3E5-7C11-4113-BF16-D4EFE556622B}"/>
              </a:ext>
            </a:extLst>
          </p:cNvPr>
          <p:cNvSpPr>
            <a:spLocks noGrp="1"/>
          </p:cNvSpPr>
          <p:nvPr>
            <p:ph type="ftr" sz="quarter" idx="27"/>
          </p:nvPr>
        </p:nvSpPr>
        <p:spPr/>
        <p:txBody>
          <a:bodyPr/>
          <a:lstStyle/>
          <a:p>
            <a:r>
              <a:rPr lang="en-GB" noProof="0"/>
              <a:t>| © Alfa Laval</a:t>
            </a:r>
          </a:p>
        </p:txBody>
      </p:sp>
      <p:sp>
        <p:nvSpPr>
          <p:cNvPr id="6" name="Date Placeholder 5">
            <a:extLst>
              <a:ext uri="{FF2B5EF4-FFF2-40B4-BE49-F238E27FC236}">
                <a16:creationId xmlns:a16="http://schemas.microsoft.com/office/drawing/2014/main" id="{E0F381E5-75E5-4DF5-AD02-DB6775771F37}"/>
              </a:ext>
            </a:extLst>
          </p:cNvPr>
          <p:cNvSpPr>
            <a:spLocks noGrp="1"/>
          </p:cNvSpPr>
          <p:nvPr>
            <p:ph type="dt" sz="half" idx="26"/>
          </p:nvPr>
        </p:nvSpPr>
        <p:spPr/>
        <p:txBody>
          <a:bodyPr/>
          <a:lstStyle/>
          <a:p>
            <a:fld id="{74DD21C0-EE81-41FF-9DCB-588A16D41EC9}" type="datetime1">
              <a:rPr lang="en-GB" noProof="0" smtClean="0"/>
              <a:pPr/>
              <a:t>13/12/2021</a:t>
            </a:fld>
            <a:endParaRPr lang="en-GB" noProof="0"/>
          </a:p>
        </p:txBody>
      </p:sp>
      <p:sp>
        <p:nvSpPr>
          <p:cNvPr id="7" name="Slide Number Placeholder 6">
            <a:extLst>
              <a:ext uri="{FF2B5EF4-FFF2-40B4-BE49-F238E27FC236}">
                <a16:creationId xmlns:a16="http://schemas.microsoft.com/office/drawing/2014/main" id="{CC71AA74-310C-4F18-9539-80DE301BBF07}"/>
              </a:ext>
            </a:extLst>
          </p:cNvPr>
          <p:cNvSpPr>
            <a:spLocks noGrp="1"/>
          </p:cNvSpPr>
          <p:nvPr>
            <p:ph type="sldNum" sz="quarter" idx="28"/>
          </p:nvPr>
        </p:nvSpPr>
        <p:spPr/>
        <p:txBody>
          <a:bodyPr/>
          <a:lstStyle/>
          <a:p>
            <a:fld id="{E1781896-7108-754B-A195-4B41D5296C65}" type="slidenum">
              <a:rPr lang="en-GB" noProof="0" smtClean="0"/>
              <a:pPr/>
              <a:t>35</a:t>
            </a:fld>
            <a:r>
              <a:rPr lang="en-GB" noProof="0"/>
              <a:t> |</a:t>
            </a:r>
          </a:p>
        </p:txBody>
      </p:sp>
      <p:grpSp>
        <p:nvGrpSpPr>
          <p:cNvPr id="18" name="Grupp 17">
            <a:extLst>
              <a:ext uri="{FF2B5EF4-FFF2-40B4-BE49-F238E27FC236}">
                <a16:creationId xmlns:a16="http://schemas.microsoft.com/office/drawing/2014/main" id="{E80EA8AE-4B10-0C4A-A2C4-4D5DAD0653AE}"/>
              </a:ext>
            </a:extLst>
          </p:cNvPr>
          <p:cNvGrpSpPr/>
          <p:nvPr/>
        </p:nvGrpSpPr>
        <p:grpSpPr>
          <a:xfrm>
            <a:off x="559609" y="1824518"/>
            <a:ext cx="11408127" cy="4323439"/>
            <a:chOff x="176989" y="1898159"/>
            <a:chExt cx="12157490" cy="4607431"/>
          </a:xfrm>
        </p:grpSpPr>
        <p:grpSp>
          <p:nvGrpSpPr>
            <p:cNvPr id="70" name="Group 69">
              <a:extLst>
                <a:ext uri="{FF2B5EF4-FFF2-40B4-BE49-F238E27FC236}">
                  <a16:creationId xmlns:a16="http://schemas.microsoft.com/office/drawing/2014/main" id="{2C16A2D1-56CF-4928-B3B3-0FF97F27C3F8}"/>
                </a:ext>
              </a:extLst>
            </p:cNvPr>
            <p:cNvGrpSpPr/>
            <p:nvPr/>
          </p:nvGrpSpPr>
          <p:grpSpPr>
            <a:xfrm>
              <a:off x="10222129" y="4281542"/>
              <a:ext cx="1214938" cy="1217983"/>
              <a:chOff x="10222129" y="4281542"/>
              <a:chExt cx="1214938" cy="1217983"/>
            </a:xfrm>
            <a:noFill/>
          </p:grpSpPr>
          <p:pic>
            <p:nvPicPr>
              <p:cNvPr id="19" name="Picture 18">
                <a:extLst>
                  <a:ext uri="{FF2B5EF4-FFF2-40B4-BE49-F238E27FC236}">
                    <a16:creationId xmlns:a16="http://schemas.microsoft.com/office/drawing/2014/main" id="{556314A7-3094-4B7D-BEEC-9D8E73FCE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222129" y="4281542"/>
                <a:ext cx="1214938" cy="1217983"/>
              </a:xfrm>
              <a:prstGeom prst="rect">
                <a:avLst/>
              </a:prstGeom>
              <a:grpFill/>
              <a:ln>
                <a:noFill/>
              </a:ln>
            </p:spPr>
          </p:pic>
          <p:sp>
            <p:nvSpPr>
              <p:cNvPr id="51" name="Rectangle 50">
                <a:extLst>
                  <a:ext uri="{FF2B5EF4-FFF2-40B4-BE49-F238E27FC236}">
                    <a16:creationId xmlns:a16="http://schemas.microsoft.com/office/drawing/2014/main" id="{10428C85-C13F-4DB9-B3BE-1370F4ABD13B}"/>
                  </a:ext>
                </a:extLst>
              </p:cNvPr>
              <p:cNvSpPr/>
              <p:nvPr/>
            </p:nvSpPr>
            <p:spPr>
              <a:xfrm>
                <a:off x="10663420" y="4720793"/>
                <a:ext cx="326686" cy="77873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grpSp>
          <p:nvGrpSpPr>
            <p:cNvPr id="177" name="Group 176">
              <a:extLst>
                <a:ext uri="{FF2B5EF4-FFF2-40B4-BE49-F238E27FC236}">
                  <a16:creationId xmlns:a16="http://schemas.microsoft.com/office/drawing/2014/main" id="{CBF0ED87-5284-4ED4-9A1D-7A761850E1FD}"/>
                </a:ext>
              </a:extLst>
            </p:cNvPr>
            <p:cNvGrpSpPr/>
            <p:nvPr/>
          </p:nvGrpSpPr>
          <p:grpSpPr>
            <a:xfrm>
              <a:off x="2016862" y="2670608"/>
              <a:ext cx="1252140" cy="2444227"/>
              <a:chOff x="2916375" y="2193918"/>
              <a:chExt cx="1313423" cy="2563854"/>
            </a:xfrm>
          </p:grpSpPr>
          <p:pic>
            <p:nvPicPr>
              <p:cNvPr id="59" name="Picture 58">
                <a:extLst>
                  <a:ext uri="{FF2B5EF4-FFF2-40B4-BE49-F238E27FC236}">
                    <a16:creationId xmlns:a16="http://schemas.microsoft.com/office/drawing/2014/main" id="{E78B11A0-E15C-428D-BE06-4A6535476B3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748" t="7584"/>
              <a:stretch/>
            </p:blipFill>
            <p:spPr>
              <a:xfrm>
                <a:off x="2916375" y="2193918"/>
                <a:ext cx="1313423" cy="2563854"/>
              </a:xfrm>
              <a:prstGeom prst="rect">
                <a:avLst/>
              </a:prstGeom>
              <a:noFill/>
              <a:ln>
                <a:noFill/>
              </a:ln>
            </p:spPr>
          </p:pic>
          <p:sp>
            <p:nvSpPr>
              <p:cNvPr id="60" name="TextBox 59">
                <a:extLst>
                  <a:ext uri="{FF2B5EF4-FFF2-40B4-BE49-F238E27FC236}">
                    <a16:creationId xmlns:a16="http://schemas.microsoft.com/office/drawing/2014/main" id="{2DE100A6-595B-4E9B-85F3-FFC53FB4EDA2}"/>
                  </a:ext>
                </a:extLst>
              </p:cNvPr>
              <p:cNvSpPr txBox="1"/>
              <p:nvPr/>
            </p:nvSpPr>
            <p:spPr>
              <a:xfrm>
                <a:off x="3270654" y="2514003"/>
                <a:ext cx="59047" cy="328090"/>
              </a:xfrm>
              <a:prstGeom prst="rect">
                <a:avLst/>
              </a:prstGeom>
              <a:noFill/>
              <a:ln>
                <a:noFill/>
              </a:ln>
            </p:spPr>
            <p:txBody>
              <a:bodyPr wrap="square" rtlCol="0">
                <a:spAutoFit/>
              </a:bodyPr>
              <a:lstStyle/>
              <a:p>
                <a:pPr eaLnBrk="0" fontAlgn="base" hangingPunct="0">
                  <a:spcBef>
                    <a:spcPct val="0"/>
                  </a:spcBef>
                  <a:spcAft>
                    <a:spcPct val="0"/>
                  </a:spcAft>
                </a:pPr>
                <a:endParaRPr lang="da-DK" sz="2000" dirty="0">
                  <a:solidFill>
                    <a:srgbClr val="FFFFFF"/>
                  </a:solidFill>
                  <a:latin typeface="Times New Roman" pitchFamily="18" charset="0"/>
                </a:endParaRPr>
              </a:p>
            </p:txBody>
          </p:sp>
          <p:sp>
            <p:nvSpPr>
              <p:cNvPr id="58" name="Rectangle 57">
                <a:extLst>
                  <a:ext uri="{FF2B5EF4-FFF2-40B4-BE49-F238E27FC236}">
                    <a16:creationId xmlns:a16="http://schemas.microsoft.com/office/drawing/2014/main" id="{7189EF2D-761C-4899-9A6E-93D6D6EE8DBF}"/>
                  </a:ext>
                </a:extLst>
              </p:cNvPr>
              <p:cNvSpPr/>
              <p:nvPr/>
            </p:nvSpPr>
            <p:spPr bwMode="auto">
              <a:xfrm>
                <a:off x="3945948" y="4226353"/>
                <a:ext cx="92311" cy="11809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a-DK" sz="2000">
                  <a:solidFill>
                    <a:srgbClr val="FFFFFF"/>
                  </a:solidFill>
                  <a:latin typeface="Times New Roman" pitchFamily="18" charset="0"/>
                </a:endParaRPr>
              </a:p>
            </p:txBody>
          </p:sp>
          <p:sp>
            <p:nvSpPr>
              <p:cNvPr id="56" name="TextBox 55">
                <a:extLst>
                  <a:ext uri="{FF2B5EF4-FFF2-40B4-BE49-F238E27FC236}">
                    <a16:creationId xmlns:a16="http://schemas.microsoft.com/office/drawing/2014/main" id="{6EE2BDED-3EA9-4DF5-9BD5-16B300A6AFE4}"/>
                  </a:ext>
                </a:extLst>
              </p:cNvPr>
              <p:cNvSpPr txBox="1"/>
              <p:nvPr/>
            </p:nvSpPr>
            <p:spPr>
              <a:xfrm>
                <a:off x="3802074" y="2514003"/>
                <a:ext cx="59047" cy="328090"/>
              </a:xfrm>
              <a:prstGeom prst="rect">
                <a:avLst/>
              </a:prstGeom>
              <a:noFill/>
              <a:ln>
                <a:noFill/>
              </a:ln>
            </p:spPr>
            <p:txBody>
              <a:bodyPr wrap="square" rtlCol="0">
                <a:spAutoFit/>
              </a:bodyPr>
              <a:lstStyle/>
              <a:p>
                <a:pPr eaLnBrk="0" fontAlgn="base" hangingPunct="0">
                  <a:spcBef>
                    <a:spcPct val="0"/>
                  </a:spcBef>
                  <a:spcAft>
                    <a:spcPct val="0"/>
                  </a:spcAft>
                </a:pPr>
                <a:endParaRPr lang="da-DK" sz="2000" dirty="0">
                  <a:solidFill>
                    <a:srgbClr val="FFFFFF"/>
                  </a:solidFill>
                  <a:latin typeface="Times New Roman" pitchFamily="18" charset="0"/>
                </a:endParaRPr>
              </a:p>
            </p:txBody>
          </p:sp>
          <p:sp>
            <p:nvSpPr>
              <p:cNvPr id="143" name="TextBox 142">
                <a:extLst>
                  <a:ext uri="{FF2B5EF4-FFF2-40B4-BE49-F238E27FC236}">
                    <a16:creationId xmlns:a16="http://schemas.microsoft.com/office/drawing/2014/main" id="{FF4C3D6D-B539-44DA-B560-94AC5EBC7D7D}"/>
                  </a:ext>
                </a:extLst>
              </p:cNvPr>
              <p:cNvSpPr txBox="1"/>
              <p:nvPr/>
            </p:nvSpPr>
            <p:spPr>
              <a:xfrm>
                <a:off x="3371436" y="2393561"/>
                <a:ext cx="59047" cy="328090"/>
              </a:xfrm>
              <a:prstGeom prst="rect">
                <a:avLst/>
              </a:prstGeom>
              <a:noFill/>
              <a:ln>
                <a:noFill/>
              </a:ln>
            </p:spPr>
            <p:txBody>
              <a:bodyPr wrap="square" rtlCol="0">
                <a:spAutoFit/>
              </a:bodyPr>
              <a:lstStyle/>
              <a:p>
                <a:pPr eaLnBrk="0" fontAlgn="base" hangingPunct="0">
                  <a:spcBef>
                    <a:spcPct val="0"/>
                  </a:spcBef>
                  <a:spcAft>
                    <a:spcPct val="0"/>
                  </a:spcAft>
                </a:pPr>
                <a:endParaRPr lang="da-DK" sz="2000" dirty="0">
                  <a:solidFill>
                    <a:srgbClr val="FFFFFF"/>
                  </a:solidFill>
                  <a:latin typeface="Times New Roman" pitchFamily="18" charset="0"/>
                </a:endParaRPr>
              </a:p>
            </p:txBody>
          </p:sp>
        </p:grpSp>
        <p:grpSp>
          <p:nvGrpSpPr>
            <p:cNvPr id="176" name="Group 175">
              <a:extLst>
                <a:ext uri="{FF2B5EF4-FFF2-40B4-BE49-F238E27FC236}">
                  <a16:creationId xmlns:a16="http://schemas.microsoft.com/office/drawing/2014/main" id="{62831371-5E02-41B8-8C1E-A3E76C51DA64}"/>
                </a:ext>
              </a:extLst>
            </p:cNvPr>
            <p:cNvGrpSpPr/>
            <p:nvPr/>
          </p:nvGrpSpPr>
          <p:grpSpPr>
            <a:xfrm>
              <a:off x="3381585" y="2670608"/>
              <a:ext cx="1252140" cy="2444227"/>
              <a:chOff x="4347891" y="2193918"/>
              <a:chExt cx="1313423" cy="2563854"/>
            </a:xfrm>
          </p:grpSpPr>
          <p:pic>
            <p:nvPicPr>
              <p:cNvPr id="53" name="Picture 52">
                <a:extLst>
                  <a:ext uri="{FF2B5EF4-FFF2-40B4-BE49-F238E27FC236}">
                    <a16:creationId xmlns:a16="http://schemas.microsoft.com/office/drawing/2014/main" id="{327C690C-083B-44C7-94E5-E36EE84773E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748" t="7584"/>
              <a:stretch/>
            </p:blipFill>
            <p:spPr>
              <a:xfrm>
                <a:off x="4347891" y="2193918"/>
                <a:ext cx="1313423" cy="2563854"/>
              </a:xfrm>
              <a:prstGeom prst="rect">
                <a:avLst/>
              </a:prstGeom>
              <a:noFill/>
              <a:ln>
                <a:noFill/>
              </a:ln>
            </p:spPr>
          </p:pic>
          <p:sp>
            <p:nvSpPr>
              <p:cNvPr id="54" name="TextBox 53">
                <a:extLst>
                  <a:ext uri="{FF2B5EF4-FFF2-40B4-BE49-F238E27FC236}">
                    <a16:creationId xmlns:a16="http://schemas.microsoft.com/office/drawing/2014/main" id="{9A6F3274-1DC1-4A4B-BF94-ED16BAA7256B}"/>
                  </a:ext>
                </a:extLst>
              </p:cNvPr>
              <p:cNvSpPr txBox="1"/>
              <p:nvPr/>
            </p:nvSpPr>
            <p:spPr>
              <a:xfrm>
                <a:off x="4702152" y="2514003"/>
                <a:ext cx="59047" cy="328090"/>
              </a:xfrm>
              <a:prstGeom prst="rect">
                <a:avLst/>
              </a:prstGeom>
              <a:noFill/>
              <a:ln>
                <a:noFill/>
              </a:ln>
            </p:spPr>
            <p:txBody>
              <a:bodyPr wrap="square" rtlCol="0">
                <a:spAutoFit/>
              </a:bodyPr>
              <a:lstStyle/>
              <a:p>
                <a:pPr eaLnBrk="0" fontAlgn="base" hangingPunct="0">
                  <a:spcBef>
                    <a:spcPct val="0"/>
                  </a:spcBef>
                  <a:spcAft>
                    <a:spcPct val="0"/>
                  </a:spcAft>
                </a:pPr>
                <a:endParaRPr lang="da-DK" sz="2000" dirty="0">
                  <a:solidFill>
                    <a:srgbClr val="FFFFFF"/>
                  </a:solidFill>
                  <a:latin typeface="Times New Roman" pitchFamily="18" charset="0"/>
                </a:endParaRPr>
              </a:p>
            </p:txBody>
          </p:sp>
          <p:sp>
            <p:nvSpPr>
              <p:cNvPr id="52" name="Rectangle 51">
                <a:extLst>
                  <a:ext uri="{FF2B5EF4-FFF2-40B4-BE49-F238E27FC236}">
                    <a16:creationId xmlns:a16="http://schemas.microsoft.com/office/drawing/2014/main" id="{C7906074-86F6-4D72-AC8C-7DA8A80F9C7C}"/>
                  </a:ext>
                </a:extLst>
              </p:cNvPr>
              <p:cNvSpPr/>
              <p:nvPr/>
            </p:nvSpPr>
            <p:spPr bwMode="auto">
              <a:xfrm>
                <a:off x="5410740" y="4226351"/>
                <a:ext cx="92311" cy="11809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a-DK" sz="2000">
                  <a:solidFill>
                    <a:srgbClr val="FFFFFF"/>
                  </a:solidFill>
                  <a:latin typeface="Times New Roman" pitchFamily="18" charset="0"/>
                </a:endParaRPr>
              </a:p>
            </p:txBody>
          </p:sp>
          <p:sp>
            <p:nvSpPr>
              <p:cNvPr id="50" name="TextBox 49">
                <a:extLst>
                  <a:ext uri="{FF2B5EF4-FFF2-40B4-BE49-F238E27FC236}">
                    <a16:creationId xmlns:a16="http://schemas.microsoft.com/office/drawing/2014/main" id="{782B1ED2-B1D8-4D90-8630-64F1799CB6A0}"/>
                  </a:ext>
                </a:extLst>
              </p:cNvPr>
              <p:cNvSpPr txBox="1"/>
              <p:nvPr/>
            </p:nvSpPr>
            <p:spPr>
              <a:xfrm>
                <a:off x="5233590" y="2514003"/>
                <a:ext cx="59047" cy="328090"/>
              </a:xfrm>
              <a:prstGeom prst="rect">
                <a:avLst/>
              </a:prstGeom>
              <a:noFill/>
              <a:ln>
                <a:noFill/>
              </a:ln>
            </p:spPr>
            <p:txBody>
              <a:bodyPr wrap="square" rtlCol="0">
                <a:spAutoFit/>
              </a:bodyPr>
              <a:lstStyle/>
              <a:p>
                <a:pPr eaLnBrk="0" fontAlgn="base" hangingPunct="0">
                  <a:spcBef>
                    <a:spcPct val="0"/>
                  </a:spcBef>
                  <a:spcAft>
                    <a:spcPct val="0"/>
                  </a:spcAft>
                </a:pPr>
                <a:endParaRPr lang="da-DK" sz="2000" dirty="0">
                  <a:solidFill>
                    <a:srgbClr val="FFFFFF"/>
                  </a:solidFill>
                  <a:latin typeface="Times New Roman" pitchFamily="18" charset="0"/>
                </a:endParaRPr>
              </a:p>
            </p:txBody>
          </p:sp>
          <p:sp>
            <p:nvSpPr>
              <p:cNvPr id="144" name="TextBox 143">
                <a:extLst>
                  <a:ext uri="{FF2B5EF4-FFF2-40B4-BE49-F238E27FC236}">
                    <a16:creationId xmlns:a16="http://schemas.microsoft.com/office/drawing/2014/main" id="{616F189D-3B00-468C-A441-A4460747B906}"/>
                  </a:ext>
                </a:extLst>
              </p:cNvPr>
              <p:cNvSpPr txBox="1"/>
              <p:nvPr/>
            </p:nvSpPr>
            <p:spPr>
              <a:xfrm>
                <a:off x="4802934" y="2393561"/>
                <a:ext cx="59047" cy="328090"/>
              </a:xfrm>
              <a:prstGeom prst="rect">
                <a:avLst/>
              </a:prstGeom>
              <a:noFill/>
              <a:ln>
                <a:noFill/>
              </a:ln>
            </p:spPr>
            <p:txBody>
              <a:bodyPr wrap="square" rtlCol="0">
                <a:spAutoFit/>
              </a:bodyPr>
              <a:lstStyle/>
              <a:p>
                <a:pPr eaLnBrk="0" fontAlgn="base" hangingPunct="0">
                  <a:spcBef>
                    <a:spcPct val="0"/>
                  </a:spcBef>
                  <a:spcAft>
                    <a:spcPct val="0"/>
                  </a:spcAft>
                </a:pPr>
                <a:endParaRPr lang="da-DK" sz="2000" dirty="0">
                  <a:solidFill>
                    <a:srgbClr val="FFFFFF"/>
                  </a:solidFill>
                  <a:latin typeface="Times New Roman" pitchFamily="18" charset="0"/>
                </a:endParaRPr>
              </a:p>
            </p:txBody>
          </p:sp>
        </p:grpSp>
        <p:grpSp>
          <p:nvGrpSpPr>
            <p:cNvPr id="170" name="Group 169">
              <a:extLst>
                <a:ext uri="{FF2B5EF4-FFF2-40B4-BE49-F238E27FC236}">
                  <a16:creationId xmlns:a16="http://schemas.microsoft.com/office/drawing/2014/main" id="{DC94E620-8940-4504-842B-ED550457D3EF}"/>
                </a:ext>
              </a:extLst>
            </p:cNvPr>
            <p:cNvGrpSpPr/>
            <p:nvPr/>
          </p:nvGrpSpPr>
          <p:grpSpPr>
            <a:xfrm>
              <a:off x="4732157" y="2670608"/>
              <a:ext cx="2553759" cy="2444227"/>
              <a:chOff x="5764564" y="2193918"/>
              <a:chExt cx="2678747" cy="2563854"/>
            </a:xfrm>
          </p:grpSpPr>
          <p:grpSp>
            <p:nvGrpSpPr>
              <p:cNvPr id="169" name="Group 168">
                <a:extLst>
                  <a:ext uri="{FF2B5EF4-FFF2-40B4-BE49-F238E27FC236}">
                    <a16:creationId xmlns:a16="http://schemas.microsoft.com/office/drawing/2014/main" id="{72FDF1E9-C9F7-4CE5-9FB0-27EB02FA8204}"/>
                  </a:ext>
                </a:extLst>
              </p:cNvPr>
              <p:cNvGrpSpPr/>
              <p:nvPr/>
            </p:nvGrpSpPr>
            <p:grpSpPr>
              <a:xfrm>
                <a:off x="7151040" y="2193918"/>
                <a:ext cx="1292271" cy="2563854"/>
                <a:chOff x="7151040" y="2193918"/>
                <a:chExt cx="1292271" cy="2563854"/>
              </a:xfrm>
            </p:grpSpPr>
            <p:pic>
              <p:nvPicPr>
                <p:cNvPr id="81" name="Picture 80">
                  <a:extLst>
                    <a:ext uri="{FF2B5EF4-FFF2-40B4-BE49-F238E27FC236}">
                      <a16:creationId xmlns:a16="http://schemas.microsoft.com/office/drawing/2014/main" id="{B6662578-5463-4D61-8B05-29BA1FC8B0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748" t="7584"/>
                <a:stretch/>
              </p:blipFill>
              <p:spPr>
                <a:xfrm>
                  <a:off x="7151040" y="2193918"/>
                  <a:ext cx="1284626" cy="2563854"/>
                </a:xfrm>
                <a:prstGeom prst="rect">
                  <a:avLst/>
                </a:prstGeom>
                <a:noFill/>
                <a:ln>
                  <a:noFill/>
                </a:ln>
              </p:spPr>
            </p:pic>
            <p:sp>
              <p:nvSpPr>
                <p:cNvPr id="82" name="TextBox 81">
                  <a:extLst>
                    <a:ext uri="{FF2B5EF4-FFF2-40B4-BE49-F238E27FC236}">
                      <a16:creationId xmlns:a16="http://schemas.microsoft.com/office/drawing/2014/main" id="{68217F86-9F16-47D5-8124-EBA994D5B67D}"/>
                    </a:ext>
                  </a:extLst>
                </p:cNvPr>
                <p:cNvSpPr txBox="1"/>
                <p:nvPr/>
              </p:nvSpPr>
              <p:spPr>
                <a:xfrm>
                  <a:off x="7505319" y="2514003"/>
                  <a:ext cx="59047" cy="328090"/>
                </a:xfrm>
                <a:prstGeom prst="rect">
                  <a:avLst/>
                </a:prstGeom>
                <a:noFill/>
                <a:ln>
                  <a:noFill/>
                </a:ln>
              </p:spPr>
              <p:txBody>
                <a:bodyPr wrap="square" rtlCol="0">
                  <a:spAutoFit/>
                </a:bodyPr>
                <a:lstStyle/>
                <a:p>
                  <a:pPr eaLnBrk="0" fontAlgn="base" hangingPunct="0">
                    <a:spcBef>
                      <a:spcPct val="0"/>
                    </a:spcBef>
                    <a:spcAft>
                      <a:spcPct val="0"/>
                    </a:spcAft>
                  </a:pPr>
                  <a:endParaRPr lang="da-DK" sz="2000" dirty="0">
                    <a:solidFill>
                      <a:srgbClr val="FFFFFF"/>
                    </a:solidFill>
                    <a:latin typeface="Times New Roman" pitchFamily="18" charset="0"/>
                  </a:endParaRPr>
                </a:p>
              </p:txBody>
            </p:sp>
            <p:sp>
              <p:nvSpPr>
                <p:cNvPr id="80" name="Rectangle 79">
                  <a:extLst>
                    <a:ext uri="{FF2B5EF4-FFF2-40B4-BE49-F238E27FC236}">
                      <a16:creationId xmlns:a16="http://schemas.microsoft.com/office/drawing/2014/main" id="{2799C59E-2AD6-4065-A863-9005C1FAE1DD}"/>
                    </a:ext>
                  </a:extLst>
                </p:cNvPr>
                <p:cNvSpPr/>
                <p:nvPr/>
              </p:nvSpPr>
              <p:spPr bwMode="auto">
                <a:xfrm>
                  <a:off x="8199923" y="4226353"/>
                  <a:ext cx="92311" cy="11809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a-DK" sz="2000" dirty="0">
                    <a:solidFill>
                      <a:srgbClr val="FFFFFF"/>
                    </a:solidFill>
                    <a:latin typeface="Times New Roman" pitchFamily="18" charset="0"/>
                  </a:endParaRPr>
                </a:p>
              </p:txBody>
            </p:sp>
            <p:sp>
              <p:nvSpPr>
                <p:cNvPr id="78" name="TextBox 77">
                  <a:extLst>
                    <a:ext uri="{FF2B5EF4-FFF2-40B4-BE49-F238E27FC236}">
                      <a16:creationId xmlns:a16="http://schemas.microsoft.com/office/drawing/2014/main" id="{FF835D80-5871-486D-A447-58847EB97840}"/>
                    </a:ext>
                  </a:extLst>
                </p:cNvPr>
                <p:cNvSpPr txBox="1"/>
                <p:nvPr/>
              </p:nvSpPr>
              <p:spPr>
                <a:xfrm>
                  <a:off x="8036738" y="2514003"/>
                  <a:ext cx="59047" cy="328090"/>
                </a:xfrm>
                <a:prstGeom prst="rect">
                  <a:avLst/>
                </a:prstGeom>
                <a:noFill/>
                <a:ln>
                  <a:noFill/>
                </a:ln>
              </p:spPr>
              <p:txBody>
                <a:bodyPr wrap="square" rtlCol="0">
                  <a:spAutoFit/>
                </a:bodyPr>
                <a:lstStyle/>
                <a:p>
                  <a:pPr eaLnBrk="0" fontAlgn="base" hangingPunct="0">
                    <a:spcBef>
                      <a:spcPct val="0"/>
                    </a:spcBef>
                    <a:spcAft>
                      <a:spcPct val="0"/>
                    </a:spcAft>
                  </a:pPr>
                  <a:endParaRPr lang="da-DK" sz="2000" dirty="0">
                    <a:solidFill>
                      <a:srgbClr val="FFFFFF"/>
                    </a:solidFill>
                    <a:latin typeface="Times New Roman" pitchFamily="18" charset="0"/>
                  </a:endParaRPr>
                </a:p>
              </p:txBody>
            </p:sp>
            <p:pic>
              <p:nvPicPr>
                <p:cNvPr id="84" name="Picture 83">
                  <a:extLst>
                    <a:ext uri="{FF2B5EF4-FFF2-40B4-BE49-F238E27FC236}">
                      <a16:creationId xmlns:a16="http://schemas.microsoft.com/office/drawing/2014/main" id="{01C2FFCF-9933-4EC2-A2DE-93D8F52BBC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flipH="1">
                  <a:off x="8022785" y="2218771"/>
                  <a:ext cx="175854" cy="175854"/>
                </a:xfrm>
                <a:prstGeom prst="rect">
                  <a:avLst/>
                </a:prstGeom>
                <a:ln>
                  <a:noFill/>
                </a:ln>
              </p:spPr>
            </p:pic>
            <p:pic>
              <p:nvPicPr>
                <p:cNvPr id="85" name="Picture 84">
                  <a:extLst>
                    <a:ext uri="{FF2B5EF4-FFF2-40B4-BE49-F238E27FC236}">
                      <a16:creationId xmlns:a16="http://schemas.microsoft.com/office/drawing/2014/main" id="{8C697D86-1357-4A70-B184-E47E6F34FCD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flipV="1">
                  <a:off x="8293349" y="3901242"/>
                  <a:ext cx="149962" cy="422340"/>
                </a:xfrm>
                <a:prstGeom prst="rect">
                  <a:avLst/>
                </a:prstGeom>
                <a:ln>
                  <a:noFill/>
                </a:ln>
              </p:spPr>
            </p:pic>
            <p:sp>
              <p:nvSpPr>
                <p:cNvPr id="146" name="TextBox 145">
                  <a:extLst>
                    <a:ext uri="{FF2B5EF4-FFF2-40B4-BE49-F238E27FC236}">
                      <a16:creationId xmlns:a16="http://schemas.microsoft.com/office/drawing/2014/main" id="{3EA4AD86-1092-4324-9F0B-ADDE0BBB3835}"/>
                    </a:ext>
                  </a:extLst>
                </p:cNvPr>
                <p:cNvSpPr txBox="1"/>
                <p:nvPr/>
              </p:nvSpPr>
              <p:spPr>
                <a:xfrm>
                  <a:off x="7606101" y="2393561"/>
                  <a:ext cx="59047" cy="328090"/>
                </a:xfrm>
                <a:prstGeom prst="rect">
                  <a:avLst/>
                </a:prstGeom>
                <a:noFill/>
                <a:ln>
                  <a:noFill/>
                </a:ln>
              </p:spPr>
              <p:txBody>
                <a:bodyPr wrap="square" rtlCol="0">
                  <a:spAutoFit/>
                </a:bodyPr>
                <a:lstStyle/>
                <a:p>
                  <a:pPr eaLnBrk="0" fontAlgn="base" hangingPunct="0">
                    <a:spcBef>
                      <a:spcPct val="0"/>
                    </a:spcBef>
                    <a:spcAft>
                      <a:spcPct val="0"/>
                    </a:spcAft>
                  </a:pPr>
                  <a:endParaRPr lang="da-DK" sz="2000" dirty="0">
                    <a:solidFill>
                      <a:srgbClr val="FFFFFF"/>
                    </a:solidFill>
                    <a:latin typeface="Times New Roman" pitchFamily="18" charset="0"/>
                  </a:endParaRPr>
                </a:p>
              </p:txBody>
            </p:sp>
          </p:grpSp>
          <p:pic>
            <p:nvPicPr>
              <p:cNvPr id="47" name="Picture 46">
                <a:extLst>
                  <a:ext uri="{FF2B5EF4-FFF2-40B4-BE49-F238E27FC236}">
                    <a16:creationId xmlns:a16="http://schemas.microsoft.com/office/drawing/2014/main" id="{F2262BAD-6D4D-469A-9330-42E046D58A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748" t="7584"/>
              <a:stretch/>
            </p:blipFill>
            <p:spPr>
              <a:xfrm>
                <a:off x="5764564" y="2193918"/>
                <a:ext cx="1284626" cy="2563854"/>
              </a:xfrm>
              <a:prstGeom prst="rect">
                <a:avLst/>
              </a:prstGeom>
              <a:noFill/>
              <a:ln>
                <a:noFill/>
              </a:ln>
            </p:spPr>
          </p:pic>
          <p:sp>
            <p:nvSpPr>
              <p:cNvPr id="48" name="TextBox 47">
                <a:extLst>
                  <a:ext uri="{FF2B5EF4-FFF2-40B4-BE49-F238E27FC236}">
                    <a16:creationId xmlns:a16="http://schemas.microsoft.com/office/drawing/2014/main" id="{7EB0501D-4992-4F11-B224-CCBFCDFB1CB2}"/>
                  </a:ext>
                </a:extLst>
              </p:cNvPr>
              <p:cNvSpPr txBox="1"/>
              <p:nvPr/>
            </p:nvSpPr>
            <p:spPr>
              <a:xfrm>
                <a:off x="6118826" y="2514003"/>
                <a:ext cx="59047" cy="328090"/>
              </a:xfrm>
              <a:prstGeom prst="rect">
                <a:avLst/>
              </a:prstGeom>
              <a:noFill/>
              <a:ln>
                <a:noFill/>
              </a:ln>
            </p:spPr>
            <p:txBody>
              <a:bodyPr wrap="square" rtlCol="0">
                <a:spAutoFit/>
              </a:bodyPr>
              <a:lstStyle/>
              <a:p>
                <a:pPr eaLnBrk="0" fontAlgn="base" hangingPunct="0">
                  <a:spcBef>
                    <a:spcPct val="0"/>
                  </a:spcBef>
                  <a:spcAft>
                    <a:spcPct val="0"/>
                  </a:spcAft>
                </a:pPr>
                <a:endParaRPr lang="da-DK" sz="2000" dirty="0">
                  <a:solidFill>
                    <a:srgbClr val="FFFFFF"/>
                  </a:solidFill>
                  <a:latin typeface="Times New Roman" pitchFamily="18" charset="0"/>
                </a:endParaRPr>
              </a:p>
            </p:txBody>
          </p:sp>
          <p:sp>
            <p:nvSpPr>
              <p:cNvPr id="46" name="Rectangle 45">
                <a:extLst>
                  <a:ext uri="{FF2B5EF4-FFF2-40B4-BE49-F238E27FC236}">
                    <a16:creationId xmlns:a16="http://schemas.microsoft.com/office/drawing/2014/main" id="{7E88FC30-5AB9-4B23-B040-BE06DB82789F}"/>
                  </a:ext>
                </a:extLst>
              </p:cNvPr>
              <p:cNvSpPr/>
              <p:nvPr/>
            </p:nvSpPr>
            <p:spPr bwMode="auto">
              <a:xfrm>
                <a:off x="6813447" y="4226353"/>
                <a:ext cx="92311" cy="11809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a-DK" sz="2000" dirty="0">
                  <a:solidFill>
                    <a:srgbClr val="FFFFFF"/>
                  </a:solidFill>
                  <a:latin typeface="Times New Roman" pitchFamily="18" charset="0"/>
                </a:endParaRPr>
              </a:p>
            </p:txBody>
          </p:sp>
          <p:sp>
            <p:nvSpPr>
              <p:cNvPr id="44" name="TextBox 43">
                <a:extLst>
                  <a:ext uri="{FF2B5EF4-FFF2-40B4-BE49-F238E27FC236}">
                    <a16:creationId xmlns:a16="http://schemas.microsoft.com/office/drawing/2014/main" id="{0A4CDA8C-AEA6-4DC2-9C48-C95DE72D6C14}"/>
                  </a:ext>
                </a:extLst>
              </p:cNvPr>
              <p:cNvSpPr txBox="1"/>
              <p:nvPr/>
            </p:nvSpPr>
            <p:spPr>
              <a:xfrm>
                <a:off x="6650262" y="2514003"/>
                <a:ext cx="59047" cy="328090"/>
              </a:xfrm>
              <a:prstGeom prst="rect">
                <a:avLst/>
              </a:prstGeom>
              <a:noFill/>
              <a:ln>
                <a:noFill/>
              </a:ln>
            </p:spPr>
            <p:txBody>
              <a:bodyPr wrap="square" rtlCol="0">
                <a:spAutoFit/>
              </a:bodyPr>
              <a:lstStyle/>
              <a:p>
                <a:pPr eaLnBrk="0" fontAlgn="base" hangingPunct="0">
                  <a:spcBef>
                    <a:spcPct val="0"/>
                  </a:spcBef>
                  <a:spcAft>
                    <a:spcPct val="0"/>
                  </a:spcAft>
                </a:pPr>
                <a:endParaRPr lang="da-DK" sz="2000" dirty="0">
                  <a:solidFill>
                    <a:srgbClr val="FFFFFF"/>
                  </a:solidFill>
                  <a:latin typeface="Times New Roman" pitchFamily="18" charset="0"/>
                </a:endParaRPr>
              </a:p>
            </p:txBody>
          </p:sp>
          <p:sp>
            <p:nvSpPr>
              <p:cNvPr id="145" name="TextBox 144">
                <a:extLst>
                  <a:ext uri="{FF2B5EF4-FFF2-40B4-BE49-F238E27FC236}">
                    <a16:creationId xmlns:a16="http://schemas.microsoft.com/office/drawing/2014/main" id="{0D26374D-DB67-4B3C-B9EC-5B66DBBCADA1}"/>
                  </a:ext>
                </a:extLst>
              </p:cNvPr>
              <p:cNvSpPr txBox="1"/>
              <p:nvPr/>
            </p:nvSpPr>
            <p:spPr>
              <a:xfrm>
                <a:off x="6219608" y="2393561"/>
                <a:ext cx="59047" cy="328090"/>
              </a:xfrm>
              <a:prstGeom prst="rect">
                <a:avLst/>
              </a:prstGeom>
              <a:noFill/>
              <a:ln>
                <a:noFill/>
              </a:ln>
            </p:spPr>
            <p:txBody>
              <a:bodyPr wrap="square" rtlCol="0">
                <a:spAutoFit/>
              </a:bodyPr>
              <a:lstStyle/>
              <a:p>
                <a:pPr eaLnBrk="0" fontAlgn="base" hangingPunct="0">
                  <a:spcBef>
                    <a:spcPct val="0"/>
                  </a:spcBef>
                  <a:spcAft>
                    <a:spcPct val="0"/>
                  </a:spcAft>
                </a:pPr>
                <a:endParaRPr lang="da-DK" sz="2000" dirty="0">
                  <a:solidFill>
                    <a:srgbClr val="FFFFFF"/>
                  </a:solidFill>
                  <a:latin typeface="Times New Roman" pitchFamily="18" charset="0"/>
                </a:endParaRPr>
              </a:p>
            </p:txBody>
          </p:sp>
        </p:grpSp>
        <p:grpSp>
          <p:nvGrpSpPr>
            <p:cNvPr id="168" name="Group 167">
              <a:extLst>
                <a:ext uri="{FF2B5EF4-FFF2-40B4-BE49-F238E27FC236}">
                  <a16:creationId xmlns:a16="http://schemas.microsoft.com/office/drawing/2014/main" id="{041743CA-344A-47EB-AFA4-2312EEB41EFF}"/>
                </a:ext>
              </a:extLst>
            </p:cNvPr>
            <p:cNvGrpSpPr/>
            <p:nvPr/>
          </p:nvGrpSpPr>
          <p:grpSpPr>
            <a:xfrm>
              <a:off x="7383683" y="2663344"/>
              <a:ext cx="1224686" cy="2444227"/>
              <a:chOff x="8545864" y="2186298"/>
              <a:chExt cx="1284626" cy="2563854"/>
            </a:xfrm>
          </p:grpSpPr>
          <p:grpSp>
            <p:nvGrpSpPr>
              <p:cNvPr id="166" name="Group 165">
                <a:extLst>
                  <a:ext uri="{FF2B5EF4-FFF2-40B4-BE49-F238E27FC236}">
                    <a16:creationId xmlns:a16="http://schemas.microsoft.com/office/drawing/2014/main" id="{FC46DA33-C551-45B0-B3E7-DE23245096E6}"/>
                  </a:ext>
                </a:extLst>
              </p:cNvPr>
              <p:cNvGrpSpPr/>
              <p:nvPr/>
            </p:nvGrpSpPr>
            <p:grpSpPr>
              <a:xfrm>
                <a:off x="8545864" y="2186298"/>
                <a:ext cx="1284626" cy="2563854"/>
                <a:chOff x="8545864" y="2186298"/>
                <a:chExt cx="1284626" cy="2563854"/>
              </a:xfrm>
            </p:grpSpPr>
            <p:pic>
              <p:nvPicPr>
                <p:cNvPr id="94" name="Picture 93">
                  <a:extLst>
                    <a:ext uri="{FF2B5EF4-FFF2-40B4-BE49-F238E27FC236}">
                      <a16:creationId xmlns:a16="http://schemas.microsoft.com/office/drawing/2014/main" id="{1A1C6848-FBE8-4DBC-B8DA-D3C8C96B34D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748" t="7584"/>
                <a:stretch/>
              </p:blipFill>
              <p:spPr>
                <a:xfrm>
                  <a:off x="8545864" y="2186298"/>
                  <a:ext cx="1284626" cy="2563854"/>
                </a:xfrm>
                <a:prstGeom prst="rect">
                  <a:avLst/>
                </a:prstGeom>
                <a:noFill/>
                <a:ln>
                  <a:noFill/>
                </a:ln>
              </p:spPr>
            </p:pic>
            <p:sp>
              <p:nvSpPr>
                <p:cNvPr id="95" name="TextBox 94">
                  <a:extLst>
                    <a:ext uri="{FF2B5EF4-FFF2-40B4-BE49-F238E27FC236}">
                      <a16:creationId xmlns:a16="http://schemas.microsoft.com/office/drawing/2014/main" id="{6C47C168-2575-41E7-88B8-C95F4AAC4725}"/>
                    </a:ext>
                  </a:extLst>
                </p:cNvPr>
                <p:cNvSpPr txBox="1"/>
                <p:nvPr/>
              </p:nvSpPr>
              <p:spPr>
                <a:xfrm>
                  <a:off x="8900143" y="2506383"/>
                  <a:ext cx="59047" cy="328090"/>
                </a:xfrm>
                <a:prstGeom prst="rect">
                  <a:avLst/>
                </a:prstGeom>
                <a:noFill/>
                <a:ln>
                  <a:noFill/>
                </a:ln>
              </p:spPr>
              <p:txBody>
                <a:bodyPr wrap="square" rtlCol="0">
                  <a:spAutoFit/>
                </a:bodyPr>
                <a:lstStyle/>
                <a:p>
                  <a:pPr eaLnBrk="0" fontAlgn="base" hangingPunct="0">
                    <a:spcBef>
                      <a:spcPct val="0"/>
                    </a:spcBef>
                    <a:spcAft>
                      <a:spcPct val="0"/>
                    </a:spcAft>
                  </a:pPr>
                  <a:endParaRPr lang="da-DK" sz="2000" dirty="0">
                    <a:solidFill>
                      <a:srgbClr val="FFFFFF"/>
                    </a:solidFill>
                    <a:latin typeface="Times New Roman" pitchFamily="18" charset="0"/>
                  </a:endParaRPr>
                </a:p>
              </p:txBody>
            </p:sp>
          </p:grpSp>
          <p:sp>
            <p:nvSpPr>
              <p:cNvPr id="93" name="Rectangle 92">
                <a:extLst>
                  <a:ext uri="{FF2B5EF4-FFF2-40B4-BE49-F238E27FC236}">
                    <a16:creationId xmlns:a16="http://schemas.microsoft.com/office/drawing/2014/main" id="{22B828AC-3B76-40C2-A2D2-243AA6D96A7C}"/>
                  </a:ext>
                </a:extLst>
              </p:cNvPr>
              <p:cNvSpPr/>
              <p:nvPr/>
            </p:nvSpPr>
            <p:spPr bwMode="auto">
              <a:xfrm>
                <a:off x="9594747" y="4218733"/>
                <a:ext cx="92311" cy="11809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a-DK" sz="2000" dirty="0">
                  <a:solidFill>
                    <a:srgbClr val="FFFFFF"/>
                  </a:solidFill>
                  <a:latin typeface="Times New Roman" pitchFamily="18" charset="0"/>
                </a:endParaRPr>
              </a:p>
            </p:txBody>
          </p:sp>
          <p:sp>
            <p:nvSpPr>
              <p:cNvPr id="91" name="TextBox 90">
                <a:extLst>
                  <a:ext uri="{FF2B5EF4-FFF2-40B4-BE49-F238E27FC236}">
                    <a16:creationId xmlns:a16="http://schemas.microsoft.com/office/drawing/2014/main" id="{B589A615-C10F-48EF-9A7B-E17667ED24BE}"/>
                  </a:ext>
                </a:extLst>
              </p:cNvPr>
              <p:cNvSpPr txBox="1"/>
              <p:nvPr/>
            </p:nvSpPr>
            <p:spPr>
              <a:xfrm>
                <a:off x="9431562" y="2506383"/>
                <a:ext cx="59047" cy="328090"/>
              </a:xfrm>
              <a:prstGeom prst="rect">
                <a:avLst/>
              </a:prstGeom>
              <a:noFill/>
              <a:ln>
                <a:noFill/>
              </a:ln>
            </p:spPr>
            <p:txBody>
              <a:bodyPr wrap="square" rtlCol="0">
                <a:spAutoFit/>
              </a:bodyPr>
              <a:lstStyle/>
              <a:p>
                <a:pPr eaLnBrk="0" fontAlgn="base" hangingPunct="0">
                  <a:spcBef>
                    <a:spcPct val="0"/>
                  </a:spcBef>
                  <a:spcAft>
                    <a:spcPct val="0"/>
                  </a:spcAft>
                </a:pPr>
                <a:endParaRPr lang="da-DK" sz="2000" dirty="0">
                  <a:solidFill>
                    <a:srgbClr val="FFFFFF"/>
                  </a:solidFill>
                  <a:latin typeface="Times New Roman" pitchFamily="18" charset="0"/>
                </a:endParaRPr>
              </a:p>
            </p:txBody>
          </p:sp>
          <p:sp>
            <p:nvSpPr>
              <p:cNvPr id="147" name="TextBox 146">
                <a:extLst>
                  <a:ext uri="{FF2B5EF4-FFF2-40B4-BE49-F238E27FC236}">
                    <a16:creationId xmlns:a16="http://schemas.microsoft.com/office/drawing/2014/main" id="{84B96959-A0BC-4006-BC8B-9956EA3ED495}"/>
                  </a:ext>
                </a:extLst>
              </p:cNvPr>
              <p:cNvSpPr txBox="1"/>
              <p:nvPr/>
            </p:nvSpPr>
            <p:spPr>
              <a:xfrm>
                <a:off x="9000925" y="2385941"/>
                <a:ext cx="59047" cy="328090"/>
              </a:xfrm>
              <a:prstGeom prst="rect">
                <a:avLst/>
              </a:prstGeom>
              <a:noFill/>
              <a:ln>
                <a:noFill/>
              </a:ln>
            </p:spPr>
            <p:txBody>
              <a:bodyPr wrap="square" rtlCol="0">
                <a:spAutoFit/>
              </a:bodyPr>
              <a:lstStyle/>
              <a:p>
                <a:pPr eaLnBrk="0" fontAlgn="base" hangingPunct="0">
                  <a:spcBef>
                    <a:spcPct val="0"/>
                  </a:spcBef>
                  <a:spcAft>
                    <a:spcPct val="0"/>
                  </a:spcAft>
                </a:pPr>
                <a:endParaRPr lang="da-DK" sz="2000" dirty="0">
                  <a:solidFill>
                    <a:srgbClr val="FFFFFF"/>
                  </a:solidFill>
                  <a:latin typeface="Times New Roman" pitchFamily="18" charset="0"/>
                </a:endParaRPr>
              </a:p>
            </p:txBody>
          </p:sp>
        </p:grpSp>
        <p:pic>
          <p:nvPicPr>
            <p:cNvPr id="9" name="Picture 8">
              <a:extLst>
                <a:ext uri="{FF2B5EF4-FFF2-40B4-BE49-F238E27FC236}">
                  <a16:creationId xmlns:a16="http://schemas.microsoft.com/office/drawing/2014/main" id="{23A571BE-C5B3-4523-8362-2A93F93A415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224430" y="5998292"/>
              <a:ext cx="476010" cy="507298"/>
            </a:xfrm>
            <a:prstGeom prst="rect">
              <a:avLst/>
            </a:prstGeom>
          </p:spPr>
        </p:pic>
        <p:cxnSp>
          <p:nvCxnSpPr>
            <p:cNvPr id="10" name="Straight Arrow Connector 9">
              <a:extLst>
                <a:ext uri="{FF2B5EF4-FFF2-40B4-BE49-F238E27FC236}">
                  <a16:creationId xmlns:a16="http://schemas.microsoft.com/office/drawing/2014/main" id="{AB478C30-255B-444D-80B8-7C7B4FB31D71}"/>
                </a:ext>
              </a:extLst>
            </p:cNvPr>
            <p:cNvCxnSpPr>
              <a:cxnSpLocks/>
              <a:endCxn id="9" idx="1"/>
            </p:cNvCxnSpPr>
            <p:nvPr/>
          </p:nvCxnSpPr>
          <p:spPr bwMode="auto">
            <a:xfrm>
              <a:off x="176989" y="6251942"/>
              <a:ext cx="1047441" cy="0"/>
            </a:xfrm>
            <a:prstGeom prst="straightConnector1">
              <a:avLst/>
            </a:prstGeom>
            <a:solidFill>
              <a:srgbClr val="FFD133"/>
            </a:solidFill>
            <a:ln w="31750" cap="flat" cmpd="sng" algn="ctr">
              <a:solidFill>
                <a:srgbClr val="FFCC33">
                  <a:lumMod val="50000"/>
                </a:srgb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a:extLst>
                <a:ext uri="{FF2B5EF4-FFF2-40B4-BE49-F238E27FC236}">
                  <a16:creationId xmlns:a16="http://schemas.microsoft.com/office/drawing/2014/main" id="{8A898409-D558-4AFD-A46C-0CAEAF45D0E8}"/>
                </a:ext>
              </a:extLst>
            </p:cNvPr>
            <p:cNvSpPr txBox="1"/>
            <p:nvPr/>
          </p:nvSpPr>
          <p:spPr>
            <a:xfrm>
              <a:off x="396445" y="5883523"/>
              <a:ext cx="858364" cy="369332"/>
            </a:xfrm>
            <a:prstGeom prst="rect">
              <a:avLst/>
            </a:prstGeom>
            <a:noFill/>
          </p:spPr>
          <p:txBody>
            <a:bodyPr wrap="square" rtlCol="0">
              <a:spAutoFit/>
            </a:bodyPr>
            <a:lstStyle/>
            <a:p>
              <a:pPr eaLnBrk="0" fontAlgn="base" hangingPunct="0">
                <a:spcBef>
                  <a:spcPct val="0"/>
                </a:spcBef>
                <a:spcAft>
                  <a:spcPct val="0"/>
                </a:spcAft>
              </a:pPr>
              <a:r>
                <a:rPr lang="da-DK" sz="1600" dirty="0">
                  <a:solidFill>
                    <a:srgbClr val="8E6205"/>
                  </a:solidFill>
                  <a:latin typeface="Arial" panose="020B0604020202020204" pitchFamily="34" charset="0"/>
                  <a:cs typeface="Arial" panose="020B0604020202020204" pitchFamily="34" charset="0"/>
                </a:rPr>
                <a:t>Feed</a:t>
              </a:r>
            </a:p>
          </p:txBody>
        </p:sp>
        <p:pic>
          <p:nvPicPr>
            <p:cNvPr id="12" name="Picture 11">
              <a:extLst>
                <a:ext uri="{FF2B5EF4-FFF2-40B4-BE49-F238E27FC236}">
                  <a16:creationId xmlns:a16="http://schemas.microsoft.com/office/drawing/2014/main" id="{3AC43E70-9AFA-4FB5-969A-3CFE61F7B05E}"/>
                </a:ext>
              </a:extLst>
            </p:cNvPr>
            <p:cNvPicPr>
              <a:picLocks noChangeAspect="1"/>
            </p:cNvPicPr>
            <p:nvPr/>
          </p:nvPicPr>
          <p:blipFill rotWithShape="1">
            <a:blip r:embed="rId8" cstate="email">
              <a:duotone>
                <a:srgbClr val="ABABBD">
                  <a:shade val="45000"/>
                  <a:satMod val="135000"/>
                </a:srgbClr>
                <a:prstClr val="white"/>
              </a:duotone>
              <a:extLst>
                <a:ext uri="{28A0092B-C50C-407E-A947-70E740481C1C}">
                  <a14:useLocalDpi xmlns:a14="http://schemas.microsoft.com/office/drawing/2010/main"/>
                </a:ext>
              </a:extLst>
            </a:blip>
            <a:srcRect/>
            <a:stretch/>
          </p:blipFill>
          <p:spPr>
            <a:xfrm>
              <a:off x="1323566" y="3051453"/>
              <a:ext cx="385495" cy="300708"/>
            </a:xfrm>
            <a:prstGeom prst="rect">
              <a:avLst/>
            </a:prstGeom>
          </p:spPr>
        </p:pic>
        <p:pic>
          <p:nvPicPr>
            <p:cNvPr id="13" name="Picture 12">
              <a:extLst>
                <a:ext uri="{FF2B5EF4-FFF2-40B4-BE49-F238E27FC236}">
                  <a16:creationId xmlns:a16="http://schemas.microsoft.com/office/drawing/2014/main" id="{9B48F0C7-EF03-4F03-AA6B-D9511492BC5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89477" y="3531155"/>
              <a:ext cx="615812" cy="631208"/>
            </a:xfrm>
            <a:prstGeom prst="rect">
              <a:avLst/>
            </a:prstGeom>
          </p:spPr>
        </p:pic>
        <p:sp>
          <p:nvSpPr>
            <p:cNvPr id="17" name="TextBox 16">
              <a:extLst>
                <a:ext uri="{FF2B5EF4-FFF2-40B4-BE49-F238E27FC236}">
                  <a16:creationId xmlns:a16="http://schemas.microsoft.com/office/drawing/2014/main" id="{4CBE4D08-BF9E-4E8B-86D5-051116A91E71}"/>
                </a:ext>
              </a:extLst>
            </p:cNvPr>
            <p:cNvSpPr txBox="1"/>
            <p:nvPr/>
          </p:nvSpPr>
          <p:spPr>
            <a:xfrm>
              <a:off x="320501" y="3115659"/>
              <a:ext cx="949213" cy="184666"/>
            </a:xfrm>
            <a:prstGeom prst="rect">
              <a:avLst/>
            </a:prstGeom>
            <a:noFill/>
          </p:spPr>
          <p:txBody>
            <a:bodyPr wrap="square" lIns="0" tIns="0" rIns="0" bIns="0" rtlCol="0">
              <a:spAutoFit/>
            </a:bodyPr>
            <a:lstStyle/>
            <a:p>
              <a:pPr eaLnBrk="0" fontAlgn="base" hangingPunct="0">
                <a:spcBef>
                  <a:spcPct val="0"/>
                </a:spcBef>
                <a:spcAft>
                  <a:spcPct val="0"/>
                </a:spcAft>
              </a:pPr>
              <a:r>
                <a:rPr lang="da-DK" sz="1100" dirty="0">
                  <a:solidFill>
                    <a:schemeClr val="tx2"/>
                  </a:solidFill>
                </a:rPr>
                <a:t>Dosing pump</a:t>
              </a:r>
            </a:p>
          </p:txBody>
        </p:sp>
        <p:sp>
          <p:nvSpPr>
            <p:cNvPr id="20" name="TextBox 19">
              <a:extLst>
                <a:ext uri="{FF2B5EF4-FFF2-40B4-BE49-F238E27FC236}">
                  <a16:creationId xmlns:a16="http://schemas.microsoft.com/office/drawing/2014/main" id="{CA40EEE8-B52C-4ABD-9543-40E395B48BF0}"/>
                </a:ext>
              </a:extLst>
            </p:cNvPr>
            <p:cNvSpPr txBox="1"/>
            <p:nvPr/>
          </p:nvSpPr>
          <p:spPr>
            <a:xfrm>
              <a:off x="1383975" y="3542021"/>
              <a:ext cx="28143" cy="312782"/>
            </a:xfrm>
            <a:prstGeom prst="rect">
              <a:avLst/>
            </a:prstGeom>
            <a:noFill/>
            <a:ln>
              <a:noFill/>
            </a:ln>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da-DK" sz="2000" b="0" i="0" u="none" strike="noStrike" kern="0" cap="none" spc="0" normalizeH="0" baseline="0" noProof="0" dirty="0">
                <a:ln>
                  <a:noFill/>
                </a:ln>
                <a:solidFill>
                  <a:srgbClr val="FFFFFF"/>
                </a:solidFill>
                <a:effectLst/>
                <a:uLnTx/>
                <a:uFillTx/>
                <a:latin typeface="Times New Roman" pitchFamily="18" charset="0"/>
              </a:endParaRPr>
            </a:p>
          </p:txBody>
        </p:sp>
        <p:sp>
          <p:nvSpPr>
            <p:cNvPr id="21" name="TextBox 20">
              <a:extLst>
                <a:ext uri="{FF2B5EF4-FFF2-40B4-BE49-F238E27FC236}">
                  <a16:creationId xmlns:a16="http://schemas.microsoft.com/office/drawing/2014/main" id="{74302AC6-88EF-41E5-BB56-65CBD442B833}"/>
                </a:ext>
              </a:extLst>
            </p:cNvPr>
            <p:cNvSpPr txBox="1"/>
            <p:nvPr/>
          </p:nvSpPr>
          <p:spPr>
            <a:xfrm>
              <a:off x="1367540" y="3135495"/>
              <a:ext cx="59439" cy="211070"/>
            </a:xfrm>
            <a:prstGeom prst="rect">
              <a:avLst/>
            </a:prstGeom>
            <a:noFill/>
            <a:ln>
              <a:noFill/>
            </a:ln>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da-DK" sz="2000" b="0" i="0" u="none" strike="noStrike" kern="0" cap="none" spc="0" normalizeH="0" baseline="0" noProof="0" dirty="0">
                <a:ln>
                  <a:noFill/>
                </a:ln>
                <a:solidFill>
                  <a:srgbClr val="FFFFFF"/>
                </a:solidFill>
                <a:effectLst/>
                <a:uLnTx/>
                <a:uFillTx/>
                <a:latin typeface="Times New Roman" pitchFamily="18" charset="0"/>
              </a:endParaRPr>
            </a:p>
          </p:txBody>
        </p:sp>
        <p:cxnSp>
          <p:nvCxnSpPr>
            <p:cNvPr id="22" name="Straight Arrow Connector 21">
              <a:extLst>
                <a:ext uri="{FF2B5EF4-FFF2-40B4-BE49-F238E27FC236}">
                  <a16:creationId xmlns:a16="http://schemas.microsoft.com/office/drawing/2014/main" id="{32688496-470B-49FB-9E98-DC3CCE259B48}"/>
                </a:ext>
              </a:extLst>
            </p:cNvPr>
            <p:cNvCxnSpPr>
              <a:stCxn id="20" idx="0"/>
              <a:endCxn id="21" idx="2"/>
            </p:cNvCxnSpPr>
            <p:nvPr/>
          </p:nvCxnSpPr>
          <p:spPr bwMode="auto">
            <a:xfrm flipH="1" flipV="1">
              <a:off x="1397260" y="3346565"/>
              <a:ext cx="787" cy="195455"/>
            </a:xfrm>
            <a:prstGeom prst="straightConnector1">
              <a:avLst/>
            </a:prstGeom>
            <a:solidFill>
              <a:srgbClr val="FFD133"/>
            </a:solidFill>
            <a:ln w="9525" cap="flat" cmpd="sng" algn="ctr">
              <a:solidFill>
                <a:schemeClr val="accent3">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D0488A9F-7685-4D98-A64D-75FDCD76415F}"/>
                </a:ext>
              </a:extLst>
            </p:cNvPr>
            <p:cNvSpPr txBox="1"/>
            <p:nvPr/>
          </p:nvSpPr>
          <p:spPr>
            <a:xfrm>
              <a:off x="998043" y="4172852"/>
              <a:ext cx="828146" cy="276999"/>
            </a:xfrm>
            <a:prstGeom prst="rect">
              <a:avLst/>
            </a:prstGeom>
            <a:noFill/>
          </p:spPr>
          <p:txBody>
            <a:bodyPr wrap="square" rtlCol="0">
              <a:spAutoFit/>
            </a:bodyPr>
            <a:lstStyle/>
            <a:p>
              <a:pPr eaLnBrk="0" fontAlgn="base" hangingPunct="0">
                <a:spcBef>
                  <a:spcPct val="0"/>
                </a:spcBef>
                <a:spcAft>
                  <a:spcPct val="0"/>
                </a:spcAft>
              </a:pPr>
              <a:r>
                <a:rPr lang="da-DK" sz="1100" dirty="0">
                  <a:solidFill>
                    <a:schemeClr val="accent3">
                      <a:lumMod val="75000"/>
                    </a:schemeClr>
                  </a:solidFill>
                  <a:latin typeface="Arial" panose="020B0604020202020204" pitchFamily="34" charset="0"/>
                  <a:cs typeface="Arial" panose="020B0604020202020204" pitchFamily="34" charset="0"/>
                </a:rPr>
                <a:t>Enzymes</a:t>
              </a:r>
            </a:p>
          </p:txBody>
        </p:sp>
        <p:pic>
          <p:nvPicPr>
            <p:cNvPr id="36" name="Picture 35">
              <a:extLst>
                <a:ext uri="{FF2B5EF4-FFF2-40B4-BE49-F238E27FC236}">
                  <a16:creationId xmlns:a16="http://schemas.microsoft.com/office/drawing/2014/main" id="{F698D017-2A9E-405F-A6A5-C4CE60B3C40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6200000">
              <a:off x="2146696" y="2550657"/>
              <a:ext cx="142965" cy="402634"/>
            </a:xfrm>
            <a:prstGeom prst="rect">
              <a:avLst/>
            </a:prstGeom>
            <a:ln>
              <a:noFill/>
            </a:ln>
          </p:spPr>
        </p:pic>
        <p:pic>
          <p:nvPicPr>
            <p:cNvPr id="37" name="Picture 36">
              <a:extLst>
                <a:ext uri="{FF2B5EF4-FFF2-40B4-BE49-F238E27FC236}">
                  <a16:creationId xmlns:a16="http://schemas.microsoft.com/office/drawing/2014/main" id="{D779D778-C9B1-4119-B5A1-C22CD6BF07B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6200000">
              <a:off x="3508577" y="2564467"/>
              <a:ext cx="142965" cy="402634"/>
            </a:xfrm>
            <a:prstGeom prst="rect">
              <a:avLst/>
            </a:prstGeom>
            <a:ln>
              <a:noFill/>
            </a:ln>
          </p:spPr>
        </p:pic>
        <p:pic>
          <p:nvPicPr>
            <p:cNvPr id="38" name="Picture 37">
              <a:extLst>
                <a:ext uri="{FF2B5EF4-FFF2-40B4-BE49-F238E27FC236}">
                  <a16:creationId xmlns:a16="http://schemas.microsoft.com/office/drawing/2014/main" id="{30C27095-72C2-4CF3-A9F5-EBD33EBC0D7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6200000">
              <a:off x="4859423" y="2553505"/>
              <a:ext cx="142965" cy="402634"/>
            </a:xfrm>
            <a:prstGeom prst="rect">
              <a:avLst/>
            </a:prstGeom>
            <a:ln>
              <a:noFill/>
            </a:ln>
          </p:spPr>
        </p:pic>
        <p:sp>
          <p:nvSpPr>
            <p:cNvPr id="39" name="AutoShape 4" descr="Billedresultat for solenoid valve">
              <a:extLst>
                <a:ext uri="{FF2B5EF4-FFF2-40B4-BE49-F238E27FC236}">
                  <a16:creationId xmlns:a16="http://schemas.microsoft.com/office/drawing/2014/main" id="{963D5578-DBFF-4630-A4DD-F50ED9062D54}"/>
                </a:ext>
              </a:extLst>
            </p:cNvPr>
            <p:cNvSpPr>
              <a:spLocks noChangeAspect="1" noChangeArrowheads="1"/>
            </p:cNvSpPr>
            <p:nvPr/>
          </p:nvSpPr>
          <p:spPr bwMode="auto">
            <a:xfrm>
              <a:off x="3305012" y="3982451"/>
              <a:ext cx="238274" cy="238274"/>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da-DK" sz="2000">
                <a:solidFill>
                  <a:srgbClr val="FFFFFF"/>
                </a:solidFill>
                <a:latin typeface="Times New Roman" pitchFamily="18" charset="0"/>
              </a:endParaRPr>
            </a:p>
          </p:txBody>
        </p:sp>
        <p:pic>
          <p:nvPicPr>
            <p:cNvPr id="40" name="Picture 39">
              <a:extLst>
                <a:ext uri="{FF2B5EF4-FFF2-40B4-BE49-F238E27FC236}">
                  <a16:creationId xmlns:a16="http://schemas.microsoft.com/office/drawing/2014/main" id="{D952B0EE-2077-44AA-944C-C01F761F66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flipH="1">
              <a:off x="5563227" y="2694302"/>
              <a:ext cx="167649" cy="167649"/>
            </a:xfrm>
            <a:prstGeom prst="rect">
              <a:avLst/>
            </a:prstGeom>
            <a:ln>
              <a:noFill/>
            </a:ln>
          </p:spPr>
        </p:pic>
        <p:pic>
          <p:nvPicPr>
            <p:cNvPr id="41" name="Picture 40">
              <a:extLst>
                <a:ext uri="{FF2B5EF4-FFF2-40B4-BE49-F238E27FC236}">
                  <a16:creationId xmlns:a16="http://schemas.microsoft.com/office/drawing/2014/main" id="{BD94B700-35F5-4FC4-95FD-35CE11EF63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flipH="1">
              <a:off x="4212231" y="2708557"/>
              <a:ext cx="167649" cy="167649"/>
            </a:xfrm>
            <a:prstGeom prst="rect">
              <a:avLst/>
            </a:prstGeom>
            <a:ln>
              <a:noFill/>
            </a:ln>
          </p:spPr>
        </p:pic>
        <p:pic>
          <p:nvPicPr>
            <p:cNvPr id="42" name="Picture 41">
              <a:extLst>
                <a:ext uri="{FF2B5EF4-FFF2-40B4-BE49-F238E27FC236}">
                  <a16:creationId xmlns:a16="http://schemas.microsoft.com/office/drawing/2014/main" id="{5A00D841-2E31-4217-B91A-670A93AA47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flipH="1">
              <a:off x="2862460" y="2680492"/>
              <a:ext cx="167649" cy="167649"/>
            </a:xfrm>
            <a:prstGeom prst="rect">
              <a:avLst/>
            </a:prstGeom>
            <a:ln>
              <a:noFill/>
            </a:ln>
          </p:spPr>
        </p:pic>
        <p:pic>
          <p:nvPicPr>
            <p:cNvPr id="30" name="Picture 29">
              <a:extLst>
                <a:ext uri="{FF2B5EF4-FFF2-40B4-BE49-F238E27FC236}">
                  <a16:creationId xmlns:a16="http://schemas.microsoft.com/office/drawing/2014/main" id="{D04AC994-7EFE-4659-859B-D7F49AEE6E2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flipV="1">
              <a:off x="3128651" y="4298271"/>
              <a:ext cx="142965" cy="402634"/>
            </a:xfrm>
            <a:prstGeom prst="rect">
              <a:avLst/>
            </a:prstGeom>
            <a:ln>
              <a:noFill/>
            </a:ln>
          </p:spPr>
        </p:pic>
        <p:pic>
          <p:nvPicPr>
            <p:cNvPr id="31" name="Picture 30">
              <a:extLst>
                <a:ext uri="{FF2B5EF4-FFF2-40B4-BE49-F238E27FC236}">
                  <a16:creationId xmlns:a16="http://schemas.microsoft.com/office/drawing/2014/main" id="{A978238E-4437-4D94-AAA8-F10E6BE57D3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flipV="1">
              <a:off x="4493688" y="4310372"/>
              <a:ext cx="142965" cy="402634"/>
            </a:xfrm>
            <a:prstGeom prst="rect">
              <a:avLst/>
            </a:prstGeom>
            <a:ln>
              <a:noFill/>
            </a:ln>
          </p:spPr>
        </p:pic>
        <p:pic>
          <p:nvPicPr>
            <p:cNvPr id="32" name="Picture 31">
              <a:extLst>
                <a:ext uri="{FF2B5EF4-FFF2-40B4-BE49-F238E27FC236}">
                  <a16:creationId xmlns:a16="http://schemas.microsoft.com/office/drawing/2014/main" id="{DB0D6C3A-591E-497A-8267-1DBD1C692A3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flipV="1">
              <a:off x="5821167" y="4298270"/>
              <a:ext cx="142965" cy="402634"/>
            </a:xfrm>
            <a:prstGeom prst="rect">
              <a:avLst/>
            </a:prstGeom>
            <a:ln>
              <a:noFill/>
            </a:ln>
          </p:spPr>
        </p:pic>
        <p:cxnSp>
          <p:nvCxnSpPr>
            <p:cNvPr id="62" name="Connector: Elbow 61">
              <a:extLst>
                <a:ext uri="{FF2B5EF4-FFF2-40B4-BE49-F238E27FC236}">
                  <a16:creationId xmlns:a16="http://schemas.microsoft.com/office/drawing/2014/main" id="{382C7FFA-0814-401E-B87B-8571A2EC482C}"/>
                </a:ext>
              </a:extLst>
            </p:cNvPr>
            <p:cNvCxnSpPr>
              <a:cxnSpLocks/>
              <a:stCxn id="52" idx="3"/>
              <a:endCxn id="88" idx="1"/>
            </p:cNvCxnSpPr>
            <p:nvPr/>
          </p:nvCxnSpPr>
          <p:spPr bwMode="auto">
            <a:xfrm>
              <a:off x="4482847" y="4664502"/>
              <a:ext cx="4651335" cy="760274"/>
            </a:xfrm>
            <a:prstGeom prst="bentConnector3">
              <a:avLst>
                <a:gd name="adj1" fmla="val 5190"/>
              </a:avLst>
            </a:prstGeom>
            <a:solidFill>
              <a:srgbClr val="FFD133"/>
            </a:solidFill>
            <a:ln w="31750" cap="flat" cmpd="sng" algn="ctr">
              <a:solidFill>
                <a:srgbClr val="FFCC33">
                  <a:lumMod val="50000"/>
                </a:srgb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Connector: Elbow 62">
              <a:extLst>
                <a:ext uri="{FF2B5EF4-FFF2-40B4-BE49-F238E27FC236}">
                  <a16:creationId xmlns:a16="http://schemas.microsoft.com/office/drawing/2014/main" id="{2C8009F5-0828-4EF7-9B2E-7BDCFE65EE92}"/>
                </a:ext>
              </a:extLst>
            </p:cNvPr>
            <p:cNvCxnSpPr>
              <a:cxnSpLocks/>
              <a:stCxn id="58" idx="3"/>
              <a:endCxn id="88" idx="1"/>
            </p:cNvCxnSpPr>
            <p:nvPr/>
          </p:nvCxnSpPr>
          <p:spPr bwMode="auto">
            <a:xfrm>
              <a:off x="3086400" y="4664504"/>
              <a:ext cx="6047782" cy="760272"/>
            </a:xfrm>
            <a:prstGeom prst="bentConnector3">
              <a:avLst>
                <a:gd name="adj1" fmla="val 4123"/>
              </a:avLst>
            </a:prstGeom>
            <a:solidFill>
              <a:srgbClr val="FFD133"/>
            </a:solidFill>
            <a:ln w="31750" cap="flat" cmpd="sng" algn="ctr">
              <a:solidFill>
                <a:srgbClr val="FFCC33">
                  <a:lumMod val="50000"/>
                </a:srgb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Arrow Connector 62">
              <a:extLst>
                <a:ext uri="{FF2B5EF4-FFF2-40B4-BE49-F238E27FC236}">
                  <a16:creationId xmlns:a16="http://schemas.microsoft.com/office/drawing/2014/main" id="{4AD14C40-EA0D-4B35-9D6A-23F3C1D168BB}"/>
                </a:ext>
              </a:extLst>
            </p:cNvPr>
            <p:cNvCxnSpPr>
              <a:cxnSpLocks/>
              <a:stCxn id="21" idx="0"/>
              <a:endCxn id="56" idx="0"/>
            </p:cNvCxnSpPr>
            <p:nvPr/>
          </p:nvCxnSpPr>
          <p:spPr bwMode="auto">
            <a:xfrm rot="5400000" flipH="1" flipV="1">
              <a:off x="2063452" y="2309567"/>
              <a:ext cx="159737" cy="1492121"/>
            </a:xfrm>
            <a:prstGeom prst="bentConnector3">
              <a:avLst>
                <a:gd name="adj1" fmla="val 336311"/>
              </a:avLst>
            </a:prstGeom>
            <a:solidFill>
              <a:srgbClr val="FFD133"/>
            </a:solidFill>
            <a:ln w="9525" cap="flat" cmpd="sng" algn="ctr">
              <a:solidFill>
                <a:schemeClr val="accent3">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Connector: Elbow 64">
              <a:extLst>
                <a:ext uri="{FF2B5EF4-FFF2-40B4-BE49-F238E27FC236}">
                  <a16:creationId xmlns:a16="http://schemas.microsoft.com/office/drawing/2014/main" id="{C9AF40F8-6454-4353-96A4-F87DD7C7BDAF}"/>
                </a:ext>
              </a:extLst>
            </p:cNvPr>
            <p:cNvCxnSpPr>
              <a:cxnSpLocks/>
              <a:stCxn id="9" idx="3"/>
              <a:endCxn id="60" idx="0"/>
            </p:cNvCxnSpPr>
            <p:nvPr/>
          </p:nvCxnSpPr>
          <p:spPr bwMode="auto">
            <a:xfrm flipV="1">
              <a:off x="1700440" y="2975758"/>
              <a:ext cx="682317" cy="3276184"/>
            </a:xfrm>
            <a:prstGeom prst="bentConnector4">
              <a:avLst>
                <a:gd name="adj1" fmla="val 26348"/>
                <a:gd name="adj2" fmla="val 116774"/>
              </a:avLst>
            </a:prstGeom>
            <a:solidFill>
              <a:srgbClr val="FFD133"/>
            </a:solidFill>
            <a:ln w="31750" cap="flat" cmpd="sng" algn="ctr">
              <a:solidFill>
                <a:srgbClr val="FFCC33">
                  <a:lumMod val="50000"/>
                </a:srgb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Connector: Elbow 65">
              <a:extLst>
                <a:ext uri="{FF2B5EF4-FFF2-40B4-BE49-F238E27FC236}">
                  <a16:creationId xmlns:a16="http://schemas.microsoft.com/office/drawing/2014/main" id="{E351E872-97E2-41D2-B498-BCBABE33A64B}"/>
                </a:ext>
              </a:extLst>
            </p:cNvPr>
            <p:cNvCxnSpPr>
              <a:cxnSpLocks/>
              <a:stCxn id="60" idx="0"/>
              <a:endCxn id="54" idx="0"/>
            </p:cNvCxnSpPr>
            <p:nvPr/>
          </p:nvCxnSpPr>
          <p:spPr bwMode="auto">
            <a:xfrm rot="5400000" flipH="1" flipV="1">
              <a:off x="3065110" y="2293405"/>
              <a:ext cx="12700" cy="1364706"/>
            </a:xfrm>
            <a:prstGeom prst="bentConnector3">
              <a:avLst>
                <a:gd name="adj1" fmla="val 4251120"/>
              </a:avLst>
            </a:prstGeom>
            <a:solidFill>
              <a:srgbClr val="FFD133"/>
            </a:solidFill>
            <a:ln w="31750" cap="flat" cmpd="sng" algn="ctr">
              <a:solidFill>
                <a:srgbClr val="FFCC33">
                  <a:lumMod val="50000"/>
                </a:srgb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Connector: Elbow 66">
              <a:extLst>
                <a:ext uri="{FF2B5EF4-FFF2-40B4-BE49-F238E27FC236}">
                  <a16:creationId xmlns:a16="http://schemas.microsoft.com/office/drawing/2014/main" id="{C4882B67-A96F-4637-8F1A-9635810E4B70}"/>
                </a:ext>
              </a:extLst>
            </p:cNvPr>
            <p:cNvCxnSpPr>
              <a:cxnSpLocks/>
              <a:stCxn id="54" idx="0"/>
              <a:endCxn id="48" idx="0"/>
            </p:cNvCxnSpPr>
            <p:nvPr/>
          </p:nvCxnSpPr>
          <p:spPr bwMode="auto">
            <a:xfrm rot="5400000" flipH="1" flipV="1">
              <a:off x="4422749" y="2300472"/>
              <a:ext cx="12700" cy="1350572"/>
            </a:xfrm>
            <a:prstGeom prst="bentConnector3">
              <a:avLst>
                <a:gd name="adj1" fmla="val 4144550"/>
              </a:avLst>
            </a:prstGeom>
            <a:solidFill>
              <a:srgbClr val="FFD133"/>
            </a:solidFill>
            <a:ln w="31750" cap="flat" cmpd="sng" algn="ctr">
              <a:solidFill>
                <a:srgbClr val="FFCC33">
                  <a:lumMod val="50000"/>
                </a:srgb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2">
              <a:extLst>
                <a:ext uri="{FF2B5EF4-FFF2-40B4-BE49-F238E27FC236}">
                  <a16:creationId xmlns:a16="http://schemas.microsoft.com/office/drawing/2014/main" id="{2264ECFE-3139-43B4-834C-F0CF166F600F}"/>
                </a:ext>
              </a:extLst>
            </p:cNvPr>
            <p:cNvCxnSpPr>
              <a:cxnSpLocks/>
              <a:stCxn id="50" idx="0"/>
              <a:endCxn id="44" idx="0"/>
            </p:cNvCxnSpPr>
            <p:nvPr/>
          </p:nvCxnSpPr>
          <p:spPr bwMode="auto">
            <a:xfrm rot="5400000" flipH="1" flipV="1">
              <a:off x="4929389" y="2300473"/>
              <a:ext cx="12700" cy="1350571"/>
            </a:xfrm>
            <a:prstGeom prst="bentConnector3">
              <a:avLst>
                <a:gd name="adj1" fmla="val 2972275"/>
              </a:avLst>
            </a:prstGeom>
            <a:solidFill>
              <a:srgbClr val="FFD133"/>
            </a:solidFill>
            <a:ln w="9525" cap="flat" cmpd="sng" algn="ctr">
              <a:solidFill>
                <a:schemeClr val="accent3">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Arrow Connector 62">
              <a:extLst>
                <a:ext uri="{FF2B5EF4-FFF2-40B4-BE49-F238E27FC236}">
                  <a16:creationId xmlns:a16="http://schemas.microsoft.com/office/drawing/2014/main" id="{123303CC-7406-4B6F-A2AA-DB0D730AF2B9}"/>
                </a:ext>
              </a:extLst>
            </p:cNvPr>
            <p:cNvCxnSpPr>
              <a:cxnSpLocks/>
              <a:stCxn id="56" idx="0"/>
              <a:endCxn id="50" idx="0"/>
            </p:cNvCxnSpPr>
            <p:nvPr/>
          </p:nvCxnSpPr>
          <p:spPr bwMode="auto">
            <a:xfrm rot="5400000" flipH="1" flipV="1">
              <a:off x="3571742" y="2293397"/>
              <a:ext cx="12700" cy="1364723"/>
            </a:xfrm>
            <a:prstGeom prst="bentConnector3">
              <a:avLst>
                <a:gd name="adj1" fmla="val 2972275"/>
              </a:avLst>
            </a:prstGeom>
            <a:solidFill>
              <a:srgbClr val="FFD133"/>
            </a:solidFill>
            <a:ln w="9525" cap="flat" cmpd="sng" algn="ctr">
              <a:solidFill>
                <a:schemeClr val="accent3">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3" name="Picture 82">
              <a:extLst>
                <a:ext uri="{FF2B5EF4-FFF2-40B4-BE49-F238E27FC236}">
                  <a16:creationId xmlns:a16="http://schemas.microsoft.com/office/drawing/2014/main" id="{13307DA0-634E-4629-8081-E06A236F7A3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6200000">
              <a:off x="6181207" y="2553505"/>
              <a:ext cx="142965" cy="402634"/>
            </a:xfrm>
            <a:prstGeom prst="rect">
              <a:avLst/>
            </a:prstGeom>
            <a:ln>
              <a:noFill/>
            </a:ln>
          </p:spPr>
        </p:pic>
        <p:cxnSp>
          <p:nvCxnSpPr>
            <p:cNvPr id="61" name="Connector: Elbow 60">
              <a:extLst>
                <a:ext uri="{FF2B5EF4-FFF2-40B4-BE49-F238E27FC236}">
                  <a16:creationId xmlns:a16="http://schemas.microsoft.com/office/drawing/2014/main" id="{B0D72066-49EA-4D36-A57C-A654F902E6F2}"/>
                </a:ext>
              </a:extLst>
            </p:cNvPr>
            <p:cNvCxnSpPr>
              <a:cxnSpLocks/>
              <a:stCxn id="46" idx="3"/>
              <a:endCxn id="88" idx="1"/>
            </p:cNvCxnSpPr>
            <p:nvPr/>
          </p:nvCxnSpPr>
          <p:spPr bwMode="auto">
            <a:xfrm>
              <a:off x="5820104" y="4664504"/>
              <a:ext cx="3314078" cy="760272"/>
            </a:xfrm>
            <a:prstGeom prst="bentConnector3">
              <a:avLst>
                <a:gd name="adj1" fmla="val 7528"/>
              </a:avLst>
            </a:prstGeom>
            <a:solidFill>
              <a:srgbClr val="FFD133"/>
            </a:solidFill>
            <a:ln w="31750" cap="flat" cmpd="sng" algn="ctr">
              <a:solidFill>
                <a:srgbClr val="FFCC33">
                  <a:lumMod val="50000"/>
                </a:srgb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8" name="Picture 87">
              <a:extLst>
                <a:ext uri="{FF2B5EF4-FFF2-40B4-BE49-F238E27FC236}">
                  <a16:creationId xmlns:a16="http://schemas.microsoft.com/office/drawing/2014/main" id="{2A0B6DEF-E88E-4F89-8651-45409C3607AE}"/>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9134182" y="5171127"/>
              <a:ext cx="476010" cy="507298"/>
            </a:xfrm>
            <a:prstGeom prst="rect">
              <a:avLst/>
            </a:prstGeom>
          </p:spPr>
        </p:pic>
        <p:pic>
          <p:nvPicPr>
            <p:cNvPr id="96" name="Picture 95">
              <a:extLst>
                <a:ext uri="{FF2B5EF4-FFF2-40B4-BE49-F238E27FC236}">
                  <a16:creationId xmlns:a16="http://schemas.microsoft.com/office/drawing/2014/main" id="{A73C10F8-7D84-4E7C-9446-C4AB682EF60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6200000">
              <a:off x="7510950" y="2546241"/>
              <a:ext cx="142965" cy="402634"/>
            </a:xfrm>
            <a:prstGeom prst="rect">
              <a:avLst/>
            </a:prstGeom>
            <a:ln>
              <a:noFill/>
            </a:ln>
          </p:spPr>
        </p:pic>
        <p:pic>
          <p:nvPicPr>
            <p:cNvPr id="97" name="Picture 96">
              <a:extLst>
                <a:ext uri="{FF2B5EF4-FFF2-40B4-BE49-F238E27FC236}">
                  <a16:creationId xmlns:a16="http://schemas.microsoft.com/office/drawing/2014/main" id="{73A14C95-B31E-43EC-8385-0142A12324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flipH="1">
              <a:off x="8214753" y="2687037"/>
              <a:ext cx="167649" cy="167649"/>
            </a:xfrm>
            <a:prstGeom prst="rect">
              <a:avLst/>
            </a:prstGeom>
            <a:ln>
              <a:noFill/>
            </a:ln>
          </p:spPr>
        </p:pic>
        <p:pic>
          <p:nvPicPr>
            <p:cNvPr id="98" name="Picture 97">
              <a:extLst>
                <a:ext uri="{FF2B5EF4-FFF2-40B4-BE49-F238E27FC236}">
                  <a16:creationId xmlns:a16="http://schemas.microsoft.com/office/drawing/2014/main" id="{28E25902-642F-4BEE-9E3C-70081B8CC09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flipV="1">
              <a:off x="8472693" y="4291005"/>
              <a:ext cx="142965" cy="402634"/>
            </a:xfrm>
            <a:prstGeom prst="rect">
              <a:avLst/>
            </a:prstGeom>
            <a:ln>
              <a:noFill/>
            </a:ln>
          </p:spPr>
        </p:pic>
        <p:cxnSp>
          <p:nvCxnSpPr>
            <p:cNvPr id="99" name="Connector: Elbow 98">
              <a:extLst>
                <a:ext uri="{FF2B5EF4-FFF2-40B4-BE49-F238E27FC236}">
                  <a16:creationId xmlns:a16="http://schemas.microsoft.com/office/drawing/2014/main" id="{2FAEF654-4C9F-43E4-9B96-8B9BA172DE43}"/>
                </a:ext>
              </a:extLst>
            </p:cNvPr>
            <p:cNvCxnSpPr>
              <a:cxnSpLocks/>
              <a:stCxn id="93" idx="3"/>
              <a:endCxn id="88" idx="1"/>
            </p:cNvCxnSpPr>
            <p:nvPr/>
          </p:nvCxnSpPr>
          <p:spPr bwMode="auto">
            <a:xfrm>
              <a:off x="8471630" y="4657240"/>
              <a:ext cx="662552" cy="767536"/>
            </a:xfrm>
            <a:prstGeom prst="bentConnector3">
              <a:avLst>
                <a:gd name="adj1" fmla="val 50000"/>
              </a:avLst>
            </a:prstGeom>
            <a:solidFill>
              <a:srgbClr val="FFD133"/>
            </a:solidFill>
            <a:ln w="31750" cap="flat" cmpd="sng" algn="ctr">
              <a:solidFill>
                <a:srgbClr val="FFCC33">
                  <a:lumMod val="50000"/>
                </a:srgb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Connector: Elbow 85">
              <a:extLst>
                <a:ext uri="{FF2B5EF4-FFF2-40B4-BE49-F238E27FC236}">
                  <a16:creationId xmlns:a16="http://schemas.microsoft.com/office/drawing/2014/main" id="{A319D65D-760B-43C6-8641-0C993D0CF268}"/>
                </a:ext>
              </a:extLst>
            </p:cNvPr>
            <p:cNvCxnSpPr>
              <a:cxnSpLocks/>
              <a:stCxn id="80" idx="3"/>
              <a:endCxn id="88" idx="1"/>
            </p:cNvCxnSpPr>
            <p:nvPr/>
          </p:nvCxnSpPr>
          <p:spPr bwMode="auto">
            <a:xfrm>
              <a:off x="7141888" y="4664504"/>
              <a:ext cx="1992294" cy="760272"/>
            </a:xfrm>
            <a:prstGeom prst="bentConnector3">
              <a:avLst>
                <a:gd name="adj1" fmla="val 12637"/>
              </a:avLst>
            </a:prstGeom>
            <a:solidFill>
              <a:srgbClr val="FFD133"/>
            </a:solidFill>
            <a:ln w="31750" cap="flat" cmpd="sng" algn="ctr">
              <a:solidFill>
                <a:srgbClr val="FFCC33">
                  <a:lumMod val="50000"/>
                </a:srgb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Arrow Connector 62">
              <a:extLst>
                <a:ext uri="{FF2B5EF4-FFF2-40B4-BE49-F238E27FC236}">
                  <a16:creationId xmlns:a16="http://schemas.microsoft.com/office/drawing/2014/main" id="{2ED3D3A4-0DF9-4F6F-AD4A-549E5365B713}"/>
                </a:ext>
              </a:extLst>
            </p:cNvPr>
            <p:cNvCxnSpPr>
              <a:cxnSpLocks/>
              <a:stCxn id="44" idx="0"/>
              <a:endCxn id="78" idx="0"/>
            </p:cNvCxnSpPr>
            <p:nvPr/>
          </p:nvCxnSpPr>
          <p:spPr bwMode="auto">
            <a:xfrm rot="5400000" flipH="1" flipV="1">
              <a:off x="6265567" y="2314866"/>
              <a:ext cx="12700" cy="1321784"/>
            </a:xfrm>
            <a:prstGeom prst="bentConnector3">
              <a:avLst>
                <a:gd name="adj1" fmla="val 2972275"/>
              </a:avLst>
            </a:prstGeom>
            <a:solidFill>
              <a:srgbClr val="FFD133"/>
            </a:solidFill>
            <a:ln w="9525" cap="flat" cmpd="sng" algn="ctr">
              <a:solidFill>
                <a:schemeClr val="accent3">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Straight Arrow Connector 62">
              <a:extLst>
                <a:ext uri="{FF2B5EF4-FFF2-40B4-BE49-F238E27FC236}">
                  <a16:creationId xmlns:a16="http://schemas.microsoft.com/office/drawing/2014/main" id="{6AE66785-0B02-4569-8206-D7AEAE38D25E}"/>
                </a:ext>
              </a:extLst>
            </p:cNvPr>
            <p:cNvCxnSpPr>
              <a:cxnSpLocks/>
              <a:stCxn id="78" idx="0"/>
              <a:endCxn id="91" idx="0"/>
            </p:cNvCxnSpPr>
            <p:nvPr/>
          </p:nvCxnSpPr>
          <p:spPr bwMode="auto">
            <a:xfrm rot="5400000" flipH="1" flipV="1">
              <a:off x="7587698" y="2307255"/>
              <a:ext cx="7264" cy="1329742"/>
            </a:xfrm>
            <a:prstGeom prst="bentConnector3">
              <a:avLst>
                <a:gd name="adj1" fmla="val 5110285"/>
              </a:avLst>
            </a:prstGeom>
            <a:solidFill>
              <a:srgbClr val="FFD133"/>
            </a:solidFill>
            <a:ln w="9525" cap="flat" cmpd="sng" algn="ctr">
              <a:solidFill>
                <a:schemeClr val="accent3">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Connector: Elbow 121">
              <a:extLst>
                <a:ext uri="{FF2B5EF4-FFF2-40B4-BE49-F238E27FC236}">
                  <a16:creationId xmlns:a16="http://schemas.microsoft.com/office/drawing/2014/main" id="{D158F1DA-2392-4488-B8D1-1ADCA8E821CE}"/>
                </a:ext>
              </a:extLst>
            </p:cNvPr>
            <p:cNvCxnSpPr>
              <a:cxnSpLocks/>
              <a:stCxn id="48" idx="0"/>
              <a:endCxn id="82" idx="0"/>
            </p:cNvCxnSpPr>
            <p:nvPr/>
          </p:nvCxnSpPr>
          <p:spPr bwMode="auto">
            <a:xfrm rot="5400000" flipH="1" flipV="1">
              <a:off x="5758935" y="2314858"/>
              <a:ext cx="12700" cy="1321801"/>
            </a:xfrm>
            <a:prstGeom prst="bentConnector3">
              <a:avLst>
                <a:gd name="adj1" fmla="val 4144550"/>
              </a:avLst>
            </a:prstGeom>
            <a:solidFill>
              <a:srgbClr val="FFD133"/>
            </a:solidFill>
            <a:ln w="31750" cap="flat" cmpd="sng" algn="ctr">
              <a:solidFill>
                <a:srgbClr val="FFCC33">
                  <a:lumMod val="50000"/>
                </a:srgb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Connector: Elbow 125">
              <a:extLst>
                <a:ext uri="{FF2B5EF4-FFF2-40B4-BE49-F238E27FC236}">
                  <a16:creationId xmlns:a16="http://schemas.microsoft.com/office/drawing/2014/main" id="{2BDC78FA-6343-4BD6-A17E-335B9E39934F}"/>
                </a:ext>
              </a:extLst>
            </p:cNvPr>
            <p:cNvCxnSpPr>
              <a:cxnSpLocks/>
              <a:stCxn id="82" idx="0"/>
              <a:endCxn id="95" idx="0"/>
            </p:cNvCxnSpPr>
            <p:nvPr/>
          </p:nvCxnSpPr>
          <p:spPr bwMode="auto">
            <a:xfrm rot="5400000" flipH="1" flipV="1">
              <a:off x="7081075" y="2307255"/>
              <a:ext cx="7264" cy="1329742"/>
            </a:xfrm>
            <a:prstGeom prst="bentConnector3">
              <a:avLst>
                <a:gd name="adj1" fmla="val 7346200"/>
              </a:avLst>
            </a:prstGeom>
            <a:solidFill>
              <a:srgbClr val="FFD133"/>
            </a:solidFill>
            <a:ln w="31750" cap="flat" cmpd="sng" algn="ctr">
              <a:solidFill>
                <a:srgbClr val="FFCC33">
                  <a:lumMod val="50000"/>
                </a:srgb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Arrow Connector 62">
              <a:extLst>
                <a:ext uri="{FF2B5EF4-FFF2-40B4-BE49-F238E27FC236}">
                  <a16:creationId xmlns:a16="http://schemas.microsoft.com/office/drawing/2014/main" id="{2BD824F2-87D6-49E8-96E0-F24CDDDE84F1}"/>
                </a:ext>
              </a:extLst>
            </p:cNvPr>
            <p:cNvCxnSpPr>
              <a:cxnSpLocks/>
              <a:stCxn id="152" idx="1"/>
              <a:endCxn id="147" idx="0"/>
            </p:cNvCxnSpPr>
            <p:nvPr/>
          </p:nvCxnSpPr>
          <p:spPr bwMode="auto">
            <a:xfrm rot="10800000" flipV="1">
              <a:off x="7845658" y="2036658"/>
              <a:ext cx="601621" cy="817013"/>
            </a:xfrm>
            <a:prstGeom prst="bentConnector2">
              <a:avLst/>
            </a:prstGeom>
            <a:solidFill>
              <a:srgbClr val="FFD133"/>
            </a:solidFill>
            <a:ln w="15875" cap="flat" cmpd="sng" algn="ctr">
              <a:solidFill>
                <a:schemeClr val="accent4"/>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 name="TextBox 151">
              <a:extLst>
                <a:ext uri="{FF2B5EF4-FFF2-40B4-BE49-F238E27FC236}">
                  <a16:creationId xmlns:a16="http://schemas.microsoft.com/office/drawing/2014/main" id="{6C5AAE8E-86B3-4C2E-98A4-11B51E8C1E3B}"/>
                </a:ext>
              </a:extLst>
            </p:cNvPr>
            <p:cNvSpPr txBox="1"/>
            <p:nvPr/>
          </p:nvSpPr>
          <p:spPr>
            <a:xfrm>
              <a:off x="8447278" y="1898159"/>
              <a:ext cx="955157" cy="276999"/>
            </a:xfrm>
            <a:prstGeom prst="rect">
              <a:avLst/>
            </a:prstGeom>
          </p:spPr>
          <p:txBody>
            <a:bodyPr wrap="square" lIns="72000" rIns="0" rtlCol="0">
              <a:spAutoFit/>
            </a:bodyPr>
            <a:lstStyle/>
            <a:p>
              <a:pPr algn="l"/>
              <a:r>
                <a:rPr lang="da-DK" sz="1100" dirty="0">
                  <a:solidFill>
                    <a:schemeClr val="accent4"/>
                  </a:solidFill>
                </a:rPr>
                <a:t>Hot water</a:t>
              </a:r>
              <a:endParaRPr lang="en-US" sz="1100" dirty="0" err="1">
                <a:solidFill>
                  <a:schemeClr val="accent4"/>
                </a:solidFill>
              </a:endParaRPr>
            </a:p>
          </p:txBody>
        </p:sp>
        <p:cxnSp>
          <p:nvCxnSpPr>
            <p:cNvPr id="154" name="Straight Arrow Connector 62">
              <a:extLst>
                <a:ext uri="{FF2B5EF4-FFF2-40B4-BE49-F238E27FC236}">
                  <a16:creationId xmlns:a16="http://schemas.microsoft.com/office/drawing/2014/main" id="{C7FDEC18-6508-4572-A571-7AC94967D300}"/>
                </a:ext>
              </a:extLst>
            </p:cNvPr>
            <p:cNvCxnSpPr>
              <a:cxnSpLocks/>
              <a:stCxn id="152" idx="1"/>
              <a:endCxn id="146" idx="0"/>
            </p:cNvCxnSpPr>
            <p:nvPr/>
          </p:nvCxnSpPr>
          <p:spPr bwMode="auto">
            <a:xfrm rot="10800000" flipV="1">
              <a:off x="6515916" y="2036658"/>
              <a:ext cx="1931363" cy="824277"/>
            </a:xfrm>
            <a:prstGeom prst="bentConnector2">
              <a:avLst/>
            </a:prstGeom>
            <a:solidFill>
              <a:srgbClr val="FFD133"/>
            </a:solidFill>
            <a:ln w="15875" cap="flat" cmpd="sng" algn="ctr">
              <a:solidFill>
                <a:schemeClr val="accent4"/>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Straight Arrow Connector 62">
              <a:extLst>
                <a:ext uri="{FF2B5EF4-FFF2-40B4-BE49-F238E27FC236}">
                  <a16:creationId xmlns:a16="http://schemas.microsoft.com/office/drawing/2014/main" id="{EE072A24-6655-4B7A-B34A-1E8A26E6C5A4}"/>
                </a:ext>
              </a:extLst>
            </p:cNvPr>
            <p:cNvCxnSpPr>
              <a:cxnSpLocks/>
              <a:stCxn id="152" idx="1"/>
              <a:endCxn id="145" idx="0"/>
            </p:cNvCxnSpPr>
            <p:nvPr/>
          </p:nvCxnSpPr>
          <p:spPr bwMode="auto">
            <a:xfrm rot="10800000" flipV="1">
              <a:off x="5194116" y="2036658"/>
              <a:ext cx="3253163" cy="824277"/>
            </a:xfrm>
            <a:prstGeom prst="bentConnector2">
              <a:avLst/>
            </a:prstGeom>
            <a:solidFill>
              <a:srgbClr val="FFD133"/>
            </a:solidFill>
            <a:ln w="15875" cap="flat" cmpd="sng" algn="ctr">
              <a:solidFill>
                <a:schemeClr val="accent4"/>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Straight Arrow Connector 62">
              <a:extLst>
                <a:ext uri="{FF2B5EF4-FFF2-40B4-BE49-F238E27FC236}">
                  <a16:creationId xmlns:a16="http://schemas.microsoft.com/office/drawing/2014/main" id="{32BEF845-D29D-4187-9F2E-B03286D77688}"/>
                </a:ext>
              </a:extLst>
            </p:cNvPr>
            <p:cNvCxnSpPr>
              <a:cxnSpLocks/>
              <a:stCxn id="152" idx="1"/>
              <a:endCxn id="144" idx="0"/>
            </p:cNvCxnSpPr>
            <p:nvPr/>
          </p:nvCxnSpPr>
          <p:spPr bwMode="auto">
            <a:xfrm rot="10800000" flipV="1">
              <a:off x="3843542" y="2036658"/>
              <a:ext cx="4603736" cy="824277"/>
            </a:xfrm>
            <a:prstGeom prst="bentConnector2">
              <a:avLst/>
            </a:prstGeom>
            <a:solidFill>
              <a:srgbClr val="FFD133"/>
            </a:solidFill>
            <a:ln w="15875" cap="flat" cmpd="sng" algn="ctr">
              <a:solidFill>
                <a:schemeClr val="accent4"/>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Straight Arrow Connector 62">
              <a:extLst>
                <a:ext uri="{FF2B5EF4-FFF2-40B4-BE49-F238E27FC236}">
                  <a16:creationId xmlns:a16="http://schemas.microsoft.com/office/drawing/2014/main" id="{27896E66-D402-4A55-A749-1851464A87DD}"/>
                </a:ext>
              </a:extLst>
            </p:cNvPr>
            <p:cNvCxnSpPr>
              <a:cxnSpLocks/>
              <a:stCxn id="152" idx="1"/>
              <a:endCxn id="143" idx="0"/>
            </p:cNvCxnSpPr>
            <p:nvPr/>
          </p:nvCxnSpPr>
          <p:spPr bwMode="auto">
            <a:xfrm rot="10800000" flipV="1">
              <a:off x="2478836" y="2036658"/>
              <a:ext cx="5968442" cy="824277"/>
            </a:xfrm>
            <a:prstGeom prst="bentConnector2">
              <a:avLst/>
            </a:prstGeom>
            <a:solidFill>
              <a:srgbClr val="FFD133"/>
            </a:solidFill>
            <a:ln w="15875" cap="flat" cmpd="sng" algn="ctr">
              <a:solidFill>
                <a:schemeClr val="accent4"/>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6" name="Picture 135">
              <a:extLst>
                <a:ext uri="{FF2B5EF4-FFF2-40B4-BE49-F238E27FC236}">
                  <a16:creationId xmlns:a16="http://schemas.microsoft.com/office/drawing/2014/main" id="{45D6A57D-40DD-45BF-8D78-E75FFDD2EE0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6200000">
              <a:off x="2235744" y="2015270"/>
              <a:ext cx="142965" cy="402634"/>
            </a:xfrm>
            <a:prstGeom prst="rect">
              <a:avLst/>
            </a:prstGeom>
            <a:ln>
              <a:noFill/>
            </a:ln>
          </p:spPr>
        </p:pic>
        <p:pic>
          <p:nvPicPr>
            <p:cNvPr id="137" name="Picture 136">
              <a:extLst>
                <a:ext uri="{FF2B5EF4-FFF2-40B4-BE49-F238E27FC236}">
                  <a16:creationId xmlns:a16="http://schemas.microsoft.com/office/drawing/2014/main" id="{3886A065-BCF4-4402-9856-7578716F909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6200000">
              <a:off x="3597625" y="2029080"/>
              <a:ext cx="142965" cy="402634"/>
            </a:xfrm>
            <a:prstGeom prst="rect">
              <a:avLst/>
            </a:prstGeom>
            <a:ln>
              <a:noFill/>
            </a:ln>
          </p:spPr>
        </p:pic>
        <p:pic>
          <p:nvPicPr>
            <p:cNvPr id="138" name="Picture 137">
              <a:extLst>
                <a:ext uri="{FF2B5EF4-FFF2-40B4-BE49-F238E27FC236}">
                  <a16:creationId xmlns:a16="http://schemas.microsoft.com/office/drawing/2014/main" id="{9E6A2B18-E591-4969-B696-A0612FB0FE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6200000">
              <a:off x="4948471" y="2018119"/>
              <a:ext cx="142965" cy="402634"/>
            </a:xfrm>
            <a:prstGeom prst="rect">
              <a:avLst/>
            </a:prstGeom>
            <a:ln>
              <a:noFill/>
            </a:ln>
          </p:spPr>
        </p:pic>
        <p:pic>
          <p:nvPicPr>
            <p:cNvPr id="139" name="Picture 138">
              <a:extLst>
                <a:ext uri="{FF2B5EF4-FFF2-40B4-BE49-F238E27FC236}">
                  <a16:creationId xmlns:a16="http://schemas.microsoft.com/office/drawing/2014/main" id="{2CE64823-10E8-4EE6-9DEF-592F5F9C253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6200000">
              <a:off x="6270255" y="2018119"/>
              <a:ext cx="142965" cy="402634"/>
            </a:xfrm>
            <a:prstGeom prst="rect">
              <a:avLst/>
            </a:prstGeom>
            <a:ln>
              <a:noFill/>
            </a:ln>
          </p:spPr>
        </p:pic>
        <p:pic>
          <p:nvPicPr>
            <p:cNvPr id="140" name="Picture 139">
              <a:extLst>
                <a:ext uri="{FF2B5EF4-FFF2-40B4-BE49-F238E27FC236}">
                  <a16:creationId xmlns:a16="http://schemas.microsoft.com/office/drawing/2014/main" id="{231C4ABD-B441-4449-84A6-5361C40D9A4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6200000">
              <a:off x="7599997" y="2010854"/>
              <a:ext cx="142965" cy="402634"/>
            </a:xfrm>
            <a:prstGeom prst="rect">
              <a:avLst/>
            </a:prstGeom>
            <a:ln>
              <a:noFill/>
            </a:ln>
          </p:spPr>
        </p:pic>
        <p:cxnSp>
          <p:nvCxnSpPr>
            <p:cNvPr id="179" name="Straight Arrow Connector 178">
              <a:extLst>
                <a:ext uri="{FF2B5EF4-FFF2-40B4-BE49-F238E27FC236}">
                  <a16:creationId xmlns:a16="http://schemas.microsoft.com/office/drawing/2014/main" id="{B8A254E9-1717-4AE1-91B2-F015640FAF89}"/>
                </a:ext>
              </a:extLst>
            </p:cNvPr>
            <p:cNvCxnSpPr>
              <a:cxnSpLocks/>
              <a:stCxn id="88" idx="3"/>
              <a:endCxn id="19" idx="3"/>
            </p:cNvCxnSpPr>
            <p:nvPr/>
          </p:nvCxnSpPr>
          <p:spPr bwMode="auto">
            <a:xfrm flipV="1">
              <a:off x="9610192" y="4890534"/>
              <a:ext cx="611937" cy="534242"/>
            </a:xfrm>
            <a:prstGeom prst="bentConnector3">
              <a:avLst>
                <a:gd name="adj1" fmla="val 50000"/>
              </a:avLst>
            </a:prstGeom>
            <a:solidFill>
              <a:srgbClr val="FFD133"/>
            </a:solidFill>
            <a:ln w="31750" cap="flat" cmpd="sng" algn="ctr">
              <a:solidFill>
                <a:srgbClr val="FFCC33">
                  <a:lumMod val="50000"/>
                </a:srgb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0" name="TextBox 179">
              <a:extLst>
                <a:ext uri="{FF2B5EF4-FFF2-40B4-BE49-F238E27FC236}">
                  <a16:creationId xmlns:a16="http://schemas.microsoft.com/office/drawing/2014/main" id="{FFE127C6-28C9-4C39-89B5-078A15233D47}"/>
                </a:ext>
              </a:extLst>
            </p:cNvPr>
            <p:cNvSpPr txBox="1"/>
            <p:nvPr/>
          </p:nvSpPr>
          <p:spPr>
            <a:xfrm>
              <a:off x="9402435" y="5932074"/>
              <a:ext cx="905353" cy="369332"/>
            </a:xfrm>
            <a:prstGeom prst="rect">
              <a:avLst/>
            </a:prstGeom>
            <a:noFill/>
          </p:spPr>
          <p:txBody>
            <a:bodyPr wrap="square" rtlCol="0">
              <a:spAutoFit/>
            </a:bodyPr>
            <a:lstStyle/>
            <a:p>
              <a:pPr eaLnBrk="0" fontAlgn="base" hangingPunct="0">
                <a:spcBef>
                  <a:spcPct val="0"/>
                </a:spcBef>
                <a:spcAft>
                  <a:spcPct val="0"/>
                </a:spcAft>
              </a:pPr>
              <a:r>
                <a:rPr lang="da-DK" sz="1600" dirty="0">
                  <a:solidFill>
                    <a:srgbClr val="8E6205"/>
                  </a:solidFill>
                  <a:latin typeface="Arial" panose="020B0604020202020204" pitchFamily="34" charset="0"/>
                  <a:cs typeface="Arial" panose="020B0604020202020204" pitchFamily="34" charset="0"/>
                </a:rPr>
                <a:t>Digest</a:t>
              </a:r>
            </a:p>
          </p:txBody>
        </p:sp>
        <p:cxnSp>
          <p:nvCxnSpPr>
            <p:cNvPr id="101" name="Straight Arrow Connector 178">
              <a:extLst>
                <a:ext uri="{FF2B5EF4-FFF2-40B4-BE49-F238E27FC236}">
                  <a16:creationId xmlns:a16="http://schemas.microsoft.com/office/drawing/2014/main" id="{6CCEFA19-3591-40B3-B8ED-FD015EDC9742}"/>
                </a:ext>
              </a:extLst>
            </p:cNvPr>
            <p:cNvCxnSpPr>
              <a:cxnSpLocks/>
              <a:stCxn id="19" idx="2"/>
              <a:endCxn id="180" idx="3"/>
            </p:cNvCxnSpPr>
            <p:nvPr/>
          </p:nvCxnSpPr>
          <p:spPr bwMode="auto">
            <a:xfrm rot="5400000">
              <a:off x="10260086" y="5547227"/>
              <a:ext cx="617215" cy="521810"/>
            </a:xfrm>
            <a:prstGeom prst="bentConnector2">
              <a:avLst/>
            </a:prstGeom>
            <a:solidFill>
              <a:srgbClr val="FFD133"/>
            </a:solidFill>
            <a:ln w="31750" cap="flat" cmpd="sng" algn="ctr">
              <a:solidFill>
                <a:srgbClr val="FFCC33">
                  <a:lumMod val="50000"/>
                </a:srgb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a:extLst>
                <a:ext uri="{FF2B5EF4-FFF2-40B4-BE49-F238E27FC236}">
                  <a16:creationId xmlns:a16="http://schemas.microsoft.com/office/drawing/2014/main" id="{BD361500-08C0-46A1-8A5A-0C8BB0157079}"/>
                </a:ext>
              </a:extLst>
            </p:cNvPr>
            <p:cNvSpPr txBox="1"/>
            <p:nvPr/>
          </p:nvSpPr>
          <p:spPr>
            <a:xfrm>
              <a:off x="2149172" y="5606992"/>
              <a:ext cx="1049026" cy="184666"/>
            </a:xfrm>
            <a:prstGeom prst="rect">
              <a:avLst/>
            </a:prstGeom>
            <a:solidFill>
              <a:schemeClr val="bg1"/>
            </a:solidFill>
          </p:spPr>
          <p:txBody>
            <a:bodyPr wrap="square" lIns="0" tIns="0" rIns="0" bIns="0" rtlCol="0">
              <a:spAutoFit/>
            </a:bodyPr>
            <a:lstStyle/>
            <a:p>
              <a:pPr algn="ctr"/>
              <a:r>
                <a:rPr lang="da-DK" sz="1100" dirty="0">
                  <a:solidFill>
                    <a:schemeClr val="tx2"/>
                  </a:solidFill>
                </a:rPr>
                <a:t>Digestion tank I</a:t>
              </a:r>
              <a:endParaRPr lang="en-US" sz="1100" dirty="0" err="1">
                <a:solidFill>
                  <a:schemeClr val="tx2"/>
                </a:solidFill>
              </a:endParaRPr>
            </a:p>
          </p:txBody>
        </p:sp>
        <p:sp>
          <p:nvSpPr>
            <p:cNvPr id="110" name="TextBox 109">
              <a:extLst>
                <a:ext uri="{FF2B5EF4-FFF2-40B4-BE49-F238E27FC236}">
                  <a16:creationId xmlns:a16="http://schemas.microsoft.com/office/drawing/2014/main" id="{9EEDB97E-BA1E-47EC-8A6D-3A2C10C08760}"/>
                </a:ext>
              </a:extLst>
            </p:cNvPr>
            <p:cNvSpPr txBox="1"/>
            <p:nvPr/>
          </p:nvSpPr>
          <p:spPr>
            <a:xfrm>
              <a:off x="3484207" y="5606992"/>
              <a:ext cx="1122924" cy="184666"/>
            </a:xfrm>
            <a:prstGeom prst="rect">
              <a:avLst/>
            </a:prstGeom>
            <a:solidFill>
              <a:schemeClr val="bg1"/>
            </a:solidFill>
          </p:spPr>
          <p:txBody>
            <a:bodyPr wrap="square" lIns="0" tIns="0" rIns="0" bIns="0" rtlCol="0">
              <a:spAutoFit/>
            </a:bodyPr>
            <a:lstStyle/>
            <a:p>
              <a:pPr algn="ctr"/>
              <a:r>
                <a:rPr lang="da-DK" sz="1100" dirty="0">
                  <a:solidFill>
                    <a:schemeClr val="tx2"/>
                  </a:solidFill>
                </a:rPr>
                <a:t>Digestion tank II</a:t>
              </a:r>
              <a:endParaRPr lang="en-US" sz="1100" dirty="0" err="1">
                <a:solidFill>
                  <a:schemeClr val="tx2"/>
                </a:solidFill>
              </a:endParaRPr>
            </a:p>
          </p:txBody>
        </p:sp>
        <p:sp>
          <p:nvSpPr>
            <p:cNvPr id="111" name="TextBox 110">
              <a:extLst>
                <a:ext uri="{FF2B5EF4-FFF2-40B4-BE49-F238E27FC236}">
                  <a16:creationId xmlns:a16="http://schemas.microsoft.com/office/drawing/2014/main" id="{8F930910-BF06-4F1B-B6B2-06E5ABE31A5A}"/>
                </a:ext>
              </a:extLst>
            </p:cNvPr>
            <p:cNvSpPr txBox="1"/>
            <p:nvPr/>
          </p:nvSpPr>
          <p:spPr>
            <a:xfrm>
              <a:off x="4813354" y="5606992"/>
              <a:ext cx="1149249" cy="184666"/>
            </a:xfrm>
            <a:prstGeom prst="rect">
              <a:avLst/>
            </a:prstGeom>
            <a:solidFill>
              <a:schemeClr val="bg1"/>
            </a:solidFill>
          </p:spPr>
          <p:txBody>
            <a:bodyPr wrap="square" lIns="0" tIns="0" rIns="0" bIns="0" rtlCol="0">
              <a:spAutoFit/>
            </a:bodyPr>
            <a:lstStyle/>
            <a:p>
              <a:pPr algn="ctr"/>
              <a:r>
                <a:rPr lang="da-DK" sz="1100" dirty="0">
                  <a:solidFill>
                    <a:schemeClr val="tx2"/>
                  </a:solidFill>
                </a:rPr>
                <a:t>Digestion tank III</a:t>
              </a:r>
              <a:endParaRPr lang="en-US" sz="1100" dirty="0" err="1">
                <a:solidFill>
                  <a:schemeClr val="tx2"/>
                </a:solidFill>
              </a:endParaRPr>
            </a:p>
          </p:txBody>
        </p:sp>
        <p:sp>
          <p:nvSpPr>
            <p:cNvPr id="112" name="TextBox 111">
              <a:extLst>
                <a:ext uri="{FF2B5EF4-FFF2-40B4-BE49-F238E27FC236}">
                  <a16:creationId xmlns:a16="http://schemas.microsoft.com/office/drawing/2014/main" id="{03B03BE0-A9B6-4B34-81CB-DF22C16592D9}"/>
                </a:ext>
              </a:extLst>
            </p:cNvPr>
            <p:cNvSpPr txBox="1"/>
            <p:nvPr/>
          </p:nvSpPr>
          <p:spPr>
            <a:xfrm>
              <a:off x="6144907" y="5606992"/>
              <a:ext cx="1169568" cy="184666"/>
            </a:xfrm>
            <a:prstGeom prst="rect">
              <a:avLst/>
            </a:prstGeom>
            <a:solidFill>
              <a:schemeClr val="bg1"/>
            </a:solidFill>
          </p:spPr>
          <p:txBody>
            <a:bodyPr wrap="square" lIns="0" tIns="0" rIns="0" bIns="0" rtlCol="0">
              <a:spAutoFit/>
            </a:bodyPr>
            <a:lstStyle/>
            <a:p>
              <a:pPr algn="ctr"/>
              <a:r>
                <a:rPr lang="da-DK" sz="1100" dirty="0">
                  <a:solidFill>
                    <a:schemeClr val="tx2"/>
                  </a:solidFill>
                </a:rPr>
                <a:t>Digestion tank IV</a:t>
              </a:r>
              <a:endParaRPr lang="en-US" sz="1100" dirty="0" err="1">
                <a:solidFill>
                  <a:schemeClr val="tx2"/>
                </a:solidFill>
              </a:endParaRPr>
            </a:p>
          </p:txBody>
        </p:sp>
        <p:sp>
          <p:nvSpPr>
            <p:cNvPr id="113" name="TextBox 112">
              <a:extLst>
                <a:ext uri="{FF2B5EF4-FFF2-40B4-BE49-F238E27FC236}">
                  <a16:creationId xmlns:a16="http://schemas.microsoft.com/office/drawing/2014/main" id="{9F581D1B-2078-447F-A0FE-E2EA471AD747}"/>
                </a:ext>
              </a:extLst>
            </p:cNvPr>
            <p:cNvSpPr txBox="1"/>
            <p:nvPr/>
          </p:nvSpPr>
          <p:spPr>
            <a:xfrm>
              <a:off x="7513942" y="5606992"/>
              <a:ext cx="1149249" cy="184666"/>
            </a:xfrm>
            <a:prstGeom prst="rect">
              <a:avLst/>
            </a:prstGeom>
            <a:solidFill>
              <a:schemeClr val="bg1"/>
            </a:solidFill>
          </p:spPr>
          <p:txBody>
            <a:bodyPr wrap="square" lIns="0" tIns="0" rIns="0" bIns="0" rtlCol="0">
              <a:spAutoFit/>
            </a:bodyPr>
            <a:lstStyle/>
            <a:p>
              <a:pPr algn="ctr"/>
              <a:r>
                <a:rPr lang="da-DK" sz="1100" dirty="0">
                  <a:solidFill>
                    <a:schemeClr val="tx2"/>
                  </a:solidFill>
                </a:rPr>
                <a:t>Digestion tank V</a:t>
              </a:r>
              <a:endParaRPr lang="en-US" sz="1100" dirty="0" err="1">
                <a:solidFill>
                  <a:schemeClr val="tx2"/>
                </a:solidFill>
              </a:endParaRPr>
            </a:p>
          </p:txBody>
        </p:sp>
        <p:sp>
          <p:nvSpPr>
            <p:cNvPr id="114" name="TextBox 113">
              <a:extLst>
                <a:ext uri="{FF2B5EF4-FFF2-40B4-BE49-F238E27FC236}">
                  <a16:creationId xmlns:a16="http://schemas.microsoft.com/office/drawing/2014/main" id="{5B03FB41-D4BB-4ACB-85BD-EF9FE0F96E03}"/>
                </a:ext>
              </a:extLst>
            </p:cNvPr>
            <p:cNvSpPr txBox="1"/>
            <p:nvPr/>
          </p:nvSpPr>
          <p:spPr>
            <a:xfrm>
              <a:off x="11185230" y="4204380"/>
              <a:ext cx="1149249" cy="475590"/>
            </a:xfrm>
            <a:prstGeom prst="rect">
              <a:avLst/>
            </a:prstGeom>
          </p:spPr>
          <p:txBody>
            <a:bodyPr wrap="square" lIns="0" rIns="0" rtlCol="0">
              <a:spAutoFit/>
            </a:bodyPr>
            <a:lstStyle/>
            <a:p>
              <a:r>
                <a:rPr lang="da-DK" sz="1200" dirty="0">
                  <a:solidFill>
                    <a:schemeClr val="tx2"/>
                  </a:solidFill>
                </a:rPr>
                <a:t>Heater for </a:t>
              </a:r>
              <a:r>
                <a:rPr lang="da-DK" sz="1100" dirty="0">
                  <a:solidFill>
                    <a:schemeClr val="tx2"/>
                  </a:solidFill>
                </a:rPr>
                <a:t>inactivation</a:t>
              </a:r>
              <a:endParaRPr lang="en-US" sz="1100" dirty="0" err="1">
                <a:solidFill>
                  <a:schemeClr val="tx2"/>
                </a:solidFill>
              </a:endParaRPr>
            </a:p>
          </p:txBody>
        </p:sp>
        <p:sp>
          <p:nvSpPr>
            <p:cNvPr id="125" name="TextBox 124">
              <a:extLst>
                <a:ext uri="{FF2B5EF4-FFF2-40B4-BE49-F238E27FC236}">
                  <a16:creationId xmlns:a16="http://schemas.microsoft.com/office/drawing/2014/main" id="{B787735F-8B2D-4208-B1C0-FE0A84B7E5BA}"/>
                </a:ext>
              </a:extLst>
            </p:cNvPr>
            <p:cNvSpPr txBox="1"/>
            <p:nvPr/>
          </p:nvSpPr>
          <p:spPr>
            <a:xfrm>
              <a:off x="9695851" y="4061767"/>
              <a:ext cx="518989" cy="276999"/>
            </a:xfrm>
            <a:prstGeom prst="rect">
              <a:avLst/>
            </a:prstGeom>
          </p:spPr>
          <p:txBody>
            <a:bodyPr wrap="square" lIns="0" rIns="0" rtlCol="0">
              <a:spAutoFit/>
            </a:bodyPr>
            <a:lstStyle/>
            <a:p>
              <a:r>
                <a:rPr lang="da-DK" sz="1100" dirty="0">
                  <a:solidFill>
                    <a:schemeClr val="accent1"/>
                  </a:solidFill>
                </a:rPr>
                <a:t>Steam</a:t>
              </a:r>
              <a:endParaRPr lang="en-US" sz="1100" dirty="0" err="1">
                <a:solidFill>
                  <a:schemeClr val="accent1"/>
                </a:solidFill>
              </a:endParaRPr>
            </a:p>
          </p:txBody>
        </p:sp>
        <p:cxnSp>
          <p:nvCxnSpPr>
            <p:cNvPr id="107" name="Connector: Elbow 217">
              <a:extLst>
                <a:ext uri="{FF2B5EF4-FFF2-40B4-BE49-F238E27FC236}">
                  <a16:creationId xmlns:a16="http://schemas.microsoft.com/office/drawing/2014/main" id="{1944DE42-CEB8-6141-B01F-E3441392DFF4}"/>
                </a:ext>
              </a:extLst>
            </p:cNvPr>
            <p:cNvCxnSpPr>
              <a:cxnSpLocks/>
              <a:stCxn id="125" idx="3"/>
            </p:cNvCxnSpPr>
            <p:nvPr/>
          </p:nvCxnSpPr>
          <p:spPr>
            <a:xfrm>
              <a:off x="10214840" y="4200267"/>
              <a:ext cx="653595" cy="512739"/>
            </a:xfrm>
            <a:prstGeom prst="bentConnector3">
              <a:avLst>
                <a:gd name="adj1" fmla="val 99969"/>
              </a:avLst>
            </a:prstGeom>
            <a:ln w="12700">
              <a:solidFill>
                <a:schemeClr val="accent1"/>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109" name="TextBox 108">
            <a:extLst>
              <a:ext uri="{FF2B5EF4-FFF2-40B4-BE49-F238E27FC236}">
                <a16:creationId xmlns:a16="http://schemas.microsoft.com/office/drawing/2014/main" id="{7F24F6CB-EADF-4EC4-9A0A-4981E9FA46DC}"/>
              </a:ext>
            </a:extLst>
          </p:cNvPr>
          <p:cNvSpPr txBox="1"/>
          <p:nvPr/>
        </p:nvSpPr>
        <p:spPr>
          <a:xfrm>
            <a:off x="545016" y="4815751"/>
            <a:ext cx="805456" cy="346567"/>
          </a:xfrm>
          <a:prstGeom prst="rect">
            <a:avLst/>
          </a:prstGeom>
          <a:noFill/>
        </p:spPr>
        <p:txBody>
          <a:bodyPr wrap="square" rtlCol="0">
            <a:spAutoFit/>
          </a:bodyPr>
          <a:lstStyle/>
          <a:p>
            <a:pPr eaLnBrk="0" fontAlgn="base" hangingPunct="0">
              <a:spcBef>
                <a:spcPct val="0"/>
              </a:spcBef>
              <a:spcAft>
                <a:spcPct val="0"/>
              </a:spcAft>
            </a:pPr>
            <a:r>
              <a:rPr lang="da-DK" sz="1600" dirty="0">
                <a:solidFill>
                  <a:srgbClr val="FF0000"/>
                </a:solidFill>
                <a:latin typeface="Arial" panose="020B0604020202020204" pitchFamily="34" charset="0"/>
                <a:cs typeface="Arial" panose="020B0604020202020204" pitchFamily="34" charset="0"/>
              </a:rPr>
              <a:t>Steam</a:t>
            </a:r>
          </a:p>
        </p:txBody>
      </p:sp>
      <p:cxnSp>
        <p:nvCxnSpPr>
          <p:cNvPr id="16" name="Straight Arrow Connector 15">
            <a:extLst>
              <a:ext uri="{FF2B5EF4-FFF2-40B4-BE49-F238E27FC236}">
                <a16:creationId xmlns:a16="http://schemas.microsoft.com/office/drawing/2014/main" id="{90FDA420-3884-42F8-B02C-9D862068324B}"/>
              </a:ext>
            </a:extLst>
          </p:cNvPr>
          <p:cNvCxnSpPr>
            <a:cxnSpLocks/>
            <a:stCxn id="109" idx="3"/>
            <a:endCxn id="24" idx="2"/>
          </p:cNvCxnSpPr>
          <p:nvPr/>
        </p:nvCxnSpPr>
        <p:spPr>
          <a:xfrm flipV="1">
            <a:off x="1350472" y="4819720"/>
            <a:ext cx="1365552" cy="169315"/>
          </a:xfrm>
          <a:prstGeom prst="bentConnector2">
            <a:avLst/>
          </a:prstGeom>
          <a:ln w="254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DD57B2BE-1FC6-4BAD-9EC7-96E6F55C2C3C}"/>
              </a:ext>
            </a:extLst>
          </p:cNvPr>
          <p:cNvGrpSpPr/>
          <p:nvPr/>
        </p:nvGrpSpPr>
        <p:grpSpPr>
          <a:xfrm>
            <a:off x="2310540" y="4638751"/>
            <a:ext cx="512131" cy="180969"/>
            <a:chOff x="2310540" y="4638751"/>
            <a:chExt cx="512131" cy="180969"/>
          </a:xfrm>
        </p:grpSpPr>
        <p:pic>
          <p:nvPicPr>
            <p:cNvPr id="4" name="Picture 3">
              <a:extLst>
                <a:ext uri="{FF2B5EF4-FFF2-40B4-BE49-F238E27FC236}">
                  <a16:creationId xmlns:a16="http://schemas.microsoft.com/office/drawing/2014/main" id="{835E8766-5748-4F40-A442-4B0CA8905C1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16200000" flipH="1">
              <a:off x="2476121" y="4473170"/>
              <a:ext cx="180969" cy="512131"/>
            </a:xfrm>
            <a:prstGeom prst="rect">
              <a:avLst/>
            </a:prstGeom>
          </p:spPr>
        </p:pic>
        <p:sp>
          <p:nvSpPr>
            <p:cNvPr id="24" name="Rectangle 23">
              <a:extLst>
                <a:ext uri="{FF2B5EF4-FFF2-40B4-BE49-F238E27FC236}">
                  <a16:creationId xmlns:a16="http://schemas.microsoft.com/office/drawing/2014/main" id="{BF93E219-D8E5-4C79-8C24-EC4BCEAE9F34}"/>
                </a:ext>
              </a:extLst>
            </p:cNvPr>
            <p:cNvSpPr/>
            <p:nvPr/>
          </p:nvSpPr>
          <p:spPr>
            <a:xfrm>
              <a:off x="2693164" y="4661874"/>
              <a:ext cx="45719" cy="157846"/>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cxnSp>
        <p:nvCxnSpPr>
          <p:cNvPr id="116" name="Straight Arrow Connector 15">
            <a:extLst>
              <a:ext uri="{FF2B5EF4-FFF2-40B4-BE49-F238E27FC236}">
                <a16:creationId xmlns:a16="http://schemas.microsoft.com/office/drawing/2014/main" id="{CC31DDBD-1DA3-4B9C-8751-077E104E4EC5}"/>
              </a:ext>
            </a:extLst>
          </p:cNvPr>
          <p:cNvCxnSpPr>
            <a:cxnSpLocks/>
            <a:stCxn id="24" idx="0"/>
          </p:cNvCxnSpPr>
          <p:nvPr/>
        </p:nvCxnSpPr>
        <p:spPr>
          <a:xfrm flipV="1">
            <a:off x="2716024" y="4351666"/>
            <a:ext cx="0" cy="310208"/>
          </a:xfrm>
          <a:prstGeom prst="straightConnector1">
            <a:avLst/>
          </a:prstGeom>
          <a:ln w="254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5">
            <a:extLst>
              <a:ext uri="{FF2B5EF4-FFF2-40B4-BE49-F238E27FC236}">
                <a16:creationId xmlns:a16="http://schemas.microsoft.com/office/drawing/2014/main" id="{A9B08398-FE25-4385-B4BB-F06A214EC352}"/>
              </a:ext>
            </a:extLst>
          </p:cNvPr>
          <p:cNvCxnSpPr>
            <a:cxnSpLocks/>
            <a:endCxn id="123" idx="2"/>
          </p:cNvCxnSpPr>
          <p:nvPr/>
        </p:nvCxnSpPr>
        <p:spPr>
          <a:xfrm flipV="1">
            <a:off x="2608662" y="4812629"/>
            <a:ext cx="1365552" cy="169315"/>
          </a:xfrm>
          <a:prstGeom prst="bentConnector2">
            <a:avLst/>
          </a:prstGeom>
          <a:ln w="254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3C1618F1-3482-4590-9EEC-D20BD65ADD20}"/>
              </a:ext>
            </a:extLst>
          </p:cNvPr>
          <p:cNvGrpSpPr/>
          <p:nvPr/>
        </p:nvGrpSpPr>
        <p:grpSpPr>
          <a:xfrm>
            <a:off x="3568730" y="4631660"/>
            <a:ext cx="512131" cy="180969"/>
            <a:chOff x="2310540" y="4638751"/>
            <a:chExt cx="512131" cy="180969"/>
          </a:xfrm>
        </p:grpSpPr>
        <p:pic>
          <p:nvPicPr>
            <p:cNvPr id="121" name="Picture 120">
              <a:extLst>
                <a:ext uri="{FF2B5EF4-FFF2-40B4-BE49-F238E27FC236}">
                  <a16:creationId xmlns:a16="http://schemas.microsoft.com/office/drawing/2014/main" id="{01BEA6EA-6E2F-4DE0-982F-68F4F84B495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16200000" flipH="1">
              <a:off x="2476121" y="4473170"/>
              <a:ext cx="180969" cy="512131"/>
            </a:xfrm>
            <a:prstGeom prst="rect">
              <a:avLst/>
            </a:prstGeom>
          </p:spPr>
        </p:pic>
        <p:sp>
          <p:nvSpPr>
            <p:cNvPr id="123" name="Rectangle 122">
              <a:extLst>
                <a:ext uri="{FF2B5EF4-FFF2-40B4-BE49-F238E27FC236}">
                  <a16:creationId xmlns:a16="http://schemas.microsoft.com/office/drawing/2014/main" id="{41F0B989-EACC-4EDC-8B68-3AC329945E3A}"/>
                </a:ext>
              </a:extLst>
            </p:cNvPr>
            <p:cNvSpPr/>
            <p:nvPr/>
          </p:nvSpPr>
          <p:spPr>
            <a:xfrm>
              <a:off x="2693164" y="4661874"/>
              <a:ext cx="45719" cy="157846"/>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cxnSp>
        <p:nvCxnSpPr>
          <p:cNvPr id="124" name="Straight Arrow Connector 15">
            <a:extLst>
              <a:ext uri="{FF2B5EF4-FFF2-40B4-BE49-F238E27FC236}">
                <a16:creationId xmlns:a16="http://schemas.microsoft.com/office/drawing/2014/main" id="{32B950EA-C18E-4CB9-9F07-EDEA14B80AAF}"/>
              </a:ext>
            </a:extLst>
          </p:cNvPr>
          <p:cNvCxnSpPr>
            <a:cxnSpLocks/>
            <a:stCxn id="123" idx="0"/>
          </p:cNvCxnSpPr>
          <p:nvPr/>
        </p:nvCxnSpPr>
        <p:spPr>
          <a:xfrm flipV="1">
            <a:off x="3974214" y="4344575"/>
            <a:ext cx="0" cy="310208"/>
          </a:xfrm>
          <a:prstGeom prst="straightConnector1">
            <a:avLst/>
          </a:prstGeom>
          <a:ln w="254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5">
            <a:extLst>
              <a:ext uri="{FF2B5EF4-FFF2-40B4-BE49-F238E27FC236}">
                <a16:creationId xmlns:a16="http://schemas.microsoft.com/office/drawing/2014/main" id="{A91E1025-FB96-4703-854B-A753B18EC48C}"/>
              </a:ext>
            </a:extLst>
          </p:cNvPr>
          <p:cNvCxnSpPr>
            <a:cxnSpLocks/>
            <a:endCxn id="130" idx="2"/>
          </p:cNvCxnSpPr>
          <p:nvPr/>
        </p:nvCxnSpPr>
        <p:spPr>
          <a:xfrm flipV="1">
            <a:off x="3905838" y="4812626"/>
            <a:ext cx="1365552" cy="169315"/>
          </a:xfrm>
          <a:prstGeom prst="bentConnector2">
            <a:avLst/>
          </a:prstGeom>
          <a:ln w="254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id="{F01F48F5-E633-4EA9-9B45-018991FEA99C}"/>
              </a:ext>
            </a:extLst>
          </p:cNvPr>
          <p:cNvGrpSpPr/>
          <p:nvPr/>
        </p:nvGrpSpPr>
        <p:grpSpPr>
          <a:xfrm>
            <a:off x="4865906" y="4631657"/>
            <a:ext cx="512131" cy="180969"/>
            <a:chOff x="2310540" y="4638751"/>
            <a:chExt cx="512131" cy="180969"/>
          </a:xfrm>
        </p:grpSpPr>
        <p:pic>
          <p:nvPicPr>
            <p:cNvPr id="129" name="Picture 128">
              <a:extLst>
                <a:ext uri="{FF2B5EF4-FFF2-40B4-BE49-F238E27FC236}">
                  <a16:creationId xmlns:a16="http://schemas.microsoft.com/office/drawing/2014/main" id="{5D347282-971A-41C2-819B-571A625A57E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16200000" flipH="1">
              <a:off x="2476121" y="4473170"/>
              <a:ext cx="180969" cy="512131"/>
            </a:xfrm>
            <a:prstGeom prst="rect">
              <a:avLst/>
            </a:prstGeom>
          </p:spPr>
        </p:pic>
        <p:sp>
          <p:nvSpPr>
            <p:cNvPr id="130" name="Rectangle 129">
              <a:extLst>
                <a:ext uri="{FF2B5EF4-FFF2-40B4-BE49-F238E27FC236}">
                  <a16:creationId xmlns:a16="http://schemas.microsoft.com/office/drawing/2014/main" id="{8C4D15F6-DBBE-433E-9A32-9675262203D6}"/>
                </a:ext>
              </a:extLst>
            </p:cNvPr>
            <p:cNvSpPr/>
            <p:nvPr/>
          </p:nvSpPr>
          <p:spPr>
            <a:xfrm>
              <a:off x="2693164" y="4661874"/>
              <a:ext cx="45719" cy="157846"/>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cxnSp>
        <p:nvCxnSpPr>
          <p:cNvPr id="131" name="Straight Arrow Connector 15">
            <a:extLst>
              <a:ext uri="{FF2B5EF4-FFF2-40B4-BE49-F238E27FC236}">
                <a16:creationId xmlns:a16="http://schemas.microsoft.com/office/drawing/2014/main" id="{BA4F028E-B126-457A-9EC0-2F7D3AB257F4}"/>
              </a:ext>
            </a:extLst>
          </p:cNvPr>
          <p:cNvCxnSpPr>
            <a:cxnSpLocks/>
            <a:stCxn id="130" idx="0"/>
          </p:cNvCxnSpPr>
          <p:nvPr/>
        </p:nvCxnSpPr>
        <p:spPr>
          <a:xfrm flipV="1">
            <a:off x="5271390" y="4344572"/>
            <a:ext cx="0" cy="310208"/>
          </a:xfrm>
          <a:prstGeom prst="straightConnector1">
            <a:avLst/>
          </a:prstGeom>
          <a:ln w="254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5">
            <a:extLst>
              <a:ext uri="{FF2B5EF4-FFF2-40B4-BE49-F238E27FC236}">
                <a16:creationId xmlns:a16="http://schemas.microsoft.com/office/drawing/2014/main" id="{E1B04F98-5C59-4CBC-BC64-AD646EE65ADA}"/>
              </a:ext>
            </a:extLst>
          </p:cNvPr>
          <p:cNvCxnSpPr>
            <a:cxnSpLocks/>
            <a:endCxn id="135" idx="2"/>
          </p:cNvCxnSpPr>
          <p:nvPr/>
        </p:nvCxnSpPr>
        <p:spPr>
          <a:xfrm flipV="1">
            <a:off x="5171122" y="4812625"/>
            <a:ext cx="1365552" cy="169315"/>
          </a:xfrm>
          <a:prstGeom prst="bentConnector2">
            <a:avLst/>
          </a:prstGeom>
          <a:ln w="254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4E1C32B7-C62A-4D51-8742-797782990274}"/>
              </a:ext>
            </a:extLst>
          </p:cNvPr>
          <p:cNvGrpSpPr/>
          <p:nvPr/>
        </p:nvGrpSpPr>
        <p:grpSpPr>
          <a:xfrm>
            <a:off x="6131190" y="4631656"/>
            <a:ext cx="512131" cy="180969"/>
            <a:chOff x="2310540" y="4638751"/>
            <a:chExt cx="512131" cy="180969"/>
          </a:xfrm>
        </p:grpSpPr>
        <p:pic>
          <p:nvPicPr>
            <p:cNvPr id="134" name="Picture 133">
              <a:extLst>
                <a:ext uri="{FF2B5EF4-FFF2-40B4-BE49-F238E27FC236}">
                  <a16:creationId xmlns:a16="http://schemas.microsoft.com/office/drawing/2014/main" id="{49DBB741-476E-4B68-8078-6207E50B1A1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16200000" flipH="1">
              <a:off x="2476121" y="4473170"/>
              <a:ext cx="180969" cy="512131"/>
            </a:xfrm>
            <a:prstGeom prst="rect">
              <a:avLst/>
            </a:prstGeom>
          </p:spPr>
        </p:pic>
        <p:sp>
          <p:nvSpPr>
            <p:cNvPr id="135" name="Rectangle 134">
              <a:extLst>
                <a:ext uri="{FF2B5EF4-FFF2-40B4-BE49-F238E27FC236}">
                  <a16:creationId xmlns:a16="http://schemas.microsoft.com/office/drawing/2014/main" id="{3EF9E288-F483-474C-B0A0-FA2470E68FBB}"/>
                </a:ext>
              </a:extLst>
            </p:cNvPr>
            <p:cNvSpPr/>
            <p:nvPr/>
          </p:nvSpPr>
          <p:spPr>
            <a:xfrm>
              <a:off x="2693164" y="4661874"/>
              <a:ext cx="45719" cy="157846"/>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cxnSp>
        <p:nvCxnSpPr>
          <p:cNvPr id="141" name="Straight Arrow Connector 15">
            <a:extLst>
              <a:ext uri="{FF2B5EF4-FFF2-40B4-BE49-F238E27FC236}">
                <a16:creationId xmlns:a16="http://schemas.microsoft.com/office/drawing/2014/main" id="{90C22F01-FEA1-46D4-82FF-7BC95D76A441}"/>
              </a:ext>
            </a:extLst>
          </p:cNvPr>
          <p:cNvCxnSpPr>
            <a:cxnSpLocks/>
            <a:stCxn id="135" idx="0"/>
          </p:cNvCxnSpPr>
          <p:nvPr/>
        </p:nvCxnSpPr>
        <p:spPr>
          <a:xfrm flipV="1">
            <a:off x="6536674" y="4344571"/>
            <a:ext cx="0" cy="310208"/>
          </a:xfrm>
          <a:prstGeom prst="straightConnector1">
            <a:avLst/>
          </a:prstGeom>
          <a:ln w="254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5">
            <a:extLst>
              <a:ext uri="{FF2B5EF4-FFF2-40B4-BE49-F238E27FC236}">
                <a16:creationId xmlns:a16="http://schemas.microsoft.com/office/drawing/2014/main" id="{76922B04-F6C3-43B6-AE87-492FE5836887}"/>
              </a:ext>
            </a:extLst>
          </p:cNvPr>
          <p:cNvCxnSpPr>
            <a:cxnSpLocks/>
            <a:endCxn id="151" idx="2"/>
          </p:cNvCxnSpPr>
          <p:nvPr/>
        </p:nvCxnSpPr>
        <p:spPr>
          <a:xfrm flipV="1">
            <a:off x="6406975" y="4812778"/>
            <a:ext cx="1365552" cy="169315"/>
          </a:xfrm>
          <a:prstGeom prst="bentConnector2">
            <a:avLst/>
          </a:prstGeom>
          <a:ln w="254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FEF67EF5-0C10-4281-BA8E-FA3638B3F52E}"/>
              </a:ext>
            </a:extLst>
          </p:cNvPr>
          <p:cNvGrpSpPr/>
          <p:nvPr/>
        </p:nvGrpSpPr>
        <p:grpSpPr>
          <a:xfrm>
            <a:off x="7367043" y="4631809"/>
            <a:ext cx="512131" cy="180969"/>
            <a:chOff x="2310540" y="4638751"/>
            <a:chExt cx="512131" cy="180969"/>
          </a:xfrm>
        </p:grpSpPr>
        <p:pic>
          <p:nvPicPr>
            <p:cNvPr id="150" name="Picture 149">
              <a:extLst>
                <a:ext uri="{FF2B5EF4-FFF2-40B4-BE49-F238E27FC236}">
                  <a16:creationId xmlns:a16="http://schemas.microsoft.com/office/drawing/2014/main" id="{087CF188-D70E-42AF-8E6D-587D508589E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16200000" flipH="1">
              <a:off x="2476121" y="4473170"/>
              <a:ext cx="180969" cy="512131"/>
            </a:xfrm>
            <a:prstGeom prst="rect">
              <a:avLst/>
            </a:prstGeom>
          </p:spPr>
        </p:pic>
        <p:sp>
          <p:nvSpPr>
            <p:cNvPr id="151" name="Rectangle 150">
              <a:extLst>
                <a:ext uri="{FF2B5EF4-FFF2-40B4-BE49-F238E27FC236}">
                  <a16:creationId xmlns:a16="http://schemas.microsoft.com/office/drawing/2014/main" id="{7E048620-1A1C-4920-8DE6-F3E8834E43DB}"/>
                </a:ext>
              </a:extLst>
            </p:cNvPr>
            <p:cNvSpPr/>
            <p:nvPr/>
          </p:nvSpPr>
          <p:spPr>
            <a:xfrm>
              <a:off x="2693164" y="4661874"/>
              <a:ext cx="45719" cy="157846"/>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cxnSp>
        <p:nvCxnSpPr>
          <p:cNvPr id="153" name="Straight Arrow Connector 15">
            <a:extLst>
              <a:ext uri="{FF2B5EF4-FFF2-40B4-BE49-F238E27FC236}">
                <a16:creationId xmlns:a16="http://schemas.microsoft.com/office/drawing/2014/main" id="{9AE22A39-F70B-4809-811C-23C79BEAB1A9}"/>
              </a:ext>
            </a:extLst>
          </p:cNvPr>
          <p:cNvCxnSpPr>
            <a:cxnSpLocks/>
            <a:stCxn id="151" idx="0"/>
          </p:cNvCxnSpPr>
          <p:nvPr/>
        </p:nvCxnSpPr>
        <p:spPr>
          <a:xfrm flipV="1">
            <a:off x="7772527" y="4344724"/>
            <a:ext cx="0" cy="310208"/>
          </a:xfrm>
          <a:prstGeom prst="straightConnector1">
            <a:avLst/>
          </a:prstGeom>
          <a:ln w="254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05639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Platshållare för bild 72">
            <a:extLst>
              <a:ext uri="{FF2B5EF4-FFF2-40B4-BE49-F238E27FC236}">
                <a16:creationId xmlns:a16="http://schemas.microsoft.com/office/drawing/2014/main" id="{8DE0216A-D290-054A-9D97-F28448DC922A}"/>
              </a:ext>
            </a:extLst>
          </p:cNvPr>
          <p:cNvPicPr>
            <a:picLocks noGrp="1" noChangeAspect="1"/>
          </p:cNvPicPr>
          <p:nvPr>
            <p:ph type="pic" sz="quarter" idx="37"/>
          </p:nvPr>
        </p:nvPicPr>
        <p:blipFill rotWithShape="1">
          <a:blip r:embed="rId3" cstate="email">
            <a:alphaModFix amt="0"/>
            <a:extLst>
              <a:ext uri="{28A0092B-C50C-407E-A947-70E740481C1C}">
                <a14:useLocalDpi xmlns:a14="http://schemas.microsoft.com/office/drawing/2010/main"/>
              </a:ext>
            </a:extLst>
          </a:blip>
          <a:srcRect l="-80000" t="-270321"/>
          <a:stretch/>
        </p:blipFill>
        <p:spPr>
          <a:xfrm>
            <a:off x="0" y="898526"/>
            <a:ext cx="12192000" cy="5756275"/>
          </a:xfrm>
          <a:solidFill>
            <a:schemeClr val="tx1">
              <a:lumMod val="20000"/>
              <a:lumOff val="80000"/>
            </a:schemeClr>
          </a:solidFill>
        </p:spPr>
      </p:pic>
      <p:sp>
        <p:nvSpPr>
          <p:cNvPr id="2" name="Title 1">
            <a:extLst>
              <a:ext uri="{FF2B5EF4-FFF2-40B4-BE49-F238E27FC236}">
                <a16:creationId xmlns:a16="http://schemas.microsoft.com/office/drawing/2014/main" id="{F69DD5B4-8AEA-40A3-8237-83FF16412BA4}"/>
              </a:ext>
            </a:extLst>
          </p:cNvPr>
          <p:cNvSpPr>
            <a:spLocks noGrp="1"/>
          </p:cNvSpPr>
          <p:nvPr>
            <p:ph type="ctrTitle"/>
          </p:nvPr>
        </p:nvSpPr>
        <p:spPr>
          <a:xfrm>
            <a:off x="839788" y="305627"/>
            <a:ext cx="9468000" cy="504000"/>
          </a:xfrm>
        </p:spPr>
        <p:txBody>
          <a:bodyPr/>
          <a:lstStyle/>
          <a:p>
            <a:r>
              <a:rPr lang="en-GB"/>
              <a:t>Alfa Laval HyPro enzymatic hydrolysis process</a:t>
            </a:r>
          </a:p>
        </p:txBody>
      </p:sp>
      <p:sp>
        <p:nvSpPr>
          <p:cNvPr id="3" name="Subtitle 2">
            <a:extLst>
              <a:ext uri="{FF2B5EF4-FFF2-40B4-BE49-F238E27FC236}">
                <a16:creationId xmlns:a16="http://schemas.microsoft.com/office/drawing/2014/main" id="{DA60AFA8-DF66-4DAD-AE75-7C1332061267}"/>
              </a:ext>
            </a:extLst>
          </p:cNvPr>
          <p:cNvSpPr>
            <a:spLocks noGrp="1"/>
          </p:cNvSpPr>
          <p:nvPr>
            <p:ph type="subTitle" idx="1"/>
          </p:nvPr>
        </p:nvSpPr>
        <p:spPr>
          <a:xfrm>
            <a:off x="846096" y="828000"/>
            <a:ext cx="9468000" cy="349200"/>
          </a:xfrm>
        </p:spPr>
        <p:txBody>
          <a:bodyPr/>
          <a:lstStyle/>
          <a:p>
            <a:r>
              <a:rPr lang="en-GB"/>
              <a:t>Separation and concentration</a:t>
            </a:r>
          </a:p>
        </p:txBody>
      </p:sp>
      <p:sp>
        <p:nvSpPr>
          <p:cNvPr id="5" name="Footer Placeholder 4">
            <a:extLst>
              <a:ext uri="{FF2B5EF4-FFF2-40B4-BE49-F238E27FC236}">
                <a16:creationId xmlns:a16="http://schemas.microsoft.com/office/drawing/2014/main" id="{70A32B4B-F97B-482E-A376-CBD06A8499E8}"/>
              </a:ext>
            </a:extLst>
          </p:cNvPr>
          <p:cNvSpPr>
            <a:spLocks noGrp="1"/>
          </p:cNvSpPr>
          <p:nvPr>
            <p:ph type="ftr" sz="quarter" idx="27"/>
          </p:nvPr>
        </p:nvSpPr>
        <p:spPr>
          <a:xfrm>
            <a:off x="909408" y="6530400"/>
            <a:ext cx="1800000" cy="125999"/>
          </a:xfrm>
        </p:spPr>
        <p:txBody>
          <a:bodyPr/>
          <a:lstStyle/>
          <a:p>
            <a:r>
              <a:rPr lang="en-GB"/>
              <a:t>| © Alfa Laval</a:t>
            </a:r>
          </a:p>
        </p:txBody>
      </p:sp>
      <p:sp>
        <p:nvSpPr>
          <p:cNvPr id="6" name="Date Placeholder 5">
            <a:extLst>
              <a:ext uri="{FF2B5EF4-FFF2-40B4-BE49-F238E27FC236}">
                <a16:creationId xmlns:a16="http://schemas.microsoft.com/office/drawing/2014/main" id="{49B0B20F-444D-4403-9248-A0B92EDFF026}"/>
              </a:ext>
            </a:extLst>
          </p:cNvPr>
          <p:cNvSpPr>
            <a:spLocks noGrp="1"/>
          </p:cNvSpPr>
          <p:nvPr>
            <p:ph type="dt" sz="half" idx="26"/>
          </p:nvPr>
        </p:nvSpPr>
        <p:spPr>
          <a:xfrm>
            <a:off x="360000" y="6531166"/>
            <a:ext cx="549408" cy="125233"/>
          </a:xfrm>
        </p:spPr>
        <p:txBody>
          <a:bodyPr/>
          <a:lstStyle/>
          <a:p>
            <a:fld id="{74DD21C0-EE81-41FF-9DCB-588A16D41EC9}" type="datetime1">
              <a:rPr lang="en-GB" smtClean="0"/>
              <a:pPr/>
              <a:t>13/12/2021</a:t>
            </a:fld>
            <a:endParaRPr lang="en-GB"/>
          </a:p>
        </p:txBody>
      </p:sp>
      <p:sp>
        <p:nvSpPr>
          <p:cNvPr id="7" name="Slide Number Placeholder 6">
            <a:extLst>
              <a:ext uri="{FF2B5EF4-FFF2-40B4-BE49-F238E27FC236}">
                <a16:creationId xmlns:a16="http://schemas.microsoft.com/office/drawing/2014/main" id="{9D3F5BDC-90D2-482A-8B43-AEFB44C97E96}"/>
              </a:ext>
            </a:extLst>
          </p:cNvPr>
          <p:cNvSpPr>
            <a:spLocks noGrp="1"/>
          </p:cNvSpPr>
          <p:nvPr>
            <p:ph type="sldNum" sz="quarter" idx="28"/>
          </p:nvPr>
        </p:nvSpPr>
        <p:spPr>
          <a:xfrm>
            <a:off x="10663419" y="6530350"/>
            <a:ext cx="248206" cy="125283"/>
          </a:xfrm>
        </p:spPr>
        <p:txBody>
          <a:bodyPr/>
          <a:lstStyle/>
          <a:p>
            <a:fld id="{E1781896-7108-754B-A195-4B41D5296C65}" type="slidenum">
              <a:rPr lang="en-GB" smtClean="0"/>
              <a:pPr/>
              <a:t>36</a:t>
            </a:fld>
            <a:r>
              <a:rPr lang="en-GB"/>
              <a:t> |</a:t>
            </a:r>
          </a:p>
        </p:txBody>
      </p:sp>
      <p:sp>
        <p:nvSpPr>
          <p:cNvPr id="31" name="TextBox 30">
            <a:extLst>
              <a:ext uri="{FF2B5EF4-FFF2-40B4-BE49-F238E27FC236}">
                <a16:creationId xmlns:a16="http://schemas.microsoft.com/office/drawing/2014/main" id="{CC36F0D3-4F42-4E44-903B-150D771916D6}"/>
              </a:ext>
            </a:extLst>
          </p:cNvPr>
          <p:cNvSpPr txBox="1"/>
          <p:nvPr/>
        </p:nvSpPr>
        <p:spPr>
          <a:xfrm>
            <a:off x="1126621" y="2288558"/>
            <a:ext cx="692818" cy="307777"/>
          </a:xfrm>
          <a:prstGeom prst="rect">
            <a:avLst/>
          </a:prstGeom>
          <a:noFill/>
        </p:spPr>
        <p:txBody>
          <a:bodyPr wrap="none" rtlCol="0">
            <a:spAutoFit/>
          </a:bodyPr>
          <a:lstStyle/>
          <a:p>
            <a:pPr algn="ctr" eaLnBrk="0" fontAlgn="base" hangingPunct="0">
              <a:spcBef>
                <a:spcPct val="0"/>
              </a:spcBef>
              <a:spcAft>
                <a:spcPct val="0"/>
              </a:spcAft>
            </a:pPr>
            <a:r>
              <a:rPr lang="en-GB" sz="1400">
                <a:solidFill>
                  <a:srgbClr val="8E6205"/>
                </a:solidFill>
                <a:latin typeface="Arial" panose="020B0604020202020204" pitchFamily="34" charset="0"/>
                <a:cs typeface="Arial" panose="020B0604020202020204" pitchFamily="34" charset="0"/>
              </a:rPr>
              <a:t>Digest</a:t>
            </a:r>
          </a:p>
        </p:txBody>
      </p:sp>
      <p:sp>
        <p:nvSpPr>
          <p:cNvPr id="37" name="TextBox 36">
            <a:extLst>
              <a:ext uri="{FF2B5EF4-FFF2-40B4-BE49-F238E27FC236}">
                <a16:creationId xmlns:a16="http://schemas.microsoft.com/office/drawing/2014/main" id="{98BDFDE5-A41B-4660-845D-1442C9196EA4}"/>
              </a:ext>
            </a:extLst>
          </p:cNvPr>
          <p:cNvSpPr txBox="1"/>
          <p:nvPr/>
        </p:nvSpPr>
        <p:spPr>
          <a:xfrm>
            <a:off x="2089446" y="2946528"/>
            <a:ext cx="1161048" cy="523220"/>
          </a:xfrm>
          <a:prstGeom prst="rect">
            <a:avLst/>
          </a:prstGeom>
          <a:noFill/>
        </p:spPr>
        <p:txBody>
          <a:bodyPr wrap="square" rtlCol="0">
            <a:spAutoFit/>
          </a:bodyPr>
          <a:lstStyle/>
          <a:p>
            <a:pPr algn="ctr" eaLnBrk="0" fontAlgn="base" hangingPunct="0">
              <a:spcBef>
                <a:spcPct val="0"/>
              </a:spcBef>
              <a:spcAft>
                <a:spcPct val="0"/>
              </a:spcAft>
            </a:pPr>
            <a:r>
              <a:rPr lang="en-GB" sz="1400">
                <a:solidFill>
                  <a:srgbClr val="8E6205"/>
                </a:solidFill>
              </a:rPr>
              <a:t>Refined </a:t>
            </a:r>
          </a:p>
          <a:p>
            <a:pPr algn="ctr" eaLnBrk="0" fontAlgn="base" hangingPunct="0">
              <a:spcBef>
                <a:spcPct val="0"/>
              </a:spcBef>
              <a:spcAft>
                <a:spcPct val="0"/>
              </a:spcAft>
            </a:pPr>
            <a:r>
              <a:rPr lang="en-GB" sz="1400">
                <a:solidFill>
                  <a:srgbClr val="8E6205"/>
                </a:solidFill>
              </a:rPr>
              <a:t>product</a:t>
            </a:r>
          </a:p>
        </p:txBody>
      </p:sp>
      <p:cxnSp>
        <p:nvCxnSpPr>
          <p:cNvPr id="42" name="Straight Arrow Connector 41">
            <a:extLst>
              <a:ext uri="{FF2B5EF4-FFF2-40B4-BE49-F238E27FC236}">
                <a16:creationId xmlns:a16="http://schemas.microsoft.com/office/drawing/2014/main" id="{8210C7BF-1123-4F70-B018-9CAE17C6B25E}"/>
              </a:ext>
            </a:extLst>
          </p:cNvPr>
          <p:cNvCxnSpPr>
            <a:cxnSpLocks/>
          </p:cNvCxnSpPr>
          <p:nvPr/>
        </p:nvCxnSpPr>
        <p:spPr bwMode="auto">
          <a:xfrm flipV="1">
            <a:off x="2295965" y="2578609"/>
            <a:ext cx="2953225" cy="293343"/>
          </a:xfrm>
          <a:prstGeom prst="bentConnector3">
            <a:avLst>
              <a:gd name="adj1" fmla="val 523"/>
            </a:avLst>
          </a:prstGeom>
          <a:solidFill>
            <a:srgbClr val="FFD133"/>
          </a:solidFill>
          <a:ln w="317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1">
            <a:extLst>
              <a:ext uri="{FF2B5EF4-FFF2-40B4-BE49-F238E27FC236}">
                <a16:creationId xmlns:a16="http://schemas.microsoft.com/office/drawing/2014/main" id="{93374E18-4341-47CF-BF47-C4DEC5B16A83}"/>
              </a:ext>
            </a:extLst>
          </p:cNvPr>
          <p:cNvCxnSpPr>
            <a:cxnSpLocks/>
            <a:stCxn id="82" idx="0"/>
            <a:endCxn id="99" idx="2"/>
          </p:cNvCxnSpPr>
          <p:nvPr/>
        </p:nvCxnSpPr>
        <p:spPr bwMode="auto">
          <a:xfrm rot="5400000" flipH="1" flipV="1">
            <a:off x="5313754" y="3157675"/>
            <a:ext cx="1458524" cy="332856"/>
          </a:xfrm>
          <a:prstGeom prst="bentConnector2">
            <a:avLst/>
          </a:prstGeom>
          <a:solidFill>
            <a:srgbClr val="FFD133"/>
          </a:solidFill>
          <a:ln w="317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7">
            <a:extLst>
              <a:ext uri="{FF2B5EF4-FFF2-40B4-BE49-F238E27FC236}">
                <a16:creationId xmlns:a16="http://schemas.microsoft.com/office/drawing/2014/main" id="{DD8961F6-58FF-4C2F-959F-A9F68883B0BD}"/>
              </a:ext>
            </a:extLst>
          </p:cNvPr>
          <p:cNvSpPr txBox="1"/>
          <p:nvPr/>
        </p:nvSpPr>
        <p:spPr>
          <a:xfrm>
            <a:off x="2451963" y="2269704"/>
            <a:ext cx="2619658" cy="307777"/>
          </a:xfrm>
          <a:prstGeom prst="rect">
            <a:avLst/>
          </a:prstGeom>
          <a:noFill/>
        </p:spPr>
        <p:txBody>
          <a:bodyPr wrap="square" rtlCol="0">
            <a:spAutoFit/>
          </a:bodyPr>
          <a:lstStyle/>
          <a:p>
            <a:pPr algn="ctr" eaLnBrk="0" fontAlgn="base" hangingPunct="0">
              <a:spcBef>
                <a:spcPct val="0"/>
              </a:spcBef>
              <a:spcAft>
                <a:spcPct val="0"/>
              </a:spcAft>
            </a:pPr>
            <a:r>
              <a:rPr lang="en-GB" sz="1400" i="1">
                <a:solidFill>
                  <a:srgbClr val="FFC000"/>
                </a:solidFill>
                <a:latin typeface="Arial" panose="020B0604020202020204" pitchFamily="34" charset="0"/>
                <a:cs typeface="Arial" panose="020B0604020202020204" pitchFamily="34" charset="0"/>
              </a:rPr>
              <a:t>Oil/fat phase</a:t>
            </a:r>
          </a:p>
        </p:txBody>
      </p:sp>
      <p:cxnSp>
        <p:nvCxnSpPr>
          <p:cNvPr id="58" name="Straight Arrow Connector 41">
            <a:extLst>
              <a:ext uri="{FF2B5EF4-FFF2-40B4-BE49-F238E27FC236}">
                <a16:creationId xmlns:a16="http://schemas.microsoft.com/office/drawing/2014/main" id="{2DBB5064-DA94-4DC9-9155-0D5ED628A040}"/>
              </a:ext>
            </a:extLst>
          </p:cNvPr>
          <p:cNvCxnSpPr>
            <a:cxnSpLocks/>
            <a:stCxn id="99" idx="5"/>
            <a:endCxn id="69" idx="3"/>
          </p:cNvCxnSpPr>
          <p:nvPr/>
        </p:nvCxnSpPr>
        <p:spPr bwMode="auto">
          <a:xfrm rot="16200000" flipH="1">
            <a:off x="7637177" y="2681781"/>
            <a:ext cx="2085923" cy="2799316"/>
          </a:xfrm>
          <a:prstGeom prst="bentConnector3">
            <a:avLst>
              <a:gd name="adj1" fmla="val 119769"/>
            </a:avLst>
          </a:prstGeom>
          <a:solidFill>
            <a:srgbClr val="FFD133"/>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41">
            <a:extLst>
              <a:ext uri="{FF2B5EF4-FFF2-40B4-BE49-F238E27FC236}">
                <a16:creationId xmlns:a16="http://schemas.microsoft.com/office/drawing/2014/main" id="{8F69E11A-9ED5-4B67-84F7-00B187066DEF}"/>
              </a:ext>
            </a:extLst>
          </p:cNvPr>
          <p:cNvCxnSpPr>
            <a:cxnSpLocks/>
          </p:cNvCxnSpPr>
          <p:nvPr/>
        </p:nvCxnSpPr>
        <p:spPr bwMode="auto">
          <a:xfrm rot="16200000" flipH="1">
            <a:off x="7891569" y="2955028"/>
            <a:ext cx="12700" cy="4357600"/>
          </a:xfrm>
          <a:prstGeom prst="bentConnector3">
            <a:avLst>
              <a:gd name="adj1" fmla="val 3246937"/>
            </a:avLst>
          </a:prstGeom>
          <a:solidFill>
            <a:srgbClr val="FFD133"/>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Box 62">
            <a:extLst>
              <a:ext uri="{FF2B5EF4-FFF2-40B4-BE49-F238E27FC236}">
                <a16:creationId xmlns:a16="http://schemas.microsoft.com/office/drawing/2014/main" id="{A0D0B991-3C2D-41AD-8DCC-959A2C22F327}"/>
              </a:ext>
            </a:extLst>
          </p:cNvPr>
          <p:cNvSpPr txBox="1"/>
          <p:nvPr/>
        </p:nvSpPr>
        <p:spPr>
          <a:xfrm>
            <a:off x="9047568" y="5261350"/>
            <a:ext cx="1040571" cy="261610"/>
          </a:xfrm>
          <a:prstGeom prst="rect">
            <a:avLst/>
          </a:prstGeom>
          <a:noFill/>
          <a:ln>
            <a:noFill/>
          </a:ln>
        </p:spPr>
        <p:txBody>
          <a:bodyPr wrap="square" rtlCol="0">
            <a:spAutoFit/>
          </a:bodyPr>
          <a:lstStyle/>
          <a:p>
            <a:pPr algn="ctr" eaLnBrk="0" fontAlgn="base" hangingPunct="0">
              <a:spcBef>
                <a:spcPct val="0"/>
              </a:spcBef>
              <a:spcAft>
                <a:spcPct val="0"/>
              </a:spcAft>
            </a:pPr>
            <a:r>
              <a:rPr lang="en-GB" sz="1100">
                <a:latin typeface="Arial" panose="020B0604020202020204" pitchFamily="34" charset="0"/>
                <a:cs typeface="Arial" panose="020B0604020202020204" pitchFamily="34" charset="0"/>
              </a:rPr>
              <a:t>HSS sludge</a:t>
            </a:r>
          </a:p>
        </p:txBody>
      </p:sp>
      <p:cxnSp>
        <p:nvCxnSpPr>
          <p:cNvPr id="65" name="Straight Arrow Connector 41">
            <a:extLst>
              <a:ext uri="{FF2B5EF4-FFF2-40B4-BE49-F238E27FC236}">
                <a16:creationId xmlns:a16="http://schemas.microsoft.com/office/drawing/2014/main" id="{6F7EBF59-05B9-40A9-B442-29E418AFEDB9}"/>
              </a:ext>
            </a:extLst>
          </p:cNvPr>
          <p:cNvCxnSpPr>
            <a:cxnSpLocks/>
          </p:cNvCxnSpPr>
          <p:nvPr/>
        </p:nvCxnSpPr>
        <p:spPr bwMode="auto">
          <a:xfrm rot="16200000" flipH="1">
            <a:off x="4310964" y="3742538"/>
            <a:ext cx="571141" cy="1305310"/>
          </a:xfrm>
          <a:prstGeom prst="bentConnector2">
            <a:avLst/>
          </a:prstGeom>
          <a:solidFill>
            <a:srgbClr val="FFD133"/>
          </a:solidFill>
          <a:ln w="31750" cap="flat" cmpd="sng" algn="ctr">
            <a:solidFill>
              <a:schemeClr val="accent4"/>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TextBox 70">
            <a:extLst>
              <a:ext uri="{FF2B5EF4-FFF2-40B4-BE49-F238E27FC236}">
                <a16:creationId xmlns:a16="http://schemas.microsoft.com/office/drawing/2014/main" id="{7CAFC9B7-AFFA-4779-A785-C8B6692641C4}"/>
              </a:ext>
            </a:extLst>
          </p:cNvPr>
          <p:cNvSpPr txBox="1"/>
          <p:nvPr/>
        </p:nvSpPr>
        <p:spPr>
          <a:xfrm>
            <a:off x="3957162" y="4365273"/>
            <a:ext cx="1292026" cy="307777"/>
          </a:xfrm>
          <a:prstGeom prst="rect">
            <a:avLst/>
          </a:prstGeom>
          <a:noFill/>
          <a:ln>
            <a:noFill/>
          </a:ln>
        </p:spPr>
        <p:txBody>
          <a:bodyPr wrap="square" rtlCol="0">
            <a:spAutoFit/>
          </a:bodyPr>
          <a:lstStyle/>
          <a:p>
            <a:pPr algn="ctr" eaLnBrk="0" fontAlgn="base" hangingPunct="0">
              <a:spcBef>
                <a:spcPct val="0"/>
              </a:spcBef>
              <a:spcAft>
                <a:spcPct val="0"/>
              </a:spcAft>
            </a:pPr>
            <a:r>
              <a:rPr lang="en-GB" sz="1400" i="1">
                <a:solidFill>
                  <a:schemeClr val="accent4"/>
                </a:solidFill>
                <a:latin typeface="Arial" panose="020B0604020202020204" pitchFamily="34" charset="0"/>
                <a:cs typeface="Arial" panose="020B0604020202020204" pitchFamily="34" charset="0"/>
              </a:rPr>
              <a:t>Water phase</a:t>
            </a:r>
          </a:p>
        </p:txBody>
      </p:sp>
      <p:sp>
        <p:nvSpPr>
          <p:cNvPr id="64" name="TextBox 208">
            <a:extLst>
              <a:ext uri="{FF2B5EF4-FFF2-40B4-BE49-F238E27FC236}">
                <a16:creationId xmlns:a16="http://schemas.microsoft.com/office/drawing/2014/main" id="{8702B860-CF17-F849-815C-69D7FE67746B}"/>
              </a:ext>
            </a:extLst>
          </p:cNvPr>
          <p:cNvSpPr txBox="1"/>
          <p:nvPr/>
        </p:nvSpPr>
        <p:spPr>
          <a:xfrm>
            <a:off x="9666408" y="3602250"/>
            <a:ext cx="1720061" cy="375469"/>
          </a:xfrm>
          <a:prstGeom prst="rect">
            <a:avLst/>
          </a:prstGeom>
          <a:noFill/>
        </p:spPr>
        <p:txBody>
          <a:bodyPr wrap="square" lIns="0" tIns="0" rIns="0" bIns="0">
            <a:noAutofit/>
          </a:bodyPr>
          <a:lstStyle/>
          <a:p>
            <a:pPr algn="ctr"/>
            <a:r>
              <a:rPr lang="en-GB" sz="1400" b="1">
                <a:solidFill>
                  <a:schemeClr val="tx2"/>
                </a:solidFill>
              </a:rPr>
              <a:t>Hydrolyzed protein concentrate</a:t>
            </a:r>
          </a:p>
        </p:txBody>
      </p:sp>
      <p:pic>
        <p:nvPicPr>
          <p:cNvPr id="69" name="Picture 204">
            <a:extLst>
              <a:ext uri="{FF2B5EF4-FFF2-40B4-BE49-F238E27FC236}">
                <a16:creationId xmlns:a16="http://schemas.microsoft.com/office/drawing/2014/main" id="{C59F0617-E990-2845-B96B-4506F1E8DD5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896035" y="4053365"/>
            <a:ext cx="1254797" cy="1254797"/>
          </a:xfrm>
          <a:prstGeom prst="ellipse">
            <a:avLst/>
          </a:prstGeom>
          <a:solidFill>
            <a:schemeClr val="bg1"/>
          </a:solidFill>
          <a:ln w="6350">
            <a:noFill/>
          </a:ln>
          <a:effectLst>
            <a:softEdge rad="0"/>
          </a:effectLst>
        </p:spPr>
      </p:pic>
      <p:cxnSp>
        <p:nvCxnSpPr>
          <p:cNvPr id="147" name="Straight Arrow Connector 41">
            <a:extLst>
              <a:ext uri="{FF2B5EF4-FFF2-40B4-BE49-F238E27FC236}">
                <a16:creationId xmlns:a16="http://schemas.microsoft.com/office/drawing/2014/main" id="{D083BD15-29AB-7646-9162-E44812870BA1}"/>
              </a:ext>
            </a:extLst>
          </p:cNvPr>
          <p:cNvCxnSpPr>
            <a:cxnSpLocks/>
            <a:stCxn id="8" idx="3"/>
            <a:endCxn id="148" idx="0"/>
          </p:cNvCxnSpPr>
          <p:nvPr/>
        </p:nvCxnSpPr>
        <p:spPr bwMode="auto">
          <a:xfrm rot="16200000" flipH="1">
            <a:off x="1765613" y="4076915"/>
            <a:ext cx="472410" cy="170303"/>
          </a:xfrm>
          <a:prstGeom prst="bentConnector3">
            <a:avLst>
              <a:gd name="adj1" fmla="val 113"/>
            </a:avLst>
          </a:prstGeom>
          <a:solidFill>
            <a:srgbClr val="FFD133"/>
          </a:solidFill>
          <a:ln w="19050" cap="flat" cmpd="sng" algn="ctr">
            <a:solidFill>
              <a:srgbClr val="8E6205"/>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8" name="TextBox 62">
            <a:extLst>
              <a:ext uri="{FF2B5EF4-FFF2-40B4-BE49-F238E27FC236}">
                <a16:creationId xmlns:a16="http://schemas.microsoft.com/office/drawing/2014/main" id="{A566485C-9BCB-CB49-957D-0386DE5C87B0}"/>
              </a:ext>
            </a:extLst>
          </p:cNvPr>
          <p:cNvSpPr txBox="1"/>
          <p:nvPr/>
        </p:nvSpPr>
        <p:spPr>
          <a:xfrm>
            <a:off x="1566684" y="4398272"/>
            <a:ext cx="1040571" cy="261610"/>
          </a:xfrm>
          <a:prstGeom prst="rect">
            <a:avLst/>
          </a:prstGeom>
          <a:noFill/>
          <a:ln>
            <a:noFill/>
          </a:ln>
        </p:spPr>
        <p:txBody>
          <a:bodyPr wrap="square" rtlCol="0">
            <a:spAutoFit/>
          </a:bodyPr>
          <a:lstStyle/>
          <a:p>
            <a:pPr algn="ctr" eaLnBrk="0" fontAlgn="base" hangingPunct="0">
              <a:spcBef>
                <a:spcPct val="0"/>
              </a:spcBef>
              <a:spcAft>
                <a:spcPct val="0"/>
              </a:spcAft>
            </a:pPr>
            <a:r>
              <a:rPr lang="en-GB" sz="1100">
                <a:solidFill>
                  <a:srgbClr val="8E6205"/>
                </a:solidFill>
                <a:latin typeface="Arial" panose="020B0604020202020204" pitchFamily="34" charset="0"/>
                <a:cs typeface="Arial" panose="020B0604020202020204" pitchFamily="34" charset="0"/>
              </a:rPr>
              <a:t>Bones</a:t>
            </a:r>
          </a:p>
        </p:txBody>
      </p:sp>
      <p:cxnSp>
        <p:nvCxnSpPr>
          <p:cNvPr id="260" name="Straight Arrow Connector 41">
            <a:extLst>
              <a:ext uri="{FF2B5EF4-FFF2-40B4-BE49-F238E27FC236}">
                <a16:creationId xmlns:a16="http://schemas.microsoft.com/office/drawing/2014/main" id="{E7CE63B3-425C-0A44-A0F0-3780063D14A4}"/>
              </a:ext>
            </a:extLst>
          </p:cNvPr>
          <p:cNvCxnSpPr>
            <a:cxnSpLocks/>
            <a:stCxn id="77" idx="6"/>
            <a:endCxn id="69" idx="2"/>
          </p:cNvCxnSpPr>
          <p:nvPr/>
        </p:nvCxnSpPr>
        <p:spPr bwMode="auto">
          <a:xfrm>
            <a:off x="8850523" y="4680764"/>
            <a:ext cx="1045512" cy="0"/>
          </a:xfrm>
          <a:prstGeom prst="straightConnector1">
            <a:avLst/>
          </a:prstGeom>
          <a:solidFill>
            <a:srgbClr val="FFD133"/>
          </a:solidFill>
          <a:ln w="31750" cap="flat" cmpd="sng" algn="ctr">
            <a:solidFill>
              <a:schemeClr val="accent4"/>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 name="Straight Arrow Connector 41">
            <a:extLst>
              <a:ext uri="{FF2B5EF4-FFF2-40B4-BE49-F238E27FC236}">
                <a16:creationId xmlns:a16="http://schemas.microsoft.com/office/drawing/2014/main" id="{E97F9C4D-F606-D341-901A-0A7BC30A4E13}"/>
              </a:ext>
            </a:extLst>
          </p:cNvPr>
          <p:cNvCxnSpPr>
            <a:cxnSpLocks/>
            <a:stCxn id="8" idx="2"/>
            <a:endCxn id="68" idx="2"/>
          </p:cNvCxnSpPr>
          <p:nvPr/>
        </p:nvCxnSpPr>
        <p:spPr bwMode="auto">
          <a:xfrm>
            <a:off x="2100428" y="3482225"/>
            <a:ext cx="1216053" cy="0"/>
          </a:xfrm>
          <a:prstGeom prst="straightConnector1">
            <a:avLst/>
          </a:prstGeom>
          <a:solidFill>
            <a:srgbClr val="FFD133"/>
          </a:solidFill>
          <a:ln w="31750" cap="flat" cmpd="sng" algn="ctr">
            <a:solidFill>
              <a:srgbClr val="8E6205"/>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 name="Straight Arrow Connector 41">
            <a:extLst>
              <a:ext uri="{FF2B5EF4-FFF2-40B4-BE49-F238E27FC236}">
                <a16:creationId xmlns:a16="http://schemas.microsoft.com/office/drawing/2014/main" id="{548A45AB-F9AD-C34C-8CD9-082DB1922E39}"/>
              </a:ext>
            </a:extLst>
          </p:cNvPr>
          <p:cNvCxnSpPr>
            <a:cxnSpLocks/>
            <a:stCxn id="31" idx="2"/>
            <a:endCxn id="8" idx="0"/>
          </p:cNvCxnSpPr>
          <p:nvPr/>
        </p:nvCxnSpPr>
        <p:spPr bwMode="auto">
          <a:xfrm flipH="1">
            <a:off x="1473029" y="2596335"/>
            <a:ext cx="1" cy="258491"/>
          </a:xfrm>
          <a:prstGeom prst="straightConnector1">
            <a:avLst/>
          </a:prstGeom>
          <a:solidFill>
            <a:srgbClr val="FFD133"/>
          </a:solidFill>
          <a:ln w="31750" cap="flat" cmpd="sng" algn="ctr">
            <a:solidFill>
              <a:srgbClr val="8E6205"/>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 name="Straight Arrow Connector 41">
            <a:extLst>
              <a:ext uri="{FF2B5EF4-FFF2-40B4-BE49-F238E27FC236}">
                <a16:creationId xmlns:a16="http://schemas.microsoft.com/office/drawing/2014/main" id="{24778DED-F4CC-C041-A2D4-2679EB01F0C5}"/>
              </a:ext>
            </a:extLst>
          </p:cNvPr>
          <p:cNvCxnSpPr>
            <a:cxnSpLocks/>
            <a:stCxn id="99" idx="6"/>
            <a:endCxn id="54" idx="2"/>
          </p:cNvCxnSpPr>
          <p:nvPr/>
        </p:nvCxnSpPr>
        <p:spPr bwMode="auto">
          <a:xfrm>
            <a:off x="7464241" y="2594841"/>
            <a:ext cx="2431794" cy="0"/>
          </a:xfrm>
          <a:prstGeom prst="straightConnector1">
            <a:avLst/>
          </a:prstGeom>
          <a:solidFill>
            <a:srgbClr val="FFD133"/>
          </a:solidFill>
          <a:ln w="31750"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9">
            <a:extLst>
              <a:ext uri="{FF2B5EF4-FFF2-40B4-BE49-F238E27FC236}">
                <a16:creationId xmlns:a16="http://schemas.microsoft.com/office/drawing/2014/main" id="{684422E7-3554-8447-8C9B-EBB4B6E27389}"/>
              </a:ext>
            </a:extLst>
          </p:cNvPr>
          <p:cNvSpPr txBox="1">
            <a:spLocks noChangeArrowheads="1"/>
          </p:cNvSpPr>
          <p:nvPr/>
        </p:nvSpPr>
        <p:spPr bwMode="auto">
          <a:xfrm>
            <a:off x="10111628" y="1715678"/>
            <a:ext cx="800857" cy="215444"/>
          </a:xfrm>
          <a:prstGeom prst="rect">
            <a:avLst/>
          </a:prstGeom>
          <a:noFill/>
          <a:ln>
            <a:noFill/>
          </a:ln>
          <a:effectLst/>
        </p:spPr>
        <p:txBody>
          <a:bodyPr wrap="square" tIns="0" bIns="0">
            <a:spAutoFit/>
          </a:bodyPr>
          <a:lstStyle/>
          <a:p>
            <a:pPr algn="ctr">
              <a:spcBef>
                <a:spcPct val="50000"/>
              </a:spcBef>
              <a:defRPr/>
            </a:pPr>
            <a:r>
              <a:rPr lang="en-GB" sz="1400" b="1" kern="0">
                <a:solidFill>
                  <a:schemeClr val="tx2"/>
                </a:solidFill>
              </a:rPr>
              <a:t>Fat/oil</a:t>
            </a:r>
          </a:p>
        </p:txBody>
      </p:sp>
      <p:cxnSp>
        <p:nvCxnSpPr>
          <p:cNvPr id="41" name="Straight Arrow Connector 41">
            <a:extLst>
              <a:ext uri="{FF2B5EF4-FFF2-40B4-BE49-F238E27FC236}">
                <a16:creationId xmlns:a16="http://schemas.microsoft.com/office/drawing/2014/main" id="{0F43019C-687B-4058-B232-4FE064AD5A41}"/>
              </a:ext>
            </a:extLst>
          </p:cNvPr>
          <p:cNvCxnSpPr>
            <a:cxnSpLocks/>
            <a:stCxn id="68" idx="3"/>
            <a:endCxn id="69" idx="4"/>
          </p:cNvCxnSpPr>
          <p:nvPr/>
        </p:nvCxnSpPr>
        <p:spPr bwMode="auto">
          <a:xfrm rot="16200000" flipH="1">
            <a:off x="6320688" y="1105416"/>
            <a:ext cx="1382300" cy="7023192"/>
          </a:xfrm>
          <a:prstGeom prst="bentConnector3">
            <a:avLst>
              <a:gd name="adj1" fmla="val 132905"/>
            </a:avLst>
          </a:prstGeom>
          <a:solidFill>
            <a:srgbClr val="FFD133"/>
          </a:solidFill>
          <a:ln w="19050" cap="flat" cmpd="sng" algn="ctr">
            <a:solidFill>
              <a:srgbClr val="8E6205"/>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62">
            <a:extLst>
              <a:ext uri="{FF2B5EF4-FFF2-40B4-BE49-F238E27FC236}">
                <a16:creationId xmlns:a16="http://schemas.microsoft.com/office/drawing/2014/main" id="{689EE095-98AA-43E0-9CB2-924864DDB1D4}"/>
              </a:ext>
            </a:extLst>
          </p:cNvPr>
          <p:cNvSpPr txBox="1"/>
          <p:nvPr/>
        </p:nvSpPr>
        <p:spPr>
          <a:xfrm>
            <a:off x="3568752" y="5484938"/>
            <a:ext cx="1319918" cy="261610"/>
          </a:xfrm>
          <a:prstGeom prst="rect">
            <a:avLst/>
          </a:prstGeom>
          <a:noFill/>
          <a:ln>
            <a:noFill/>
          </a:ln>
        </p:spPr>
        <p:txBody>
          <a:bodyPr wrap="square" rtlCol="0">
            <a:spAutoFit/>
          </a:bodyPr>
          <a:lstStyle/>
          <a:p>
            <a:pPr algn="ctr" eaLnBrk="0" fontAlgn="base" hangingPunct="0">
              <a:spcBef>
                <a:spcPct val="0"/>
              </a:spcBef>
              <a:spcAft>
                <a:spcPct val="0"/>
              </a:spcAft>
            </a:pPr>
            <a:r>
              <a:rPr lang="en-GB" sz="1100">
                <a:solidFill>
                  <a:srgbClr val="8E6205"/>
                </a:solidFill>
                <a:latin typeface="Arial" panose="020B0604020202020204" pitchFamily="34" charset="0"/>
                <a:cs typeface="Arial" panose="020B0604020202020204" pitchFamily="34" charset="0"/>
              </a:rPr>
              <a:t>Decanter sludge</a:t>
            </a:r>
          </a:p>
        </p:txBody>
      </p:sp>
      <p:pic>
        <p:nvPicPr>
          <p:cNvPr id="54" name="Picture 6">
            <a:extLst>
              <a:ext uri="{FF2B5EF4-FFF2-40B4-BE49-F238E27FC236}">
                <a16:creationId xmlns:a16="http://schemas.microsoft.com/office/drawing/2014/main" id="{346EFB1E-7E8D-2747-BA9E-4B8CB040D22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9896035" y="1967442"/>
            <a:ext cx="1254797" cy="1254797"/>
          </a:xfrm>
          <a:prstGeom prst="ellipse">
            <a:avLst/>
          </a:prstGeom>
          <a:solidFill>
            <a:schemeClr val="bg1"/>
          </a:solidFill>
          <a:ln>
            <a:noFill/>
          </a:ln>
          <a:effectLst>
            <a:softEdge rad="0"/>
          </a:effectLst>
        </p:spPr>
      </p:pic>
      <p:grpSp>
        <p:nvGrpSpPr>
          <p:cNvPr id="97" name="Grupp 96">
            <a:extLst>
              <a:ext uri="{FF2B5EF4-FFF2-40B4-BE49-F238E27FC236}">
                <a16:creationId xmlns:a16="http://schemas.microsoft.com/office/drawing/2014/main" id="{85A19FCB-5938-9E4D-8596-EF0177F9CB22}"/>
              </a:ext>
            </a:extLst>
          </p:cNvPr>
          <p:cNvGrpSpPr/>
          <p:nvPr/>
        </p:nvGrpSpPr>
        <p:grpSpPr>
          <a:xfrm>
            <a:off x="7595726" y="4053365"/>
            <a:ext cx="1254797" cy="1254797"/>
            <a:chOff x="7645546" y="4232255"/>
            <a:chExt cx="1440000" cy="1440000"/>
          </a:xfrm>
        </p:grpSpPr>
        <p:pic>
          <p:nvPicPr>
            <p:cNvPr id="77" name="Platshållare för bild 33">
              <a:extLst>
                <a:ext uri="{FF2B5EF4-FFF2-40B4-BE49-F238E27FC236}">
                  <a16:creationId xmlns:a16="http://schemas.microsoft.com/office/drawing/2014/main" id="{FFA88E12-E364-7045-B778-681D8105AF5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6172" t="-13652" r="-1618" b="-20522"/>
            <a:stretch/>
          </p:blipFill>
          <p:spPr>
            <a:xfrm>
              <a:off x="7645546" y="4232255"/>
              <a:ext cx="1440000" cy="1440000"/>
            </a:xfrm>
            <a:prstGeom prst="ellipse">
              <a:avLst/>
            </a:prstGeom>
            <a:solidFill>
              <a:schemeClr val="bg1"/>
            </a:solidFill>
            <a:ln w="6350">
              <a:solidFill>
                <a:schemeClr val="tx1">
                  <a:lumMod val="20000"/>
                  <a:lumOff val="80000"/>
                </a:schemeClr>
              </a:solidFill>
            </a:ln>
            <a:effectLst>
              <a:softEdge rad="0"/>
            </a:effectLst>
          </p:spPr>
        </p:pic>
        <p:sp>
          <p:nvSpPr>
            <p:cNvPr id="75" name="Text Box 8">
              <a:extLst>
                <a:ext uri="{FF2B5EF4-FFF2-40B4-BE49-F238E27FC236}">
                  <a16:creationId xmlns:a16="http://schemas.microsoft.com/office/drawing/2014/main" id="{65ED275A-841D-4E42-9C55-CE38383ABE1A}"/>
                </a:ext>
              </a:extLst>
            </p:cNvPr>
            <p:cNvSpPr txBox="1">
              <a:spLocks noChangeArrowheads="1"/>
            </p:cNvSpPr>
            <p:nvPr/>
          </p:nvSpPr>
          <p:spPr bwMode="auto">
            <a:xfrm>
              <a:off x="7768132" y="5384878"/>
              <a:ext cx="1193331" cy="215444"/>
            </a:xfrm>
            <a:prstGeom prst="rect">
              <a:avLst/>
            </a:prstGeom>
            <a:noFill/>
            <a:ln>
              <a:noFill/>
            </a:ln>
            <a:effectLst/>
          </p:spPr>
          <p:txBody>
            <a:bodyPr wrap="square" lIns="0" tIns="0" rIns="0" bIns="0">
              <a:noAutofit/>
            </a:bodyPr>
            <a:lstStyle/>
            <a:p>
              <a:pPr algn="ctr">
                <a:defRPr/>
              </a:pPr>
              <a:r>
                <a:rPr lang="en-GB" sz="900">
                  <a:solidFill>
                    <a:schemeClr val="tx2"/>
                  </a:solidFill>
                </a:rPr>
                <a:t>Evaporator</a:t>
              </a:r>
              <a:endParaRPr lang="en-GB" sz="900">
                <a:solidFill>
                  <a:schemeClr val="tx2"/>
                </a:solidFill>
                <a:cs typeface="Arial"/>
              </a:endParaRPr>
            </a:p>
          </p:txBody>
        </p:sp>
      </p:grpSp>
      <p:grpSp>
        <p:nvGrpSpPr>
          <p:cNvPr id="98" name="Grupp 97">
            <a:extLst>
              <a:ext uri="{FF2B5EF4-FFF2-40B4-BE49-F238E27FC236}">
                <a16:creationId xmlns:a16="http://schemas.microsoft.com/office/drawing/2014/main" id="{80E5F981-CBF2-6D4A-9FBD-9CCF197D4969}"/>
              </a:ext>
            </a:extLst>
          </p:cNvPr>
          <p:cNvGrpSpPr/>
          <p:nvPr/>
        </p:nvGrpSpPr>
        <p:grpSpPr>
          <a:xfrm>
            <a:off x="3316481" y="2854826"/>
            <a:ext cx="1254796" cy="1254797"/>
            <a:chOff x="3276677" y="2856817"/>
            <a:chExt cx="1440000" cy="1440000"/>
          </a:xfrm>
        </p:grpSpPr>
        <p:pic>
          <p:nvPicPr>
            <p:cNvPr id="68" name="Picture 67">
              <a:extLst>
                <a:ext uri="{FF2B5EF4-FFF2-40B4-BE49-F238E27FC236}">
                  <a16:creationId xmlns:a16="http://schemas.microsoft.com/office/drawing/2014/main" id="{930EFA4D-AA41-6E4A-9C2A-2045EF24146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4013" t="-69284" r="-8082" b="-84955"/>
            <a:stretch/>
          </p:blipFill>
          <p:spPr>
            <a:xfrm>
              <a:off x="3276677" y="2856817"/>
              <a:ext cx="1440000" cy="1440000"/>
            </a:xfrm>
            <a:prstGeom prst="ellipse">
              <a:avLst/>
            </a:prstGeom>
            <a:solidFill>
              <a:schemeClr val="bg1"/>
            </a:solidFill>
            <a:ln w="6350">
              <a:noFill/>
            </a:ln>
            <a:effectLst>
              <a:softEdge rad="0"/>
            </a:effectLst>
          </p:spPr>
        </p:pic>
        <p:sp>
          <p:nvSpPr>
            <p:cNvPr id="36" name="Text Box 8">
              <a:extLst>
                <a:ext uri="{FF2B5EF4-FFF2-40B4-BE49-F238E27FC236}">
                  <a16:creationId xmlns:a16="http://schemas.microsoft.com/office/drawing/2014/main" id="{C23DEF05-32FB-413F-BCE1-477AD226BFE2}"/>
                </a:ext>
              </a:extLst>
            </p:cNvPr>
            <p:cNvSpPr txBox="1">
              <a:spLocks noChangeArrowheads="1"/>
            </p:cNvSpPr>
            <p:nvPr/>
          </p:nvSpPr>
          <p:spPr bwMode="auto">
            <a:xfrm>
              <a:off x="3464583" y="3849948"/>
              <a:ext cx="1073067" cy="256044"/>
            </a:xfrm>
            <a:prstGeom prst="rect">
              <a:avLst/>
            </a:prstGeom>
            <a:noFill/>
            <a:ln>
              <a:noFill/>
            </a:ln>
            <a:effectLst/>
          </p:spPr>
          <p:txBody>
            <a:bodyPr wrap="square" lIns="0" tIns="0" rIns="0" bIns="0">
              <a:noAutofit/>
            </a:bodyPr>
            <a:lstStyle/>
            <a:p>
              <a:pPr algn="ctr">
                <a:defRPr/>
              </a:pPr>
              <a:r>
                <a:rPr lang="en-GB" sz="900">
                  <a:solidFill>
                    <a:schemeClr val="tx2"/>
                  </a:solidFill>
                </a:rPr>
                <a:t>Three-phase decanter</a:t>
              </a:r>
              <a:endParaRPr lang="en-GB" sz="900">
                <a:solidFill>
                  <a:schemeClr val="tx2"/>
                </a:solidFill>
                <a:cs typeface="Arial"/>
              </a:endParaRPr>
            </a:p>
          </p:txBody>
        </p:sp>
      </p:grpSp>
      <p:grpSp>
        <p:nvGrpSpPr>
          <p:cNvPr id="96" name="Grupp 95">
            <a:extLst>
              <a:ext uri="{FF2B5EF4-FFF2-40B4-BE49-F238E27FC236}">
                <a16:creationId xmlns:a16="http://schemas.microsoft.com/office/drawing/2014/main" id="{54193B5C-C37D-AB4D-B6D6-9573BC83626D}"/>
              </a:ext>
            </a:extLst>
          </p:cNvPr>
          <p:cNvGrpSpPr/>
          <p:nvPr/>
        </p:nvGrpSpPr>
        <p:grpSpPr>
          <a:xfrm>
            <a:off x="5249189" y="4053365"/>
            <a:ext cx="1254797" cy="1254797"/>
            <a:chOff x="5379482" y="4232255"/>
            <a:chExt cx="1440000" cy="1440000"/>
          </a:xfrm>
        </p:grpSpPr>
        <p:pic>
          <p:nvPicPr>
            <p:cNvPr id="82" name="Picture 63" descr="A picture containing indoor, wall, blue, object&#10;&#10;Description generated with high confidence">
              <a:extLst>
                <a:ext uri="{FF2B5EF4-FFF2-40B4-BE49-F238E27FC236}">
                  <a16:creationId xmlns:a16="http://schemas.microsoft.com/office/drawing/2014/main" id="{020156E1-9621-DD44-9A6B-5B72F05B390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40043" t="-21655" r="-38529" b="-33526"/>
            <a:stretch/>
          </p:blipFill>
          <p:spPr>
            <a:xfrm>
              <a:off x="5379482" y="4232255"/>
              <a:ext cx="1440000" cy="1440000"/>
            </a:xfrm>
            <a:prstGeom prst="ellipse">
              <a:avLst/>
            </a:prstGeom>
            <a:solidFill>
              <a:schemeClr val="bg1"/>
            </a:solidFill>
            <a:ln w="6350">
              <a:solidFill>
                <a:schemeClr val="tx1">
                  <a:lumMod val="20000"/>
                  <a:lumOff val="80000"/>
                </a:schemeClr>
              </a:solidFill>
            </a:ln>
            <a:effectLst>
              <a:softEdge rad="0"/>
            </a:effectLst>
          </p:spPr>
        </p:pic>
        <p:sp>
          <p:nvSpPr>
            <p:cNvPr id="38" name="Text Box 8">
              <a:extLst>
                <a:ext uri="{FF2B5EF4-FFF2-40B4-BE49-F238E27FC236}">
                  <a16:creationId xmlns:a16="http://schemas.microsoft.com/office/drawing/2014/main" id="{ABB2BC63-0255-4C39-9151-F0A43796FAE8}"/>
                </a:ext>
              </a:extLst>
            </p:cNvPr>
            <p:cNvSpPr txBox="1">
              <a:spLocks noChangeArrowheads="1"/>
            </p:cNvSpPr>
            <p:nvPr/>
          </p:nvSpPr>
          <p:spPr bwMode="auto">
            <a:xfrm>
              <a:off x="5691174" y="5384878"/>
              <a:ext cx="818741" cy="215444"/>
            </a:xfrm>
            <a:prstGeom prst="rect">
              <a:avLst/>
            </a:prstGeom>
            <a:noFill/>
            <a:ln>
              <a:noFill/>
            </a:ln>
            <a:effectLst/>
          </p:spPr>
          <p:txBody>
            <a:bodyPr wrap="square" lIns="0" tIns="0" rIns="0" bIns="0">
              <a:noAutofit/>
            </a:bodyPr>
            <a:lstStyle/>
            <a:p>
              <a:pPr algn="ctr">
                <a:defRPr/>
              </a:pPr>
              <a:r>
                <a:rPr lang="en-GB" sz="900">
                  <a:solidFill>
                    <a:schemeClr val="tx2"/>
                  </a:solidFill>
                </a:rPr>
                <a:t>Skimmer</a:t>
              </a:r>
              <a:endParaRPr lang="en-GB" sz="900">
                <a:solidFill>
                  <a:schemeClr val="tx2"/>
                </a:solidFill>
                <a:cs typeface="Arial"/>
              </a:endParaRPr>
            </a:p>
          </p:txBody>
        </p:sp>
      </p:grpSp>
      <p:grpSp>
        <p:nvGrpSpPr>
          <p:cNvPr id="95" name="Grupp 94">
            <a:extLst>
              <a:ext uri="{FF2B5EF4-FFF2-40B4-BE49-F238E27FC236}">
                <a16:creationId xmlns:a16="http://schemas.microsoft.com/office/drawing/2014/main" id="{739D4949-BCBE-4E43-B3E9-A17ADA31C965}"/>
              </a:ext>
            </a:extLst>
          </p:cNvPr>
          <p:cNvGrpSpPr/>
          <p:nvPr/>
        </p:nvGrpSpPr>
        <p:grpSpPr>
          <a:xfrm>
            <a:off x="6209444" y="1967442"/>
            <a:ext cx="1254797" cy="1254797"/>
            <a:chOff x="6512514" y="1838458"/>
            <a:chExt cx="1440000" cy="1440000"/>
          </a:xfrm>
        </p:grpSpPr>
        <p:pic>
          <p:nvPicPr>
            <p:cNvPr id="99" name="Picture 63" descr="A picture containing indoor, wall, blue, object&#10;&#10;Description generated with high confidence">
              <a:extLst>
                <a:ext uri="{FF2B5EF4-FFF2-40B4-BE49-F238E27FC236}">
                  <a16:creationId xmlns:a16="http://schemas.microsoft.com/office/drawing/2014/main" id="{0FEF3A34-9536-9841-B3F6-00EFFB7CD20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40043" t="-21655" r="-38529" b="-33526"/>
            <a:stretch/>
          </p:blipFill>
          <p:spPr>
            <a:xfrm>
              <a:off x="6512514" y="1838458"/>
              <a:ext cx="1440000" cy="1440000"/>
            </a:xfrm>
            <a:prstGeom prst="ellipse">
              <a:avLst/>
            </a:prstGeom>
            <a:solidFill>
              <a:schemeClr val="bg1"/>
            </a:solidFill>
            <a:ln w="6350">
              <a:solidFill>
                <a:schemeClr val="tx1">
                  <a:lumMod val="20000"/>
                  <a:lumOff val="80000"/>
                </a:schemeClr>
              </a:solidFill>
            </a:ln>
            <a:effectLst>
              <a:softEdge rad="0"/>
            </a:effectLst>
          </p:spPr>
        </p:pic>
        <p:sp>
          <p:nvSpPr>
            <p:cNvPr id="39" name="Text Box 8">
              <a:extLst>
                <a:ext uri="{FF2B5EF4-FFF2-40B4-BE49-F238E27FC236}">
                  <a16:creationId xmlns:a16="http://schemas.microsoft.com/office/drawing/2014/main" id="{1883E09D-8F09-4352-A863-D2B224F9BC86}"/>
                </a:ext>
              </a:extLst>
            </p:cNvPr>
            <p:cNvSpPr txBox="1">
              <a:spLocks noChangeArrowheads="1"/>
            </p:cNvSpPr>
            <p:nvPr/>
          </p:nvSpPr>
          <p:spPr bwMode="auto">
            <a:xfrm>
              <a:off x="6732310" y="2989649"/>
              <a:ext cx="1019987" cy="222909"/>
            </a:xfrm>
            <a:prstGeom prst="rect">
              <a:avLst/>
            </a:prstGeom>
            <a:noFill/>
            <a:ln>
              <a:noFill/>
            </a:ln>
            <a:effectLst/>
          </p:spPr>
          <p:txBody>
            <a:bodyPr wrap="square" lIns="0" tIns="0" rIns="0" bIns="0">
              <a:noAutofit/>
            </a:bodyPr>
            <a:lstStyle/>
            <a:p>
              <a:pPr algn="ctr">
                <a:defRPr/>
              </a:pPr>
              <a:r>
                <a:rPr lang="en-GB" sz="900">
                  <a:solidFill>
                    <a:schemeClr val="tx2"/>
                  </a:solidFill>
                </a:rPr>
                <a:t>Purifier</a:t>
              </a:r>
              <a:endParaRPr lang="en-GB" sz="900">
                <a:solidFill>
                  <a:schemeClr val="tx2"/>
                </a:solidFill>
                <a:cs typeface="Arial"/>
              </a:endParaRPr>
            </a:p>
          </p:txBody>
        </p:sp>
      </p:grpSp>
      <p:grpSp>
        <p:nvGrpSpPr>
          <p:cNvPr id="126" name="Grupp 125">
            <a:extLst>
              <a:ext uri="{FF2B5EF4-FFF2-40B4-BE49-F238E27FC236}">
                <a16:creationId xmlns:a16="http://schemas.microsoft.com/office/drawing/2014/main" id="{828C5017-029D-6948-83CC-E4697628F612}"/>
              </a:ext>
            </a:extLst>
          </p:cNvPr>
          <p:cNvGrpSpPr/>
          <p:nvPr/>
        </p:nvGrpSpPr>
        <p:grpSpPr>
          <a:xfrm>
            <a:off x="845631" y="2854826"/>
            <a:ext cx="1254797" cy="1254797"/>
            <a:chOff x="845631" y="2809684"/>
            <a:chExt cx="1440000" cy="1440000"/>
          </a:xfrm>
        </p:grpSpPr>
        <p:pic>
          <p:nvPicPr>
            <p:cNvPr id="8" name="Picture 7">
              <a:extLst>
                <a:ext uri="{FF2B5EF4-FFF2-40B4-BE49-F238E27FC236}">
                  <a16:creationId xmlns:a16="http://schemas.microsoft.com/office/drawing/2014/main" id="{C4C38A13-4C37-4269-A433-6E35620DD55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9409" t="-20617" r="-13197" b="-57233"/>
            <a:stretch/>
          </p:blipFill>
          <p:spPr>
            <a:xfrm flipH="1">
              <a:off x="845631" y="2809684"/>
              <a:ext cx="1440000" cy="1440000"/>
            </a:xfrm>
            <a:prstGeom prst="ellipse">
              <a:avLst/>
            </a:prstGeom>
            <a:solidFill>
              <a:schemeClr val="bg1">
                <a:lumMod val="95000"/>
              </a:schemeClr>
            </a:solidFill>
            <a:ln w="6350">
              <a:solidFill>
                <a:schemeClr val="tx1">
                  <a:lumMod val="20000"/>
                  <a:lumOff val="80000"/>
                </a:schemeClr>
              </a:solidFill>
            </a:ln>
            <a:effectLst>
              <a:softEdge rad="0"/>
            </a:effectLst>
          </p:spPr>
        </p:pic>
        <p:sp>
          <p:nvSpPr>
            <p:cNvPr id="40" name="Text Box 8">
              <a:extLst>
                <a:ext uri="{FF2B5EF4-FFF2-40B4-BE49-F238E27FC236}">
                  <a16:creationId xmlns:a16="http://schemas.microsoft.com/office/drawing/2014/main" id="{D8640B8C-2AD1-4BA0-B264-2EB888EBA701}"/>
                </a:ext>
              </a:extLst>
            </p:cNvPr>
            <p:cNvSpPr txBox="1">
              <a:spLocks noChangeArrowheads="1"/>
            </p:cNvSpPr>
            <p:nvPr/>
          </p:nvSpPr>
          <p:spPr bwMode="auto">
            <a:xfrm>
              <a:off x="948840" y="3802744"/>
              <a:ext cx="1233583" cy="246031"/>
            </a:xfrm>
            <a:prstGeom prst="rect">
              <a:avLst/>
            </a:prstGeom>
            <a:noFill/>
            <a:ln>
              <a:noFill/>
            </a:ln>
            <a:effectLst/>
          </p:spPr>
          <p:txBody>
            <a:bodyPr wrap="square" lIns="0" tIns="0" rIns="0" bIns="0">
              <a:noAutofit/>
            </a:bodyPr>
            <a:lstStyle/>
            <a:p>
              <a:pPr algn="ctr">
                <a:defRPr/>
              </a:pPr>
              <a:r>
                <a:rPr lang="en-GB" sz="900">
                  <a:solidFill>
                    <a:schemeClr val="tx2"/>
                  </a:solidFill>
                </a:rPr>
                <a:t>Paddle </a:t>
              </a:r>
              <a:br>
                <a:rPr lang="en-GB" sz="900">
                  <a:solidFill>
                    <a:schemeClr val="tx2"/>
                  </a:solidFill>
                </a:rPr>
              </a:br>
              <a:r>
                <a:rPr lang="en-GB" sz="900">
                  <a:solidFill>
                    <a:schemeClr val="tx2"/>
                  </a:solidFill>
                </a:rPr>
                <a:t>refiner</a:t>
              </a:r>
              <a:endParaRPr lang="en-GB" sz="900">
                <a:solidFill>
                  <a:schemeClr val="tx2"/>
                </a:solidFill>
                <a:cs typeface="Arial"/>
              </a:endParaRPr>
            </a:p>
          </p:txBody>
        </p:sp>
      </p:grpSp>
      <p:sp>
        <p:nvSpPr>
          <p:cNvPr id="119" name="Rektangel 118">
            <a:extLst>
              <a:ext uri="{FF2B5EF4-FFF2-40B4-BE49-F238E27FC236}">
                <a16:creationId xmlns:a16="http://schemas.microsoft.com/office/drawing/2014/main" id="{D46B1412-837B-674F-A305-BB28D7FD8E53}"/>
              </a:ext>
            </a:extLst>
          </p:cNvPr>
          <p:cNvSpPr/>
          <p:nvPr/>
        </p:nvSpPr>
        <p:spPr>
          <a:xfrm>
            <a:off x="7248147" y="4637512"/>
            <a:ext cx="71480" cy="90505"/>
          </a:xfrm>
          <a:prstGeom prst="rect">
            <a:avLst/>
          </a:prstGeom>
          <a:solidFill>
            <a:schemeClr val="tx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Arrow Connector 41">
            <a:extLst>
              <a:ext uri="{FF2B5EF4-FFF2-40B4-BE49-F238E27FC236}">
                <a16:creationId xmlns:a16="http://schemas.microsoft.com/office/drawing/2014/main" id="{7E68DB46-353B-4532-97DE-F5CC7D7057FF}"/>
              </a:ext>
            </a:extLst>
          </p:cNvPr>
          <p:cNvCxnSpPr>
            <a:cxnSpLocks/>
            <a:stCxn id="82" idx="6"/>
            <a:endCxn id="77" idx="2"/>
          </p:cNvCxnSpPr>
          <p:nvPr/>
        </p:nvCxnSpPr>
        <p:spPr bwMode="auto">
          <a:xfrm>
            <a:off x="6503986" y="4680764"/>
            <a:ext cx="1091740" cy="0"/>
          </a:xfrm>
          <a:prstGeom prst="straightConnector1">
            <a:avLst/>
          </a:prstGeom>
          <a:solidFill>
            <a:srgbClr val="FFD133"/>
          </a:solidFill>
          <a:ln w="31750" cap="flat" cmpd="sng" algn="ctr">
            <a:solidFill>
              <a:schemeClr val="accent4"/>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6791953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latshållare för bild 72">
            <a:extLst>
              <a:ext uri="{FF2B5EF4-FFF2-40B4-BE49-F238E27FC236}">
                <a16:creationId xmlns:a16="http://schemas.microsoft.com/office/drawing/2014/main" id="{4B2BE0AE-CDBF-EB42-A377-543AC3A237C6}"/>
              </a:ext>
            </a:extLst>
          </p:cNvPr>
          <p:cNvPicPr>
            <a:picLocks noGrp="1" noChangeAspect="1"/>
          </p:cNvPicPr>
          <p:nvPr>
            <p:ph type="pic" sz="quarter" idx="37"/>
          </p:nvPr>
        </p:nvPicPr>
        <p:blipFill rotWithShape="1">
          <a:blip r:embed="rId3" cstate="email">
            <a:alphaModFix amt="0"/>
            <a:extLst>
              <a:ext uri="{28A0092B-C50C-407E-A947-70E740481C1C}">
                <a14:useLocalDpi xmlns:a14="http://schemas.microsoft.com/office/drawing/2010/main"/>
              </a:ext>
            </a:extLst>
          </a:blip>
          <a:srcRect/>
          <a:stretch/>
        </p:blipFill>
        <p:spPr>
          <a:solidFill>
            <a:schemeClr val="tx1">
              <a:lumMod val="20000"/>
              <a:lumOff val="80000"/>
            </a:schemeClr>
          </a:solidFill>
        </p:spPr>
      </p:pic>
      <p:sp>
        <p:nvSpPr>
          <p:cNvPr id="2" name="Title 1">
            <a:extLst>
              <a:ext uri="{FF2B5EF4-FFF2-40B4-BE49-F238E27FC236}">
                <a16:creationId xmlns:a16="http://schemas.microsoft.com/office/drawing/2014/main" id="{427EE5DE-9620-4D75-AD0E-ECDC54783C41}"/>
              </a:ext>
            </a:extLst>
          </p:cNvPr>
          <p:cNvSpPr>
            <a:spLocks noGrp="1"/>
          </p:cNvSpPr>
          <p:nvPr>
            <p:ph type="ctrTitle"/>
          </p:nvPr>
        </p:nvSpPr>
        <p:spPr>
          <a:xfrm>
            <a:off x="839788" y="305627"/>
            <a:ext cx="9468000" cy="504000"/>
          </a:xfrm>
        </p:spPr>
        <p:txBody>
          <a:bodyPr/>
          <a:lstStyle/>
          <a:p>
            <a:r>
              <a:rPr lang="en-GB" dirty="0"/>
              <a:t>Enzymatic hydrolysis process</a:t>
            </a:r>
          </a:p>
        </p:txBody>
      </p:sp>
      <p:sp>
        <p:nvSpPr>
          <p:cNvPr id="9" name="Underrubrik 8">
            <a:extLst>
              <a:ext uri="{FF2B5EF4-FFF2-40B4-BE49-F238E27FC236}">
                <a16:creationId xmlns:a16="http://schemas.microsoft.com/office/drawing/2014/main" id="{7FDD3435-117C-D34E-AC12-52854AEB3ABE}"/>
              </a:ext>
            </a:extLst>
          </p:cNvPr>
          <p:cNvSpPr>
            <a:spLocks noGrp="1"/>
          </p:cNvSpPr>
          <p:nvPr>
            <p:ph type="subTitle" idx="1"/>
          </p:nvPr>
        </p:nvSpPr>
        <p:spPr>
          <a:xfrm>
            <a:off x="846096" y="828000"/>
            <a:ext cx="9468000" cy="349200"/>
          </a:xfrm>
        </p:spPr>
        <p:txBody>
          <a:bodyPr/>
          <a:lstStyle/>
          <a:p>
            <a:r>
              <a:rPr lang="en-GB" dirty="0"/>
              <a:t>Composition compared to meat concentration</a:t>
            </a:r>
          </a:p>
        </p:txBody>
      </p:sp>
      <p:sp>
        <p:nvSpPr>
          <p:cNvPr id="4" name="Footer Placeholder 3">
            <a:extLst>
              <a:ext uri="{FF2B5EF4-FFF2-40B4-BE49-F238E27FC236}">
                <a16:creationId xmlns:a16="http://schemas.microsoft.com/office/drawing/2014/main" id="{1FFDA444-4D99-477D-ACFB-8D5CBB5BEB54}"/>
              </a:ext>
            </a:extLst>
          </p:cNvPr>
          <p:cNvSpPr>
            <a:spLocks noGrp="1"/>
          </p:cNvSpPr>
          <p:nvPr>
            <p:ph type="ftr" sz="quarter" idx="27"/>
          </p:nvPr>
        </p:nvSpPr>
        <p:spPr>
          <a:xfrm>
            <a:off x="909408" y="6530400"/>
            <a:ext cx="1800000" cy="125999"/>
          </a:xfrm>
        </p:spPr>
        <p:txBody>
          <a:bodyPr/>
          <a:lstStyle/>
          <a:p>
            <a:r>
              <a:rPr lang="en-GB" dirty="0"/>
              <a:t>| © Alfa Laval</a:t>
            </a:r>
          </a:p>
        </p:txBody>
      </p:sp>
      <p:sp>
        <p:nvSpPr>
          <p:cNvPr id="5" name="Date Placeholder 4">
            <a:extLst>
              <a:ext uri="{FF2B5EF4-FFF2-40B4-BE49-F238E27FC236}">
                <a16:creationId xmlns:a16="http://schemas.microsoft.com/office/drawing/2014/main" id="{E8774BAB-FC5B-4A4C-92E9-B82A281BE627}"/>
              </a:ext>
            </a:extLst>
          </p:cNvPr>
          <p:cNvSpPr>
            <a:spLocks noGrp="1"/>
          </p:cNvSpPr>
          <p:nvPr>
            <p:ph type="dt" sz="half" idx="26"/>
          </p:nvPr>
        </p:nvSpPr>
        <p:spPr>
          <a:xfrm>
            <a:off x="360000" y="6531166"/>
            <a:ext cx="549408" cy="125233"/>
          </a:xfrm>
        </p:spPr>
        <p:txBody>
          <a:bodyPr/>
          <a:lstStyle/>
          <a:p>
            <a:fld id="{74DD21C0-EE81-41FF-9DCB-588A16D41EC9}" type="datetime1">
              <a:rPr lang="en-GB" smtClean="0"/>
              <a:pPr/>
              <a:t>13/12/2021</a:t>
            </a:fld>
            <a:endParaRPr lang="en-GB" dirty="0"/>
          </a:p>
        </p:txBody>
      </p:sp>
      <p:sp>
        <p:nvSpPr>
          <p:cNvPr id="6" name="Slide Number Placeholder 5">
            <a:extLst>
              <a:ext uri="{FF2B5EF4-FFF2-40B4-BE49-F238E27FC236}">
                <a16:creationId xmlns:a16="http://schemas.microsoft.com/office/drawing/2014/main" id="{2C0A44E8-A4A5-4A64-8EC5-8E39C8134C90}"/>
              </a:ext>
            </a:extLst>
          </p:cNvPr>
          <p:cNvSpPr>
            <a:spLocks noGrp="1"/>
          </p:cNvSpPr>
          <p:nvPr>
            <p:ph type="sldNum" sz="quarter" idx="28"/>
          </p:nvPr>
        </p:nvSpPr>
        <p:spPr>
          <a:xfrm>
            <a:off x="10663419" y="6530350"/>
            <a:ext cx="248206" cy="125283"/>
          </a:xfrm>
        </p:spPr>
        <p:txBody>
          <a:bodyPr/>
          <a:lstStyle/>
          <a:p>
            <a:fld id="{E1781896-7108-754B-A195-4B41D5296C65}" type="slidenum">
              <a:rPr lang="en-GB" smtClean="0"/>
              <a:pPr/>
              <a:t>37</a:t>
            </a:fld>
            <a:r>
              <a:rPr lang="en-GB" dirty="0"/>
              <a:t> |</a:t>
            </a:r>
          </a:p>
        </p:txBody>
      </p:sp>
      <p:graphicFrame>
        <p:nvGraphicFramePr>
          <p:cNvPr id="8" name="Chart 7">
            <a:extLst>
              <a:ext uri="{FF2B5EF4-FFF2-40B4-BE49-F238E27FC236}">
                <a16:creationId xmlns:a16="http://schemas.microsoft.com/office/drawing/2014/main" id="{B9E55F8B-4A8C-4FD1-A1F4-2FBD87D9778E}"/>
              </a:ext>
            </a:extLst>
          </p:cNvPr>
          <p:cNvGraphicFramePr>
            <a:graphicFrameLocks/>
          </p:cNvGraphicFramePr>
          <p:nvPr>
            <p:extLst>
              <p:ext uri="{D42A27DB-BD31-4B8C-83A1-F6EECF244321}">
                <p14:modId xmlns:p14="http://schemas.microsoft.com/office/powerpoint/2010/main" val="3856084211"/>
              </p:ext>
            </p:extLst>
          </p:nvPr>
        </p:nvGraphicFramePr>
        <p:xfrm>
          <a:off x="740397" y="1848679"/>
          <a:ext cx="5148000" cy="39855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2F00049B-E053-4E61-B841-537FB396E540}"/>
              </a:ext>
            </a:extLst>
          </p:cNvPr>
          <p:cNvGraphicFramePr>
            <a:graphicFrameLocks/>
          </p:cNvGraphicFramePr>
          <p:nvPr>
            <p:extLst>
              <p:ext uri="{D42A27DB-BD31-4B8C-83A1-F6EECF244321}">
                <p14:modId xmlns:p14="http://schemas.microsoft.com/office/powerpoint/2010/main" val="2254538630"/>
              </p:ext>
            </p:extLst>
          </p:nvPr>
        </p:nvGraphicFramePr>
        <p:xfrm>
          <a:off x="6339147" y="1848679"/>
          <a:ext cx="5148000" cy="39855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4204527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090D-E60B-4453-ADA2-66C0B9945C0D}"/>
              </a:ext>
            </a:extLst>
          </p:cNvPr>
          <p:cNvSpPr>
            <a:spLocks noGrp="1"/>
          </p:cNvSpPr>
          <p:nvPr>
            <p:ph type="ctrTitle"/>
          </p:nvPr>
        </p:nvSpPr>
        <p:spPr>
          <a:xfrm>
            <a:off x="839788" y="305627"/>
            <a:ext cx="9468000" cy="504000"/>
          </a:xfrm>
        </p:spPr>
        <p:txBody>
          <a:bodyPr/>
          <a:lstStyle/>
          <a:p>
            <a:r>
              <a:rPr lang="en-US" dirty="0"/>
              <a:t>Extrusion processing</a:t>
            </a:r>
          </a:p>
        </p:txBody>
      </p:sp>
      <p:sp>
        <p:nvSpPr>
          <p:cNvPr id="3" name="Subtitle 2">
            <a:extLst>
              <a:ext uri="{FF2B5EF4-FFF2-40B4-BE49-F238E27FC236}">
                <a16:creationId xmlns:a16="http://schemas.microsoft.com/office/drawing/2014/main" id="{14D6D4A0-D150-4985-BE94-992E2CDC03B9}"/>
              </a:ext>
            </a:extLst>
          </p:cNvPr>
          <p:cNvSpPr>
            <a:spLocks noGrp="1"/>
          </p:cNvSpPr>
          <p:nvPr>
            <p:ph type="subTitle" idx="1"/>
          </p:nvPr>
        </p:nvSpPr>
        <p:spPr>
          <a:xfrm>
            <a:off x="846096" y="828000"/>
            <a:ext cx="9468000" cy="349200"/>
          </a:xfrm>
        </p:spPr>
        <p:txBody>
          <a:bodyPr>
            <a:noAutofit/>
          </a:bodyPr>
          <a:lstStyle/>
          <a:p>
            <a:r>
              <a:rPr lang="en-GB" dirty="0"/>
              <a:t>Extruding fat and oil and protein hydrolysates</a:t>
            </a:r>
          </a:p>
        </p:txBody>
      </p:sp>
      <p:sp>
        <p:nvSpPr>
          <p:cNvPr id="8" name="Platshållare för text 7">
            <a:extLst>
              <a:ext uri="{FF2B5EF4-FFF2-40B4-BE49-F238E27FC236}">
                <a16:creationId xmlns:a16="http://schemas.microsoft.com/office/drawing/2014/main" id="{DA5DCD94-1208-D141-928F-2F041DB66CE5}"/>
              </a:ext>
            </a:extLst>
          </p:cNvPr>
          <p:cNvSpPr>
            <a:spLocks noGrp="1"/>
          </p:cNvSpPr>
          <p:nvPr>
            <p:ph type="body" sz="quarter" idx="12"/>
          </p:nvPr>
        </p:nvSpPr>
        <p:spPr>
          <a:xfrm>
            <a:off x="839788" y="1951038"/>
            <a:ext cx="3854435" cy="3744912"/>
          </a:xfrm>
        </p:spPr>
        <p:txBody>
          <a:bodyPr/>
          <a:lstStyle/>
          <a:p>
            <a:pPr marL="0" indent="0">
              <a:spcAft>
                <a:spcPts val="1200"/>
              </a:spcAft>
              <a:buNone/>
            </a:pPr>
            <a:r>
              <a:rPr lang="en-GB" b="1" dirty="0"/>
              <a:t>More meat proteins using </a:t>
            </a:r>
            <a:br>
              <a:rPr lang="en-GB" b="1" dirty="0"/>
            </a:br>
            <a:r>
              <a:rPr lang="en-GB" b="1" dirty="0"/>
              <a:t>less energy</a:t>
            </a:r>
          </a:p>
          <a:p>
            <a:pPr>
              <a:spcAft>
                <a:spcPts val="1200"/>
              </a:spcAft>
            </a:pPr>
            <a:r>
              <a:rPr lang="en-GB" dirty="0"/>
              <a:t>Only 1/6 of the water of the original meat product </a:t>
            </a:r>
          </a:p>
          <a:p>
            <a:pPr>
              <a:spcAft>
                <a:spcPts val="1200"/>
              </a:spcAft>
            </a:pPr>
            <a:r>
              <a:rPr lang="en-GB" dirty="0"/>
              <a:t>One protein makes balancing with other ingredients easy</a:t>
            </a:r>
          </a:p>
          <a:p>
            <a:pPr>
              <a:spcAft>
                <a:spcPts val="1200"/>
              </a:spcAft>
            </a:pPr>
            <a:r>
              <a:rPr lang="en-GB" dirty="0"/>
              <a:t>Modifying the properties and flavour profile possible</a:t>
            </a:r>
          </a:p>
          <a:p>
            <a:pPr>
              <a:spcAft>
                <a:spcPts val="1200"/>
              </a:spcAft>
            </a:pPr>
            <a:r>
              <a:rPr lang="en-GB" dirty="0"/>
              <a:t>More sustainable processing due to higher energy efficiency</a:t>
            </a:r>
          </a:p>
        </p:txBody>
      </p:sp>
      <p:sp>
        <p:nvSpPr>
          <p:cNvPr id="5" name="Footer Placeholder 4">
            <a:extLst>
              <a:ext uri="{FF2B5EF4-FFF2-40B4-BE49-F238E27FC236}">
                <a16:creationId xmlns:a16="http://schemas.microsoft.com/office/drawing/2014/main" id="{7ADF45D6-0316-45B9-9F74-B11A84167A42}"/>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6" name="Date Placeholder 5">
            <a:extLst>
              <a:ext uri="{FF2B5EF4-FFF2-40B4-BE49-F238E27FC236}">
                <a16:creationId xmlns:a16="http://schemas.microsoft.com/office/drawing/2014/main" id="{2FB865EF-5096-42C4-8088-61D5D8471E66}"/>
              </a:ext>
            </a:extLst>
          </p:cNvPr>
          <p:cNvSpPr>
            <a:spLocks noGrp="1"/>
          </p:cNvSpPr>
          <p:nvPr>
            <p:ph type="dt" sz="half" idx="26"/>
          </p:nvPr>
        </p:nvSpPr>
        <p:spPr>
          <a:xfrm>
            <a:off x="360000" y="6531166"/>
            <a:ext cx="549408" cy="125233"/>
          </a:xfrm>
        </p:spPr>
        <p:txBody>
          <a:bodyPr/>
          <a:lstStyle/>
          <a:p>
            <a:fld id="{74DD21C0-EE81-41FF-9DCB-588A16D41EC9}" type="datetime1">
              <a:rPr lang="en-GB" noProof="0" smtClean="0"/>
              <a:pPr/>
              <a:t>13/12/2021</a:t>
            </a:fld>
            <a:endParaRPr lang="en-GB" noProof="0"/>
          </a:p>
        </p:txBody>
      </p:sp>
      <p:sp>
        <p:nvSpPr>
          <p:cNvPr id="7" name="Slide Number Placeholder 6">
            <a:extLst>
              <a:ext uri="{FF2B5EF4-FFF2-40B4-BE49-F238E27FC236}">
                <a16:creationId xmlns:a16="http://schemas.microsoft.com/office/drawing/2014/main" id="{BD95150D-E35A-4F33-AED5-6786F90A7F09}"/>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38</a:t>
            </a:fld>
            <a:r>
              <a:rPr lang="en-GB" noProof="0"/>
              <a:t> |</a:t>
            </a:r>
          </a:p>
        </p:txBody>
      </p:sp>
      <p:sp>
        <p:nvSpPr>
          <p:cNvPr id="17" name="Rectangle 16">
            <a:extLst>
              <a:ext uri="{FF2B5EF4-FFF2-40B4-BE49-F238E27FC236}">
                <a16:creationId xmlns:a16="http://schemas.microsoft.com/office/drawing/2014/main" id="{AD71601E-1D00-48F8-8015-DB0EAA91E86A}"/>
              </a:ext>
            </a:extLst>
          </p:cNvPr>
          <p:cNvSpPr/>
          <p:nvPr/>
        </p:nvSpPr>
        <p:spPr bwMode="auto">
          <a:xfrm>
            <a:off x="5169071" y="3994151"/>
            <a:ext cx="190005" cy="13613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a-DK" sz="2000">
              <a:latin typeface="Times New Roman" pitchFamily="18" charset="0"/>
            </a:endParaRPr>
          </a:p>
        </p:txBody>
      </p:sp>
      <p:sp>
        <p:nvSpPr>
          <p:cNvPr id="36" name="Rectangle 35">
            <a:extLst>
              <a:ext uri="{FF2B5EF4-FFF2-40B4-BE49-F238E27FC236}">
                <a16:creationId xmlns:a16="http://schemas.microsoft.com/office/drawing/2014/main" id="{58323CB5-555F-45B3-9A78-1364FB1D7F74}"/>
              </a:ext>
            </a:extLst>
          </p:cNvPr>
          <p:cNvSpPr/>
          <p:nvPr/>
        </p:nvSpPr>
        <p:spPr bwMode="auto">
          <a:xfrm>
            <a:off x="5024335" y="4000600"/>
            <a:ext cx="190005" cy="13613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a-DK" sz="2000">
              <a:latin typeface="Times New Roman" pitchFamily="18" charset="0"/>
            </a:endParaRPr>
          </a:p>
        </p:txBody>
      </p:sp>
      <p:grpSp>
        <p:nvGrpSpPr>
          <p:cNvPr id="4" name="Grupp 3">
            <a:extLst>
              <a:ext uri="{FF2B5EF4-FFF2-40B4-BE49-F238E27FC236}">
                <a16:creationId xmlns:a16="http://schemas.microsoft.com/office/drawing/2014/main" id="{CF984DA6-29C1-3048-932A-B274BAE125D5}"/>
              </a:ext>
            </a:extLst>
          </p:cNvPr>
          <p:cNvGrpSpPr/>
          <p:nvPr/>
        </p:nvGrpSpPr>
        <p:grpSpPr>
          <a:xfrm>
            <a:off x="5768002" y="1909834"/>
            <a:ext cx="5149981" cy="3867427"/>
            <a:chOff x="5768002" y="1909834"/>
            <a:chExt cx="5149981" cy="3867427"/>
          </a:xfrm>
        </p:grpSpPr>
        <p:grpSp>
          <p:nvGrpSpPr>
            <p:cNvPr id="149" name="Group 307">
              <a:extLst>
                <a:ext uri="{FF2B5EF4-FFF2-40B4-BE49-F238E27FC236}">
                  <a16:creationId xmlns:a16="http://schemas.microsoft.com/office/drawing/2014/main" id="{92DD5FF8-04FE-D041-B0A7-9FED0EEB17F7}"/>
                </a:ext>
              </a:extLst>
            </p:cNvPr>
            <p:cNvGrpSpPr/>
            <p:nvPr/>
          </p:nvGrpSpPr>
          <p:grpSpPr>
            <a:xfrm>
              <a:off x="9749932" y="3421227"/>
              <a:ext cx="481121" cy="309012"/>
              <a:chOff x="1023060" y="3157847"/>
              <a:chExt cx="481121" cy="309012"/>
            </a:xfrm>
            <a:noFill/>
          </p:grpSpPr>
          <p:pic>
            <p:nvPicPr>
              <p:cNvPr id="151" name="Picture 2">
                <a:extLst>
                  <a:ext uri="{FF2B5EF4-FFF2-40B4-BE49-F238E27FC236}">
                    <a16:creationId xmlns:a16="http://schemas.microsoft.com/office/drawing/2014/main" id="{1DFA79D7-CC66-8745-8620-C8F85B09A39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flipH="1">
                <a:off x="1023060" y="3157847"/>
                <a:ext cx="481121" cy="309012"/>
              </a:xfrm>
              <a:prstGeom prst="rect">
                <a:avLst/>
              </a:prstGeom>
              <a:grpFill/>
              <a:ln>
                <a:noFill/>
              </a:ln>
            </p:spPr>
          </p:pic>
          <p:sp>
            <p:nvSpPr>
              <p:cNvPr id="156" name="Flowchart: Process 306">
                <a:extLst>
                  <a:ext uri="{FF2B5EF4-FFF2-40B4-BE49-F238E27FC236}">
                    <a16:creationId xmlns:a16="http://schemas.microsoft.com/office/drawing/2014/main" id="{90BD5D17-98A5-C644-9266-3E09738435CA}"/>
                  </a:ext>
                </a:extLst>
              </p:cNvPr>
              <p:cNvSpPr/>
              <p:nvPr/>
            </p:nvSpPr>
            <p:spPr>
              <a:xfrm>
                <a:off x="1396767" y="3246243"/>
                <a:ext cx="68551" cy="145574"/>
              </a:xfrm>
              <a:prstGeom prst="flowChartProcess">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62" name="Flowchart: Process 308">
                <a:extLst>
                  <a:ext uri="{FF2B5EF4-FFF2-40B4-BE49-F238E27FC236}">
                    <a16:creationId xmlns:a16="http://schemas.microsoft.com/office/drawing/2014/main" id="{BA26464C-6614-6F49-85F3-DF633CD86354}"/>
                  </a:ext>
                </a:extLst>
              </p:cNvPr>
              <p:cNvSpPr/>
              <p:nvPr/>
            </p:nvSpPr>
            <p:spPr>
              <a:xfrm>
                <a:off x="1235464" y="3192165"/>
                <a:ext cx="68551" cy="145574"/>
              </a:xfrm>
              <a:prstGeom prst="flowChartProcess">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grpSp>
          <p:nvGrpSpPr>
            <p:cNvPr id="163" name="Group 307">
              <a:extLst>
                <a:ext uri="{FF2B5EF4-FFF2-40B4-BE49-F238E27FC236}">
                  <a16:creationId xmlns:a16="http://schemas.microsoft.com/office/drawing/2014/main" id="{58C5C1CA-6B7C-0A47-BA55-15B7D5E38B6C}"/>
                </a:ext>
              </a:extLst>
            </p:cNvPr>
            <p:cNvGrpSpPr/>
            <p:nvPr/>
          </p:nvGrpSpPr>
          <p:grpSpPr>
            <a:xfrm>
              <a:off x="8505332" y="3421227"/>
              <a:ext cx="481121" cy="309012"/>
              <a:chOff x="1023060" y="3157847"/>
              <a:chExt cx="481121" cy="309012"/>
            </a:xfrm>
            <a:noFill/>
          </p:grpSpPr>
          <p:pic>
            <p:nvPicPr>
              <p:cNvPr id="164" name="Picture 2">
                <a:extLst>
                  <a:ext uri="{FF2B5EF4-FFF2-40B4-BE49-F238E27FC236}">
                    <a16:creationId xmlns:a16="http://schemas.microsoft.com/office/drawing/2014/main" id="{665C1757-CE5B-4E42-B915-94856FBB84E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flipH="1">
                <a:off x="1023060" y="3157847"/>
                <a:ext cx="481121" cy="309012"/>
              </a:xfrm>
              <a:prstGeom prst="rect">
                <a:avLst/>
              </a:prstGeom>
              <a:grpFill/>
              <a:ln>
                <a:noFill/>
              </a:ln>
            </p:spPr>
          </p:pic>
          <p:sp>
            <p:nvSpPr>
              <p:cNvPr id="165" name="Flowchart: Process 306">
                <a:extLst>
                  <a:ext uri="{FF2B5EF4-FFF2-40B4-BE49-F238E27FC236}">
                    <a16:creationId xmlns:a16="http://schemas.microsoft.com/office/drawing/2014/main" id="{6B3F01E7-478C-D840-B7F1-B628208F5273}"/>
                  </a:ext>
                </a:extLst>
              </p:cNvPr>
              <p:cNvSpPr/>
              <p:nvPr/>
            </p:nvSpPr>
            <p:spPr>
              <a:xfrm>
                <a:off x="1396767" y="3246243"/>
                <a:ext cx="68551" cy="145574"/>
              </a:xfrm>
              <a:prstGeom prst="flowChartProcess">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66" name="Flowchart: Process 308">
                <a:extLst>
                  <a:ext uri="{FF2B5EF4-FFF2-40B4-BE49-F238E27FC236}">
                    <a16:creationId xmlns:a16="http://schemas.microsoft.com/office/drawing/2014/main" id="{F7DC87E3-8B7F-114E-BC3D-92920FAD3AA1}"/>
                  </a:ext>
                </a:extLst>
              </p:cNvPr>
              <p:cNvSpPr/>
              <p:nvPr/>
            </p:nvSpPr>
            <p:spPr>
              <a:xfrm>
                <a:off x="1235464" y="3192165"/>
                <a:ext cx="68551" cy="145574"/>
              </a:xfrm>
              <a:prstGeom prst="flowChartProcess">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grpSp>
          <p:nvGrpSpPr>
            <p:cNvPr id="173" name="Group 262">
              <a:extLst>
                <a:ext uri="{FF2B5EF4-FFF2-40B4-BE49-F238E27FC236}">
                  <a16:creationId xmlns:a16="http://schemas.microsoft.com/office/drawing/2014/main" id="{E585D88B-DA4C-C345-AB15-E1B91565ACB0}"/>
                </a:ext>
              </a:extLst>
            </p:cNvPr>
            <p:cNvGrpSpPr/>
            <p:nvPr/>
          </p:nvGrpSpPr>
          <p:grpSpPr>
            <a:xfrm flipH="1">
              <a:off x="9829941" y="4697709"/>
              <a:ext cx="509128" cy="180000"/>
              <a:chOff x="1715977" y="4133710"/>
              <a:chExt cx="509128" cy="180000"/>
            </a:xfrm>
          </p:grpSpPr>
          <p:sp>
            <p:nvSpPr>
              <p:cNvPr id="174" name="Flowchart: Connector 263">
                <a:extLst>
                  <a:ext uri="{FF2B5EF4-FFF2-40B4-BE49-F238E27FC236}">
                    <a16:creationId xmlns:a16="http://schemas.microsoft.com/office/drawing/2014/main" id="{AC266671-1217-F64E-957A-3C554785B593}"/>
                  </a:ext>
                </a:extLst>
              </p:cNvPr>
              <p:cNvSpPr/>
              <p:nvPr/>
            </p:nvSpPr>
            <p:spPr>
              <a:xfrm>
                <a:off x="1715977" y="4133710"/>
                <a:ext cx="180000" cy="180000"/>
              </a:xfrm>
              <a:prstGeom prst="flowChartConnector">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000"/>
                  <a:t>M</a:t>
                </a:r>
              </a:p>
            </p:txBody>
          </p:sp>
          <p:cxnSp>
            <p:nvCxnSpPr>
              <p:cNvPr id="175" name="Straight Connector 264">
                <a:extLst>
                  <a:ext uri="{FF2B5EF4-FFF2-40B4-BE49-F238E27FC236}">
                    <a16:creationId xmlns:a16="http://schemas.microsoft.com/office/drawing/2014/main" id="{A5963096-A427-D646-A49F-725F8E9867A2}"/>
                  </a:ext>
                </a:extLst>
              </p:cNvPr>
              <p:cNvCxnSpPr>
                <a:cxnSpLocks/>
                <a:stCxn id="174" idx="6"/>
              </p:cNvCxnSpPr>
              <p:nvPr/>
            </p:nvCxnSpPr>
            <p:spPr>
              <a:xfrm>
                <a:off x="1895977" y="4223710"/>
                <a:ext cx="32912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76" name="Grupp 175">
              <a:extLst>
                <a:ext uri="{FF2B5EF4-FFF2-40B4-BE49-F238E27FC236}">
                  <a16:creationId xmlns:a16="http://schemas.microsoft.com/office/drawing/2014/main" id="{B6960DDB-D421-634A-86BF-3CBE07DB2297}"/>
                </a:ext>
              </a:extLst>
            </p:cNvPr>
            <p:cNvGrpSpPr/>
            <p:nvPr/>
          </p:nvGrpSpPr>
          <p:grpSpPr>
            <a:xfrm>
              <a:off x="9939667" y="4698917"/>
              <a:ext cx="166642" cy="166641"/>
              <a:chOff x="3267798" y="4199120"/>
              <a:chExt cx="333282" cy="333282"/>
            </a:xfrm>
          </p:grpSpPr>
          <p:sp>
            <p:nvSpPr>
              <p:cNvPr id="177" name="Frihandsfigur 176">
                <a:extLst>
                  <a:ext uri="{FF2B5EF4-FFF2-40B4-BE49-F238E27FC236}">
                    <a16:creationId xmlns:a16="http://schemas.microsoft.com/office/drawing/2014/main" id="{2FDE054A-A268-2C4F-9DF5-4E4E1DA0B721}"/>
                  </a:ext>
                </a:extLst>
              </p:cNvPr>
              <p:cNvSpPr/>
              <p:nvPr/>
            </p:nvSpPr>
            <p:spPr>
              <a:xfrm>
                <a:off x="3282419" y="4200239"/>
                <a:ext cx="300349" cy="323714"/>
              </a:xfrm>
              <a:custGeom>
                <a:avLst/>
                <a:gdLst>
                  <a:gd name="connsiteX0" fmla="*/ 149561 w 300349"/>
                  <a:gd name="connsiteY0" fmla="*/ 0 h 323714"/>
                  <a:gd name="connsiteX1" fmla="*/ 299121 w 300349"/>
                  <a:gd name="connsiteY1" fmla="*/ 71380 h 323714"/>
                  <a:gd name="connsiteX2" fmla="*/ 299121 w 300349"/>
                  <a:gd name="connsiteY2" fmla="*/ 83515 h 323714"/>
                  <a:gd name="connsiteX3" fmla="*/ 300349 w 300349"/>
                  <a:gd name="connsiteY3" fmla="*/ 83515 h 323714"/>
                  <a:gd name="connsiteX4" fmla="*/ 300349 w 300349"/>
                  <a:gd name="connsiteY4" fmla="*/ 323714 h 323714"/>
                  <a:gd name="connsiteX5" fmla="*/ 1229 w 300349"/>
                  <a:gd name="connsiteY5" fmla="*/ 323714 h 323714"/>
                  <a:gd name="connsiteX6" fmla="*/ 1229 w 300349"/>
                  <a:gd name="connsiteY6" fmla="*/ 142761 h 323714"/>
                  <a:gd name="connsiteX7" fmla="*/ 0 w 300349"/>
                  <a:gd name="connsiteY7" fmla="*/ 142761 h 323714"/>
                  <a:gd name="connsiteX8" fmla="*/ 0 w 300349"/>
                  <a:gd name="connsiteY8" fmla="*/ 71380 h 323714"/>
                  <a:gd name="connsiteX9" fmla="*/ 149561 w 300349"/>
                  <a:gd name="connsiteY9" fmla="*/ 0 h 32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349" h="323714">
                    <a:moveTo>
                      <a:pt x="149561" y="0"/>
                    </a:moveTo>
                    <a:cubicBezTo>
                      <a:pt x="232161" y="0"/>
                      <a:pt x="299121" y="31958"/>
                      <a:pt x="299121" y="71380"/>
                    </a:cubicBezTo>
                    <a:lnTo>
                      <a:pt x="299121" y="83515"/>
                    </a:lnTo>
                    <a:lnTo>
                      <a:pt x="300349" y="83515"/>
                    </a:lnTo>
                    <a:lnTo>
                      <a:pt x="300349" y="323714"/>
                    </a:lnTo>
                    <a:lnTo>
                      <a:pt x="1229" y="323714"/>
                    </a:lnTo>
                    <a:lnTo>
                      <a:pt x="1229" y="142761"/>
                    </a:lnTo>
                    <a:lnTo>
                      <a:pt x="0" y="142761"/>
                    </a:lnTo>
                    <a:lnTo>
                      <a:pt x="0" y="71380"/>
                    </a:lnTo>
                    <a:cubicBezTo>
                      <a:pt x="0" y="31958"/>
                      <a:pt x="66961" y="0"/>
                      <a:pt x="149561" y="0"/>
                    </a:cubicBezTo>
                    <a:close/>
                  </a:path>
                </a:pathLst>
              </a:cu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0"/>
              </a:p>
            </p:txBody>
          </p:sp>
          <p:pic>
            <p:nvPicPr>
              <p:cNvPr id="178" name="Graphic 196" descr="Gears outline">
                <a:extLst>
                  <a:ext uri="{FF2B5EF4-FFF2-40B4-BE49-F238E27FC236}">
                    <a16:creationId xmlns:a16="http://schemas.microsoft.com/office/drawing/2014/main" id="{A63F027E-7003-5C42-91D9-9C4CD60C721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67798" y="4199120"/>
                <a:ext cx="333282" cy="333282"/>
              </a:xfrm>
              <a:prstGeom prst="rect">
                <a:avLst/>
              </a:prstGeom>
            </p:spPr>
          </p:pic>
        </p:grpSp>
        <p:sp>
          <p:nvSpPr>
            <p:cNvPr id="179" name="Rectangle 154">
              <a:extLst>
                <a:ext uri="{FF2B5EF4-FFF2-40B4-BE49-F238E27FC236}">
                  <a16:creationId xmlns:a16="http://schemas.microsoft.com/office/drawing/2014/main" id="{73E01F60-D875-8D4C-BE55-E5E34177E19E}"/>
                </a:ext>
              </a:extLst>
            </p:cNvPr>
            <p:cNvSpPr/>
            <p:nvPr/>
          </p:nvSpPr>
          <p:spPr>
            <a:xfrm>
              <a:off x="8070425" y="4653203"/>
              <a:ext cx="1722009" cy="260299"/>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180" name="Rectangle 173">
              <a:extLst>
                <a:ext uri="{FF2B5EF4-FFF2-40B4-BE49-F238E27FC236}">
                  <a16:creationId xmlns:a16="http://schemas.microsoft.com/office/drawing/2014/main" id="{B8C233BE-CA4D-044A-BDA0-215244103B60}"/>
                </a:ext>
              </a:extLst>
            </p:cNvPr>
            <p:cNvSpPr/>
            <p:nvPr/>
          </p:nvSpPr>
          <p:spPr>
            <a:xfrm>
              <a:off x="8149549" y="4696778"/>
              <a:ext cx="1654992" cy="180000"/>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nvGrpSpPr>
            <p:cNvPr id="181" name="Group 10">
              <a:extLst>
                <a:ext uri="{FF2B5EF4-FFF2-40B4-BE49-F238E27FC236}">
                  <a16:creationId xmlns:a16="http://schemas.microsoft.com/office/drawing/2014/main" id="{AF0300F4-1A39-0C42-B638-A35494BD3E64}"/>
                </a:ext>
              </a:extLst>
            </p:cNvPr>
            <p:cNvGrpSpPr/>
            <p:nvPr/>
          </p:nvGrpSpPr>
          <p:grpSpPr>
            <a:xfrm>
              <a:off x="5925736" y="2374149"/>
              <a:ext cx="288965" cy="349201"/>
              <a:chOff x="321500" y="1705231"/>
              <a:chExt cx="288965" cy="600950"/>
            </a:xfrm>
            <a:solidFill>
              <a:schemeClr val="accent6"/>
            </a:solidFill>
          </p:grpSpPr>
          <p:sp>
            <p:nvSpPr>
              <p:cNvPr id="182" name="Rectangle 3">
                <a:extLst>
                  <a:ext uri="{FF2B5EF4-FFF2-40B4-BE49-F238E27FC236}">
                    <a16:creationId xmlns:a16="http://schemas.microsoft.com/office/drawing/2014/main" id="{FCDEA6FA-EC0B-B84A-BEC8-4D07465FAEE6}"/>
                  </a:ext>
                </a:extLst>
              </p:cNvPr>
              <p:cNvSpPr/>
              <p:nvPr/>
            </p:nvSpPr>
            <p:spPr>
              <a:xfrm>
                <a:off x="321500" y="1705231"/>
                <a:ext cx="288000" cy="416284"/>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a:solidFill>
                      <a:schemeClr val="bg1"/>
                    </a:solidFill>
                  </a:rPr>
                  <a:t># 1</a:t>
                </a:r>
              </a:p>
            </p:txBody>
          </p:sp>
          <p:sp>
            <p:nvSpPr>
              <p:cNvPr id="183" name="Isosceles Triangle 7">
                <a:extLst>
                  <a:ext uri="{FF2B5EF4-FFF2-40B4-BE49-F238E27FC236}">
                    <a16:creationId xmlns:a16="http://schemas.microsoft.com/office/drawing/2014/main" id="{699102EE-7F0E-5F42-9622-33641CE9765C}"/>
                  </a:ext>
                </a:extLst>
              </p:cNvPr>
              <p:cNvSpPr/>
              <p:nvPr/>
            </p:nvSpPr>
            <p:spPr>
              <a:xfrm rot="10800000">
                <a:off x="322465" y="2121515"/>
                <a:ext cx="288000" cy="184666"/>
              </a:xfrm>
              <a:prstGeom prst="triangl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bg1"/>
                  </a:solidFill>
                </a:endParaRPr>
              </a:p>
            </p:txBody>
          </p:sp>
        </p:grpSp>
        <p:grpSp>
          <p:nvGrpSpPr>
            <p:cNvPr id="184" name="Group 48">
              <a:extLst>
                <a:ext uri="{FF2B5EF4-FFF2-40B4-BE49-F238E27FC236}">
                  <a16:creationId xmlns:a16="http://schemas.microsoft.com/office/drawing/2014/main" id="{CCD414CC-FAD7-4D47-9197-69B29EA64D4A}"/>
                </a:ext>
              </a:extLst>
            </p:cNvPr>
            <p:cNvGrpSpPr/>
            <p:nvPr/>
          </p:nvGrpSpPr>
          <p:grpSpPr>
            <a:xfrm>
              <a:off x="6284196" y="2374149"/>
              <a:ext cx="288965" cy="349201"/>
              <a:chOff x="321500" y="1705231"/>
              <a:chExt cx="288965" cy="600950"/>
            </a:xfrm>
            <a:solidFill>
              <a:schemeClr val="accent6"/>
            </a:solidFill>
          </p:grpSpPr>
          <p:sp>
            <p:nvSpPr>
              <p:cNvPr id="185" name="Rectangle 51">
                <a:extLst>
                  <a:ext uri="{FF2B5EF4-FFF2-40B4-BE49-F238E27FC236}">
                    <a16:creationId xmlns:a16="http://schemas.microsoft.com/office/drawing/2014/main" id="{2EACAE69-99E8-F942-BD65-71D242D9776B}"/>
                  </a:ext>
                </a:extLst>
              </p:cNvPr>
              <p:cNvSpPr/>
              <p:nvPr/>
            </p:nvSpPr>
            <p:spPr>
              <a:xfrm>
                <a:off x="321500" y="1705231"/>
                <a:ext cx="288000" cy="416284"/>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a:solidFill>
                      <a:schemeClr val="bg1"/>
                    </a:solidFill>
                  </a:rPr>
                  <a:t># 2</a:t>
                </a:r>
              </a:p>
            </p:txBody>
          </p:sp>
          <p:sp>
            <p:nvSpPr>
              <p:cNvPr id="186" name="Isosceles Triangle 52">
                <a:extLst>
                  <a:ext uri="{FF2B5EF4-FFF2-40B4-BE49-F238E27FC236}">
                    <a16:creationId xmlns:a16="http://schemas.microsoft.com/office/drawing/2014/main" id="{7115E08C-EFA5-4942-B73A-01E2A234212F}"/>
                  </a:ext>
                </a:extLst>
              </p:cNvPr>
              <p:cNvSpPr/>
              <p:nvPr/>
            </p:nvSpPr>
            <p:spPr>
              <a:xfrm rot="10800000">
                <a:off x="322465" y="2121515"/>
                <a:ext cx="288000" cy="184666"/>
              </a:xfrm>
              <a:prstGeom prst="triangl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bg1"/>
                  </a:solidFill>
                </a:endParaRPr>
              </a:p>
            </p:txBody>
          </p:sp>
        </p:grpSp>
        <p:grpSp>
          <p:nvGrpSpPr>
            <p:cNvPr id="187" name="Group 53">
              <a:extLst>
                <a:ext uri="{FF2B5EF4-FFF2-40B4-BE49-F238E27FC236}">
                  <a16:creationId xmlns:a16="http://schemas.microsoft.com/office/drawing/2014/main" id="{9C5E94B0-0F0D-BB4A-9D73-42533D3C78C8}"/>
                </a:ext>
              </a:extLst>
            </p:cNvPr>
            <p:cNvGrpSpPr/>
            <p:nvPr/>
          </p:nvGrpSpPr>
          <p:grpSpPr>
            <a:xfrm>
              <a:off x="6633085" y="2374149"/>
              <a:ext cx="288965" cy="349201"/>
              <a:chOff x="321500" y="1705231"/>
              <a:chExt cx="288965" cy="600950"/>
            </a:xfrm>
            <a:solidFill>
              <a:schemeClr val="accent6"/>
            </a:solidFill>
          </p:grpSpPr>
          <p:sp>
            <p:nvSpPr>
              <p:cNvPr id="188" name="Rectangle 54">
                <a:extLst>
                  <a:ext uri="{FF2B5EF4-FFF2-40B4-BE49-F238E27FC236}">
                    <a16:creationId xmlns:a16="http://schemas.microsoft.com/office/drawing/2014/main" id="{822735E1-B5BC-4843-9907-F8610F3DAF57}"/>
                  </a:ext>
                </a:extLst>
              </p:cNvPr>
              <p:cNvSpPr/>
              <p:nvPr/>
            </p:nvSpPr>
            <p:spPr>
              <a:xfrm>
                <a:off x="321500" y="1705231"/>
                <a:ext cx="288000" cy="416284"/>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a:solidFill>
                      <a:schemeClr val="bg1"/>
                    </a:solidFill>
                  </a:rPr>
                  <a:t># 3</a:t>
                </a:r>
              </a:p>
            </p:txBody>
          </p:sp>
          <p:sp>
            <p:nvSpPr>
              <p:cNvPr id="189" name="Isosceles Triangle 55">
                <a:extLst>
                  <a:ext uri="{FF2B5EF4-FFF2-40B4-BE49-F238E27FC236}">
                    <a16:creationId xmlns:a16="http://schemas.microsoft.com/office/drawing/2014/main" id="{D7865017-5444-8E47-8264-016A992D5A91}"/>
                  </a:ext>
                </a:extLst>
              </p:cNvPr>
              <p:cNvSpPr/>
              <p:nvPr/>
            </p:nvSpPr>
            <p:spPr>
              <a:xfrm rot="10800000">
                <a:off x="322465" y="2121515"/>
                <a:ext cx="288000" cy="184666"/>
              </a:xfrm>
              <a:prstGeom prst="triangl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bg1"/>
                  </a:solidFill>
                </a:endParaRPr>
              </a:p>
            </p:txBody>
          </p:sp>
        </p:grpSp>
        <p:sp>
          <p:nvSpPr>
            <p:cNvPr id="190" name="TextBox 22">
              <a:extLst>
                <a:ext uri="{FF2B5EF4-FFF2-40B4-BE49-F238E27FC236}">
                  <a16:creationId xmlns:a16="http://schemas.microsoft.com/office/drawing/2014/main" id="{EB99EEDC-B65E-8C4A-B6EC-C4F1FE85B63D}"/>
                </a:ext>
              </a:extLst>
            </p:cNvPr>
            <p:cNvSpPr txBox="1"/>
            <p:nvPr/>
          </p:nvSpPr>
          <p:spPr>
            <a:xfrm>
              <a:off x="5945279" y="2112538"/>
              <a:ext cx="956849" cy="246221"/>
            </a:xfrm>
            <a:prstGeom prst="rect">
              <a:avLst/>
            </a:prstGeom>
          </p:spPr>
          <p:txBody>
            <a:bodyPr wrap="square" lIns="0" rIns="0" rtlCol="0">
              <a:spAutoFit/>
            </a:bodyPr>
            <a:lstStyle/>
            <a:p>
              <a:pPr algn="ctr"/>
              <a:r>
                <a:rPr lang="en-GB" sz="1000">
                  <a:solidFill>
                    <a:schemeClr val="bg2">
                      <a:lumMod val="50000"/>
                    </a:schemeClr>
                  </a:solidFill>
                </a:rPr>
                <a:t>Dry ingredients</a:t>
              </a:r>
            </a:p>
          </p:txBody>
        </p:sp>
        <p:cxnSp>
          <p:nvCxnSpPr>
            <p:cNvPr id="191" name="Connector: Elbow 29">
              <a:extLst>
                <a:ext uri="{FF2B5EF4-FFF2-40B4-BE49-F238E27FC236}">
                  <a16:creationId xmlns:a16="http://schemas.microsoft.com/office/drawing/2014/main" id="{A796F8FF-6544-F740-A076-76E8AB523FD1}"/>
                </a:ext>
              </a:extLst>
            </p:cNvPr>
            <p:cNvCxnSpPr>
              <a:stCxn id="189" idx="0"/>
              <a:endCxn id="201" idx="0"/>
            </p:cNvCxnSpPr>
            <p:nvPr/>
          </p:nvCxnSpPr>
          <p:spPr>
            <a:xfrm rot="5400000">
              <a:off x="6207421" y="2586149"/>
              <a:ext cx="433429" cy="707831"/>
            </a:xfrm>
            <a:prstGeom prst="bentConnector3">
              <a:avLst>
                <a:gd name="adj1" fmla="val 26559"/>
              </a:avLst>
            </a:prstGeom>
            <a:ln w="6350">
              <a:solidFill>
                <a:schemeClr val="bg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2" name="Connector: Elbow 62">
              <a:extLst>
                <a:ext uri="{FF2B5EF4-FFF2-40B4-BE49-F238E27FC236}">
                  <a16:creationId xmlns:a16="http://schemas.microsoft.com/office/drawing/2014/main" id="{397F8436-AF7F-BB40-81E7-FBC7FA26E00A}"/>
                </a:ext>
              </a:extLst>
            </p:cNvPr>
            <p:cNvCxnSpPr>
              <a:cxnSpLocks/>
              <a:stCxn id="186" idx="0"/>
              <a:endCxn id="201" idx="0"/>
            </p:cNvCxnSpPr>
            <p:nvPr/>
          </p:nvCxnSpPr>
          <p:spPr>
            <a:xfrm rot="5400000">
              <a:off x="6032976" y="2760593"/>
              <a:ext cx="433429" cy="358942"/>
            </a:xfrm>
            <a:prstGeom prst="bentConnector3">
              <a:avLst>
                <a:gd name="adj1" fmla="val 26559"/>
              </a:avLst>
            </a:prstGeom>
            <a:ln w="6350">
              <a:solidFill>
                <a:schemeClr val="bg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3" name="Connector: Elbow 65">
              <a:extLst>
                <a:ext uri="{FF2B5EF4-FFF2-40B4-BE49-F238E27FC236}">
                  <a16:creationId xmlns:a16="http://schemas.microsoft.com/office/drawing/2014/main" id="{E557667C-EB9C-7048-9003-30B795691B1A}"/>
                </a:ext>
              </a:extLst>
            </p:cNvPr>
            <p:cNvCxnSpPr>
              <a:cxnSpLocks/>
              <a:stCxn id="183" idx="0"/>
            </p:cNvCxnSpPr>
            <p:nvPr/>
          </p:nvCxnSpPr>
          <p:spPr>
            <a:xfrm flipH="1">
              <a:off x="6068477" y="2723350"/>
              <a:ext cx="2224" cy="600899"/>
            </a:xfrm>
            <a:prstGeom prst="straightConnector1">
              <a:avLst/>
            </a:prstGeom>
            <a:ln w="6350">
              <a:solidFill>
                <a:schemeClr val="bg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94" name="Group 60">
              <a:extLst>
                <a:ext uri="{FF2B5EF4-FFF2-40B4-BE49-F238E27FC236}">
                  <a16:creationId xmlns:a16="http://schemas.microsoft.com/office/drawing/2014/main" id="{63A04CFD-7057-8A45-8C44-5309AAE669CF}"/>
                </a:ext>
              </a:extLst>
            </p:cNvPr>
            <p:cNvGrpSpPr/>
            <p:nvPr/>
          </p:nvGrpSpPr>
          <p:grpSpPr>
            <a:xfrm>
              <a:off x="5768002" y="3156779"/>
              <a:ext cx="1243941" cy="392768"/>
              <a:chOff x="166318" y="2573845"/>
              <a:chExt cx="1243941" cy="392768"/>
            </a:xfrm>
          </p:grpSpPr>
          <p:sp>
            <p:nvSpPr>
              <p:cNvPr id="195" name="Parallelogram 57">
                <a:extLst>
                  <a:ext uri="{FF2B5EF4-FFF2-40B4-BE49-F238E27FC236}">
                    <a16:creationId xmlns:a16="http://schemas.microsoft.com/office/drawing/2014/main" id="{63375A04-8FBF-8E4A-A47F-8350AF0976A8}"/>
                  </a:ext>
                </a:extLst>
              </p:cNvPr>
              <p:cNvSpPr/>
              <p:nvPr/>
            </p:nvSpPr>
            <p:spPr>
              <a:xfrm flipH="1">
                <a:off x="1266259" y="2742754"/>
                <a:ext cx="144000" cy="223859"/>
              </a:xfrm>
              <a:prstGeom prst="parallelogram">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nvGrpSpPr>
              <p:cNvPr id="196" name="Group 30">
                <a:extLst>
                  <a:ext uri="{FF2B5EF4-FFF2-40B4-BE49-F238E27FC236}">
                    <a16:creationId xmlns:a16="http://schemas.microsoft.com/office/drawing/2014/main" id="{DF849FD6-0C40-EA45-9599-F8A56D334B96}"/>
                  </a:ext>
                </a:extLst>
              </p:cNvPr>
              <p:cNvGrpSpPr/>
              <p:nvPr/>
            </p:nvGrpSpPr>
            <p:grpSpPr>
              <a:xfrm>
                <a:off x="420752" y="2573845"/>
                <a:ext cx="956849" cy="185440"/>
                <a:chOff x="363002" y="2439092"/>
                <a:chExt cx="956849" cy="185440"/>
              </a:xfrm>
            </p:grpSpPr>
            <p:sp>
              <p:nvSpPr>
                <p:cNvPr id="201" name="Rectangle 23">
                  <a:extLst>
                    <a:ext uri="{FF2B5EF4-FFF2-40B4-BE49-F238E27FC236}">
                      <a16:creationId xmlns:a16="http://schemas.microsoft.com/office/drawing/2014/main" id="{1E0022DA-9051-324F-9525-E45DE6C4B928}"/>
                    </a:ext>
                  </a:extLst>
                </p:cNvPr>
                <p:cNvSpPr/>
                <p:nvPr/>
              </p:nvSpPr>
              <p:spPr>
                <a:xfrm>
                  <a:off x="363002" y="2439092"/>
                  <a:ext cx="95565" cy="60207"/>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02" name="Rectangle 25">
                  <a:extLst>
                    <a:ext uri="{FF2B5EF4-FFF2-40B4-BE49-F238E27FC236}">
                      <a16:creationId xmlns:a16="http://schemas.microsoft.com/office/drawing/2014/main" id="{086AAC38-E4EF-0443-9E9C-C79749B63C99}"/>
                    </a:ext>
                  </a:extLst>
                </p:cNvPr>
                <p:cNvSpPr/>
                <p:nvPr/>
              </p:nvSpPr>
              <p:spPr>
                <a:xfrm>
                  <a:off x="363002" y="2499299"/>
                  <a:ext cx="956849" cy="125233"/>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2"/>
                    </a:solidFill>
                  </a:endParaRPr>
                </a:p>
              </p:txBody>
            </p:sp>
          </p:grpSp>
          <p:sp>
            <p:nvSpPr>
              <p:cNvPr id="197" name="Flowchart: Connector 38">
                <a:extLst>
                  <a:ext uri="{FF2B5EF4-FFF2-40B4-BE49-F238E27FC236}">
                    <a16:creationId xmlns:a16="http://schemas.microsoft.com/office/drawing/2014/main" id="{F5B20A3A-70F1-BD45-91BA-842B4D9000D7}"/>
                  </a:ext>
                </a:extLst>
              </p:cNvPr>
              <p:cNvSpPr/>
              <p:nvPr/>
            </p:nvSpPr>
            <p:spPr>
              <a:xfrm>
                <a:off x="166318" y="2605686"/>
                <a:ext cx="180000" cy="180000"/>
              </a:xfrm>
              <a:prstGeom prst="flowChartConnector">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000"/>
                  <a:t>M</a:t>
                </a:r>
              </a:p>
            </p:txBody>
          </p:sp>
          <p:cxnSp>
            <p:nvCxnSpPr>
              <p:cNvPr id="198" name="Straight Connector 40">
                <a:extLst>
                  <a:ext uri="{FF2B5EF4-FFF2-40B4-BE49-F238E27FC236}">
                    <a16:creationId xmlns:a16="http://schemas.microsoft.com/office/drawing/2014/main" id="{CAF51C87-2B85-2747-9B76-2384EB6CC3F5}"/>
                  </a:ext>
                </a:extLst>
              </p:cNvPr>
              <p:cNvCxnSpPr>
                <a:cxnSpLocks/>
                <a:stCxn id="197" idx="6"/>
                <a:endCxn id="202" idx="1"/>
              </p:cNvCxnSpPr>
              <p:nvPr/>
            </p:nvCxnSpPr>
            <p:spPr>
              <a:xfrm>
                <a:off x="346318" y="2695686"/>
                <a:ext cx="74434" cy="98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99" name="Graphic 56" descr="Eject with solid fill">
                <a:extLst>
                  <a:ext uri="{FF2B5EF4-FFF2-40B4-BE49-F238E27FC236}">
                    <a16:creationId xmlns:a16="http://schemas.microsoft.com/office/drawing/2014/main" id="{7F02038E-08A7-C942-85A4-0222F196575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2788" y="2754429"/>
                <a:ext cx="155557" cy="155557"/>
              </a:xfrm>
              <a:prstGeom prst="rect">
                <a:avLst/>
              </a:prstGeom>
            </p:spPr>
          </p:pic>
          <p:pic>
            <p:nvPicPr>
              <p:cNvPr id="200" name="Graphic 78" descr="Eject with solid fill">
                <a:extLst>
                  <a:ext uri="{FF2B5EF4-FFF2-40B4-BE49-F238E27FC236}">
                    <a16:creationId xmlns:a16="http://schemas.microsoft.com/office/drawing/2014/main" id="{ECB2BBFA-0605-C745-89DE-213317F9626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8588" y="2763244"/>
                <a:ext cx="155557" cy="155557"/>
              </a:xfrm>
              <a:prstGeom prst="rect">
                <a:avLst/>
              </a:prstGeom>
            </p:spPr>
          </p:pic>
        </p:grpSp>
        <p:cxnSp>
          <p:nvCxnSpPr>
            <p:cNvPr id="203" name="Connector: Elbow 139">
              <a:extLst>
                <a:ext uri="{FF2B5EF4-FFF2-40B4-BE49-F238E27FC236}">
                  <a16:creationId xmlns:a16="http://schemas.microsoft.com/office/drawing/2014/main" id="{A14E02D5-6B46-5C45-8290-DE3FA340B559}"/>
                </a:ext>
              </a:extLst>
            </p:cNvPr>
            <p:cNvCxnSpPr>
              <a:cxnSpLocks/>
              <a:stCxn id="195" idx="3"/>
              <a:endCxn id="209" idx="0"/>
            </p:cNvCxnSpPr>
            <p:nvPr/>
          </p:nvCxnSpPr>
          <p:spPr>
            <a:xfrm rot="5400000">
              <a:off x="6853146" y="3654030"/>
              <a:ext cx="209280" cy="315"/>
            </a:xfrm>
            <a:prstGeom prst="bentConnector3">
              <a:avLst>
                <a:gd name="adj1" fmla="val 50000"/>
              </a:avLst>
            </a:prstGeom>
            <a:ln w="6350">
              <a:solidFill>
                <a:schemeClr val="bg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04" name="Parallelogram 142">
              <a:extLst>
                <a:ext uri="{FF2B5EF4-FFF2-40B4-BE49-F238E27FC236}">
                  <a16:creationId xmlns:a16="http://schemas.microsoft.com/office/drawing/2014/main" id="{F82597AC-9C3A-BF4D-B200-9F7AB527CD18}"/>
                </a:ext>
              </a:extLst>
            </p:cNvPr>
            <p:cNvSpPr/>
            <p:nvPr/>
          </p:nvSpPr>
          <p:spPr>
            <a:xfrm flipH="1">
              <a:off x="8128175" y="4343478"/>
              <a:ext cx="72000" cy="216000"/>
            </a:xfrm>
            <a:prstGeom prst="parallelogram">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05" name="Flowchart: Collate 144">
              <a:extLst>
                <a:ext uri="{FF2B5EF4-FFF2-40B4-BE49-F238E27FC236}">
                  <a16:creationId xmlns:a16="http://schemas.microsoft.com/office/drawing/2014/main" id="{D5FEA2F3-E808-7641-86B4-F1F193CB151F}"/>
                </a:ext>
              </a:extLst>
            </p:cNvPr>
            <p:cNvSpPr/>
            <p:nvPr/>
          </p:nvSpPr>
          <p:spPr>
            <a:xfrm>
              <a:off x="7767367" y="3941221"/>
              <a:ext cx="71432" cy="324000"/>
            </a:xfrm>
            <a:prstGeom prst="flowChartCollate">
              <a:avLst/>
            </a:prstGeom>
            <a:solidFill>
              <a:srgbClr val="0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06" name="Flowchart: Collate 145">
              <a:extLst>
                <a:ext uri="{FF2B5EF4-FFF2-40B4-BE49-F238E27FC236}">
                  <a16:creationId xmlns:a16="http://schemas.microsoft.com/office/drawing/2014/main" id="{781455D9-F5C5-EB4C-B701-90940B47C9ED}"/>
                </a:ext>
              </a:extLst>
            </p:cNvPr>
            <p:cNvSpPr/>
            <p:nvPr/>
          </p:nvSpPr>
          <p:spPr>
            <a:xfrm>
              <a:off x="7914956" y="3941221"/>
              <a:ext cx="71432" cy="324000"/>
            </a:xfrm>
            <a:prstGeom prst="flowChartCollate">
              <a:avLst/>
            </a:prstGeom>
            <a:solidFill>
              <a:srgbClr val="0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07" name="Flowchart: Collate 146">
              <a:extLst>
                <a:ext uri="{FF2B5EF4-FFF2-40B4-BE49-F238E27FC236}">
                  <a16:creationId xmlns:a16="http://schemas.microsoft.com/office/drawing/2014/main" id="{85245DFE-2E90-F44E-BE15-AA65087EDB46}"/>
                </a:ext>
              </a:extLst>
            </p:cNvPr>
            <p:cNvSpPr/>
            <p:nvPr/>
          </p:nvSpPr>
          <p:spPr>
            <a:xfrm>
              <a:off x="8067356" y="3943447"/>
              <a:ext cx="71432" cy="324000"/>
            </a:xfrm>
            <a:prstGeom prst="flowChartCollate">
              <a:avLst/>
            </a:prstGeom>
            <a:solidFill>
              <a:srgbClr val="0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nvGrpSpPr>
            <p:cNvPr id="208" name="Group 149">
              <a:extLst>
                <a:ext uri="{FF2B5EF4-FFF2-40B4-BE49-F238E27FC236}">
                  <a16:creationId xmlns:a16="http://schemas.microsoft.com/office/drawing/2014/main" id="{9DDBFB88-1F21-CC4A-BC12-6CB2586C4233}"/>
                </a:ext>
              </a:extLst>
            </p:cNvPr>
            <p:cNvGrpSpPr/>
            <p:nvPr/>
          </p:nvGrpSpPr>
          <p:grpSpPr>
            <a:xfrm>
              <a:off x="6433650" y="3632140"/>
              <a:ext cx="1924711" cy="961703"/>
              <a:chOff x="829414" y="3049822"/>
              <a:chExt cx="1924711" cy="961703"/>
            </a:xfrm>
          </p:grpSpPr>
          <p:sp>
            <p:nvSpPr>
              <p:cNvPr id="209" name="Flowchart: Manual Operation 122">
                <a:extLst>
                  <a:ext uri="{FF2B5EF4-FFF2-40B4-BE49-F238E27FC236}">
                    <a16:creationId xmlns:a16="http://schemas.microsoft.com/office/drawing/2014/main" id="{B102425D-8494-6348-A06A-C9F3F8BCA41D}"/>
                  </a:ext>
                </a:extLst>
              </p:cNvPr>
              <p:cNvSpPr/>
              <p:nvPr/>
            </p:nvSpPr>
            <p:spPr>
              <a:xfrm>
                <a:off x="1239145" y="3176509"/>
                <a:ext cx="228493" cy="137550"/>
              </a:xfrm>
              <a:prstGeom prst="flowChartManualOperation">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10" name="Rectangle 58">
                <a:extLst>
                  <a:ext uri="{FF2B5EF4-FFF2-40B4-BE49-F238E27FC236}">
                    <a16:creationId xmlns:a16="http://schemas.microsoft.com/office/drawing/2014/main" id="{1DE472C5-EF6F-9D46-8B95-CF569BB907CF}"/>
                  </a:ext>
                </a:extLst>
              </p:cNvPr>
              <p:cNvSpPr/>
              <p:nvPr/>
            </p:nvSpPr>
            <p:spPr>
              <a:xfrm>
                <a:off x="1234704" y="3297142"/>
                <a:ext cx="1377984" cy="464018"/>
              </a:xfrm>
              <a:prstGeom prst="rect">
                <a:avLst/>
              </a:pr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nvGrpSpPr>
              <p:cNvPr id="211" name="Group 66">
                <a:extLst>
                  <a:ext uri="{FF2B5EF4-FFF2-40B4-BE49-F238E27FC236}">
                    <a16:creationId xmlns:a16="http://schemas.microsoft.com/office/drawing/2014/main" id="{EA57FFBD-81A9-474E-B414-75310CB8266D}"/>
                  </a:ext>
                </a:extLst>
              </p:cNvPr>
              <p:cNvGrpSpPr/>
              <p:nvPr/>
            </p:nvGrpSpPr>
            <p:grpSpPr>
              <a:xfrm>
                <a:off x="996677" y="3441485"/>
                <a:ext cx="251432" cy="180000"/>
                <a:chOff x="1006302" y="3287479"/>
                <a:chExt cx="251432" cy="180000"/>
              </a:xfrm>
            </p:grpSpPr>
            <p:sp>
              <p:nvSpPr>
                <p:cNvPr id="224" name="Flowchart: Connector 93">
                  <a:extLst>
                    <a:ext uri="{FF2B5EF4-FFF2-40B4-BE49-F238E27FC236}">
                      <a16:creationId xmlns:a16="http://schemas.microsoft.com/office/drawing/2014/main" id="{B519C764-5BCF-2E41-B180-0B990BDCA6B9}"/>
                    </a:ext>
                  </a:extLst>
                </p:cNvPr>
                <p:cNvSpPr/>
                <p:nvPr/>
              </p:nvSpPr>
              <p:spPr>
                <a:xfrm>
                  <a:off x="1006302" y="3287479"/>
                  <a:ext cx="180000" cy="180000"/>
                </a:xfrm>
                <a:prstGeom prst="flowChartConnector">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000"/>
                    <a:t>M</a:t>
                  </a:r>
                </a:p>
              </p:txBody>
            </p:sp>
            <p:cxnSp>
              <p:nvCxnSpPr>
                <p:cNvPr id="225" name="Straight Connector 94">
                  <a:extLst>
                    <a:ext uri="{FF2B5EF4-FFF2-40B4-BE49-F238E27FC236}">
                      <a16:creationId xmlns:a16="http://schemas.microsoft.com/office/drawing/2014/main" id="{1201666B-DFAD-6547-8CA9-2E5A3F8F64BA}"/>
                    </a:ext>
                  </a:extLst>
                </p:cNvPr>
                <p:cNvCxnSpPr>
                  <a:cxnSpLocks/>
                  <a:stCxn id="224" idx="6"/>
                </p:cNvCxnSpPr>
                <p:nvPr/>
              </p:nvCxnSpPr>
              <p:spPr>
                <a:xfrm>
                  <a:off x="1186302" y="3377479"/>
                  <a:ext cx="71432" cy="98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212" name="Straight Connector 63">
                <a:extLst>
                  <a:ext uri="{FF2B5EF4-FFF2-40B4-BE49-F238E27FC236}">
                    <a16:creationId xmlns:a16="http://schemas.microsoft.com/office/drawing/2014/main" id="{D858E64C-A088-834D-85B2-C921DFBA6C52}"/>
                  </a:ext>
                </a:extLst>
              </p:cNvPr>
              <p:cNvCxnSpPr>
                <a:cxnSpLocks/>
                <a:stCxn id="210" idx="1"/>
                <a:endCxn id="210" idx="3"/>
              </p:cNvCxnSpPr>
              <p:nvPr/>
            </p:nvCxnSpPr>
            <p:spPr>
              <a:xfrm>
                <a:off x="1234704" y="3529151"/>
                <a:ext cx="1377984"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3" name="Flowchart: Collate 67">
                <a:extLst>
                  <a:ext uri="{FF2B5EF4-FFF2-40B4-BE49-F238E27FC236}">
                    <a16:creationId xmlns:a16="http://schemas.microsoft.com/office/drawing/2014/main" id="{12BCF13E-339D-F84D-B3C1-CFF9DCD39822}"/>
                  </a:ext>
                </a:extLst>
              </p:cNvPr>
              <p:cNvSpPr/>
              <p:nvPr/>
            </p:nvSpPr>
            <p:spPr>
              <a:xfrm>
                <a:off x="1301666" y="3360506"/>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14" name="Flowchart: Collate 96">
                <a:extLst>
                  <a:ext uri="{FF2B5EF4-FFF2-40B4-BE49-F238E27FC236}">
                    <a16:creationId xmlns:a16="http://schemas.microsoft.com/office/drawing/2014/main" id="{99494A2E-4329-4640-AA44-0EBFE7924C1F}"/>
                  </a:ext>
                </a:extLst>
              </p:cNvPr>
              <p:cNvSpPr/>
              <p:nvPr/>
            </p:nvSpPr>
            <p:spPr>
              <a:xfrm>
                <a:off x="1454066" y="3360506"/>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15" name="Flowchart: Collate 97">
                <a:extLst>
                  <a:ext uri="{FF2B5EF4-FFF2-40B4-BE49-F238E27FC236}">
                    <a16:creationId xmlns:a16="http://schemas.microsoft.com/office/drawing/2014/main" id="{013BAAF8-8BA7-0941-985C-36E566E19EAC}"/>
                  </a:ext>
                </a:extLst>
              </p:cNvPr>
              <p:cNvSpPr/>
              <p:nvPr/>
            </p:nvSpPr>
            <p:spPr>
              <a:xfrm>
                <a:off x="1588820" y="3360506"/>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16" name="Flowchart: Collate 98">
                <a:extLst>
                  <a:ext uri="{FF2B5EF4-FFF2-40B4-BE49-F238E27FC236}">
                    <a16:creationId xmlns:a16="http://schemas.microsoft.com/office/drawing/2014/main" id="{A860060A-7151-F04A-9664-D92593B3E978}"/>
                  </a:ext>
                </a:extLst>
              </p:cNvPr>
              <p:cNvSpPr/>
              <p:nvPr/>
            </p:nvSpPr>
            <p:spPr>
              <a:xfrm>
                <a:off x="1731595" y="3360506"/>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17" name="Flowchart: Collate 99">
                <a:extLst>
                  <a:ext uri="{FF2B5EF4-FFF2-40B4-BE49-F238E27FC236}">
                    <a16:creationId xmlns:a16="http://schemas.microsoft.com/office/drawing/2014/main" id="{18543A2F-CFD5-3549-8F94-32B0E70E2EBD}"/>
                  </a:ext>
                </a:extLst>
              </p:cNvPr>
              <p:cNvSpPr/>
              <p:nvPr/>
            </p:nvSpPr>
            <p:spPr>
              <a:xfrm>
                <a:off x="1879184" y="3360506"/>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18" name="Flowchart: Collate 100">
                <a:extLst>
                  <a:ext uri="{FF2B5EF4-FFF2-40B4-BE49-F238E27FC236}">
                    <a16:creationId xmlns:a16="http://schemas.microsoft.com/office/drawing/2014/main" id="{D39DD507-EB87-F441-BE62-AF4ADDBBA2E4}"/>
                  </a:ext>
                </a:extLst>
              </p:cNvPr>
              <p:cNvSpPr/>
              <p:nvPr/>
            </p:nvSpPr>
            <p:spPr>
              <a:xfrm>
                <a:off x="2031584" y="3362732"/>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19" name="Flowchart: Merge 108">
                <a:extLst>
                  <a:ext uri="{FF2B5EF4-FFF2-40B4-BE49-F238E27FC236}">
                    <a16:creationId xmlns:a16="http://schemas.microsoft.com/office/drawing/2014/main" id="{B07BDF5B-32CB-3041-A4FB-0621EEB3BECD}"/>
                  </a:ext>
                </a:extLst>
              </p:cNvPr>
              <p:cNvSpPr/>
              <p:nvPr/>
            </p:nvSpPr>
            <p:spPr>
              <a:xfrm flipV="1">
                <a:off x="2424445" y="3731917"/>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20" name="Flowchart: Merge 109">
                <a:extLst>
                  <a:ext uri="{FF2B5EF4-FFF2-40B4-BE49-F238E27FC236}">
                    <a16:creationId xmlns:a16="http://schemas.microsoft.com/office/drawing/2014/main" id="{775CE2ED-F0E5-784E-AB1A-A3521D85E523}"/>
                  </a:ext>
                </a:extLst>
              </p:cNvPr>
              <p:cNvSpPr/>
              <p:nvPr/>
            </p:nvSpPr>
            <p:spPr>
              <a:xfrm flipV="1">
                <a:off x="2293702" y="3730315"/>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21" name="Flowchart: Merge 110">
                <a:extLst>
                  <a:ext uri="{FF2B5EF4-FFF2-40B4-BE49-F238E27FC236}">
                    <a16:creationId xmlns:a16="http://schemas.microsoft.com/office/drawing/2014/main" id="{432F0C81-CC61-F24A-A09E-5C57E4ADCEC2}"/>
                  </a:ext>
                </a:extLst>
              </p:cNvPr>
              <p:cNvSpPr/>
              <p:nvPr/>
            </p:nvSpPr>
            <p:spPr>
              <a:xfrm flipV="1">
                <a:off x="2162959" y="3730316"/>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22" name="TextBox 112">
                <a:extLst>
                  <a:ext uri="{FF2B5EF4-FFF2-40B4-BE49-F238E27FC236}">
                    <a16:creationId xmlns:a16="http://schemas.microsoft.com/office/drawing/2014/main" id="{B68FE592-F1D1-9245-A5E5-EB075FB8AF50}"/>
                  </a:ext>
                </a:extLst>
              </p:cNvPr>
              <p:cNvSpPr txBox="1"/>
              <p:nvPr/>
            </p:nvSpPr>
            <p:spPr>
              <a:xfrm>
                <a:off x="829414" y="3857637"/>
                <a:ext cx="431778" cy="153888"/>
              </a:xfrm>
              <a:prstGeom prst="rect">
                <a:avLst/>
              </a:prstGeom>
            </p:spPr>
            <p:txBody>
              <a:bodyPr wrap="square" lIns="0" tIns="0" rIns="0" bIns="0" rtlCol="0">
                <a:spAutoFit/>
              </a:bodyPr>
              <a:lstStyle/>
              <a:p>
                <a:pPr algn="ctr"/>
                <a:r>
                  <a:rPr lang="en-GB" sz="1000">
                    <a:solidFill>
                      <a:schemeClr val="accent1"/>
                    </a:solidFill>
                  </a:rPr>
                  <a:t>Steam</a:t>
                </a:r>
              </a:p>
            </p:txBody>
          </p:sp>
          <p:sp>
            <p:nvSpPr>
              <p:cNvPr id="223" name="TextBox 136">
                <a:extLst>
                  <a:ext uri="{FF2B5EF4-FFF2-40B4-BE49-F238E27FC236}">
                    <a16:creationId xmlns:a16="http://schemas.microsoft.com/office/drawing/2014/main" id="{706D8AEA-615B-3C49-B875-B766D1C5DE17}"/>
                  </a:ext>
                </a:extLst>
              </p:cNvPr>
              <p:cNvSpPr txBox="1"/>
              <p:nvPr/>
            </p:nvSpPr>
            <p:spPr>
              <a:xfrm>
                <a:off x="1835003" y="3049822"/>
                <a:ext cx="919122" cy="246221"/>
              </a:xfrm>
              <a:prstGeom prst="rect">
                <a:avLst/>
              </a:prstGeom>
              <a:noFill/>
            </p:spPr>
            <p:txBody>
              <a:bodyPr wrap="square" rtlCol="0">
                <a:spAutoFit/>
              </a:bodyPr>
              <a:lstStyle/>
              <a:p>
                <a:pPr algn="ctr"/>
                <a:r>
                  <a:rPr lang="en-GB" sz="1000">
                    <a:solidFill>
                      <a:schemeClr val="tx2"/>
                    </a:solidFill>
                  </a:rPr>
                  <a:t>Conditioner</a:t>
                </a:r>
              </a:p>
            </p:txBody>
          </p:sp>
        </p:grpSp>
        <p:grpSp>
          <p:nvGrpSpPr>
            <p:cNvPr id="226" name="Group 202">
              <a:extLst>
                <a:ext uri="{FF2B5EF4-FFF2-40B4-BE49-F238E27FC236}">
                  <a16:creationId xmlns:a16="http://schemas.microsoft.com/office/drawing/2014/main" id="{D4291188-79FD-494C-AD01-72A017ED54C7}"/>
                </a:ext>
              </a:extLst>
            </p:cNvPr>
            <p:cNvGrpSpPr/>
            <p:nvPr/>
          </p:nvGrpSpPr>
          <p:grpSpPr>
            <a:xfrm>
              <a:off x="7466263" y="4716028"/>
              <a:ext cx="251432" cy="180000"/>
              <a:chOff x="1715977" y="4133710"/>
              <a:chExt cx="251432" cy="180000"/>
            </a:xfrm>
          </p:grpSpPr>
          <p:sp>
            <p:nvSpPr>
              <p:cNvPr id="227" name="Flowchart: Connector 169">
                <a:extLst>
                  <a:ext uri="{FF2B5EF4-FFF2-40B4-BE49-F238E27FC236}">
                    <a16:creationId xmlns:a16="http://schemas.microsoft.com/office/drawing/2014/main" id="{F716996D-ABDA-E042-8226-F56D2C5EAFE5}"/>
                  </a:ext>
                </a:extLst>
              </p:cNvPr>
              <p:cNvSpPr/>
              <p:nvPr/>
            </p:nvSpPr>
            <p:spPr>
              <a:xfrm>
                <a:off x="1715977" y="4133710"/>
                <a:ext cx="180000" cy="180000"/>
              </a:xfrm>
              <a:prstGeom prst="flowChartConnector">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000"/>
                  <a:t>M</a:t>
                </a:r>
              </a:p>
            </p:txBody>
          </p:sp>
          <p:cxnSp>
            <p:nvCxnSpPr>
              <p:cNvPr id="228" name="Straight Connector 170">
                <a:extLst>
                  <a:ext uri="{FF2B5EF4-FFF2-40B4-BE49-F238E27FC236}">
                    <a16:creationId xmlns:a16="http://schemas.microsoft.com/office/drawing/2014/main" id="{A5DC9BF9-D107-9F48-BB46-DA0F593451CA}"/>
                  </a:ext>
                </a:extLst>
              </p:cNvPr>
              <p:cNvCxnSpPr>
                <a:cxnSpLocks/>
                <a:stCxn id="227" idx="6"/>
              </p:cNvCxnSpPr>
              <p:nvPr/>
            </p:nvCxnSpPr>
            <p:spPr>
              <a:xfrm>
                <a:off x="1895977" y="4223710"/>
                <a:ext cx="714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29" name="Group 192">
              <a:extLst>
                <a:ext uri="{FF2B5EF4-FFF2-40B4-BE49-F238E27FC236}">
                  <a16:creationId xmlns:a16="http://schemas.microsoft.com/office/drawing/2014/main" id="{70A3040F-0600-D845-AD66-65D9091B0816}"/>
                </a:ext>
              </a:extLst>
            </p:cNvPr>
            <p:cNvGrpSpPr/>
            <p:nvPr/>
          </p:nvGrpSpPr>
          <p:grpSpPr>
            <a:xfrm>
              <a:off x="8150030" y="4646927"/>
              <a:ext cx="1551242" cy="292873"/>
              <a:chOff x="2543600" y="4059662"/>
              <a:chExt cx="1551242" cy="292873"/>
            </a:xfrm>
            <a:solidFill>
              <a:schemeClr val="accent6"/>
            </a:solidFill>
          </p:grpSpPr>
          <p:pic>
            <p:nvPicPr>
              <p:cNvPr id="230" name="Graphic 172" descr="Chevron arrows outline">
                <a:extLst>
                  <a:ext uri="{FF2B5EF4-FFF2-40B4-BE49-F238E27FC236}">
                    <a16:creationId xmlns:a16="http://schemas.microsoft.com/office/drawing/2014/main" id="{CC886A65-8F4E-9847-907B-EF887052F9D6}"/>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543600" y="4063225"/>
                <a:ext cx="288000" cy="288000"/>
              </a:xfrm>
              <a:prstGeom prst="rect">
                <a:avLst/>
              </a:prstGeom>
            </p:spPr>
          </p:pic>
          <p:pic>
            <p:nvPicPr>
              <p:cNvPr id="231" name="Graphic 177" descr="Chevron arrows outline">
                <a:extLst>
                  <a:ext uri="{FF2B5EF4-FFF2-40B4-BE49-F238E27FC236}">
                    <a16:creationId xmlns:a16="http://schemas.microsoft.com/office/drawing/2014/main" id="{531404BB-2793-1441-9703-4D3E51BFF7A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753750" y="4061623"/>
                <a:ext cx="288000" cy="288000"/>
              </a:xfrm>
              <a:prstGeom prst="rect">
                <a:avLst/>
              </a:prstGeom>
            </p:spPr>
          </p:pic>
          <p:pic>
            <p:nvPicPr>
              <p:cNvPr id="232" name="Graphic 178" descr="Chevron arrows outline">
                <a:extLst>
                  <a:ext uri="{FF2B5EF4-FFF2-40B4-BE49-F238E27FC236}">
                    <a16:creationId xmlns:a16="http://schemas.microsoft.com/office/drawing/2014/main" id="{C8992CB4-0378-B745-A745-4296D4CDF7A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965508" y="4061623"/>
                <a:ext cx="288000" cy="288000"/>
              </a:xfrm>
              <a:prstGeom prst="rect">
                <a:avLst/>
              </a:prstGeom>
            </p:spPr>
          </p:pic>
          <p:pic>
            <p:nvPicPr>
              <p:cNvPr id="233" name="Graphic 179" descr="Chevron arrows outline">
                <a:extLst>
                  <a:ext uri="{FF2B5EF4-FFF2-40B4-BE49-F238E27FC236}">
                    <a16:creationId xmlns:a16="http://schemas.microsoft.com/office/drawing/2014/main" id="{22BAB6BE-B6ED-8A40-B819-3068431FDFC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75658" y="4060021"/>
                <a:ext cx="288000" cy="288000"/>
              </a:xfrm>
              <a:prstGeom prst="rect">
                <a:avLst/>
              </a:prstGeom>
            </p:spPr>
          </p:pic>
          <p:pic>
            <p:nvPicPr>
              <p:cNvPr id="234" name="Graphic 180" descr="Chevron arrows outline">
                <a:extLst>
                  <a:ext uri="{FF2B5EF4-FFF2-40B4-BE49-F238E27FC236}">
                    <a16:creationId xmlns:a16="http://schemas.microsoft.com/office/drawing/2014/main" id="{06AB421B-4077-0D45-A155-D6F92A955DE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89022" y="4061264"/>
                <a:ext cx="288000" cy="288000"/>
              </a:xfrm>
              <a:prstGeom prst="rect">
                <a:avLst/>
              </a:prstGeom>
            </p:spPr>
          </p:pic>
          <p:pic>
            <p:nvPicPr>
              <p:cNvPr id="235" name="Graphic 181" descr="Chevron arrows outline">
                <a:extLst>
                  <a:ext uri="{FF2B5EF4-FFF2-40B4-BE49-F238E27FC236}">
                    <a16:creationId xmlns:a16="http://schemas.microsoft.com/office/drawing/2014/main" id="{0E30EFE9-C65A-284A-96B9-C9E4F72C7F1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599172" y="4059662"/>
                <a:ext cx="288000" cy="288000"/>
              </a:xfrm>
              <a:prstGeom prst="rect">
                <a:avLst/>
              </a:prstGeom>
            </p:spPr>
          </p:pic>
          <p:pic>
            <p:nvPicPr>
              <p:cNvPr id="236" name="Graphic 183" descr="Chevron arrows outline">
                <a:extLst>
                  <a:ext uri="{FF2B5EF4-FFF2-40B4-BE49-F238E27FC236}">
                    <a16:creationId xmlns:a16="http://schemas.microsoft.com/office/drawing/2014/main" id="{8F8CBF7A-0217-B341-AB92-CE9357C5D54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806842" y="4064535"/>
                <a:ext cx="288000" cy="288000"/>
              </a:xfrm>
              <a:prstGeom prst="rect">
                <a:avLst/>
              </a:prstGeom>
            </p:spPr>
          </p:pic>
        </p:grpSp>
        <p:pic>
          <p:nvPicPr>
            <p:cNvPr id="237" name="Picture 191">
              <a:extLst>
                <a:ext uri="{FF2B5EF4-FFF2-40B4-BE49-F238E27FC236}">
                  <a16:creationId xmlns:a16="http://schemas.microsoft.com/office/drawing/2014/main" id="{86341557-9733-EB4E-A403-1AEA40E16FD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11749" t="27809" r="28210" b="7880"/>
            <a:stretch/>
          </p:blipFill>
          <p:spPr>
            <a:xfrm>
              <a:off x="9727748" y="4709678"/>
              <a:ext cx="76395" cy="160750"/>
            </a:xfrm>
            <a:prstGeom prst="rect">
              <a:avLst/>
            </a:prstGeom>
          </p:spPr>
        </p:pic>
        <p:cxnSp>
          <p:nvCxnSpPr>
            <p:cNvPr id="238" name="Straight Connector 194">
              <a:extLst>
                <a:ext uri="{FF2B5EF4-FFF2-40B4-BE49-F238E27FC236}">
                  <a16:creationId xmlns:a16="http://schemas.microsoft.com/office/drawing/2014/main" id="{40F039E3-912D-5F42-9DEB-AFE5A84E7931}"/>
                </a:ext>
              </a:extLst>
            </p:cNvPr>
            <p:cNvCxnSpPr>
              <a:cxnSpLocks/>
              <a:endCxn id="237" idx="3"/>
            </p:cNvCxnSpPr>
            <p:nvPr/>
          </p:nvCxnSpPr>
          <p:spPr>
            <a:xfrm>
              <a:off x="8019968" y="4785064"/>
              <a:ext cx="1784175" cy="498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39" name="Grupp 238">
              <a:extLst>
                <a:ext uri="{FF2B5EF4-FFF2-40B4-BE49-F238E27FC236}">
                  <a16:creationId xmlns:a16="http://schemas.microsoft.com/office/drawing/2014/main" id="{3B3940D5-9ECF-AB4E-A1CB-EE1B5CEACC48}"/>
                </a:ext>
              </a:extLst>
            </p:cNvPr>
            <p:cNvGrpSpPr/>
            <p:nvPr/>
          </p:nvGrpSpPr>
          <p:grpSpPr>
            <a:xfrm>
              <a:off x="7705736" y="4618423"/>
              <a:ext cx="333282" cy="333282"/>
              <a:chOff x="3267798" y="4199120"/>
              <a:chExt cx="333282" cy="333282"/>
            </a:xfrm>
          </p:grpSpPr>
          <p:sp>
            <p:nvSpPr>
              <p:cNvPr id="240" name="Frihandsfigur 239">
                <a:extLst>
                  <a:ext uri="{FF2B5EF4-FFF2-40B4-BE49-F238E27FC236}">
                    <a16:creationId xmlns:a16="http://schemas.microsoft.com/office/drawing/2014/main" id="{737EF8F4-4518-7845-ABC7-6B7668E5E070}"/>
                  </a:ext>
                </a:extLst>
              </p:cNvPr>
              <p:cNvSpPr/>
              <p:nvPr/>
            </p:nvSpPr>
            <p:spPr>
              <a:xfrm>
                <a:off x="3282419" y="4200239"/>
                <a:ext cx="300349" cy="323714"/>
              </a:xfrm>
              <a:custGeom>
                <a:avLst/>
                <a:gdLst>
                  <a:gd name="connsiteX0" fmla="*/ 149561 w 300349"/>
                  <a:gd name="connsiteY0" fmla="*/ 0 h 323714"/>
                  <a:gd name="connsiteX1" fmla="*/ 299121 w 300349"/>
                  <a:gd name="connsiteY1" fmla="*/ 71380 h 323714"/>
                  <a:gd name="connsiteX2" fmla="*/ 299121 w 300349"/>
                  <a:gd name="connsiteY2" fmla="*/ 83515 h 323714"/>
                  <a:gd name="connsiteX3" fmla="*/ 300349 w 300349"/>
                  <a:gd name="connsiteY3" fmla="*/ 83515 h 323714"/>
                  <a:gd name="connsiteX4" fmla="*/ 300349 w 300349"/>
                  <a:gd name="connsiteY4" fmla="*/ 323714 h 323714"/>
                  <a:gd name="connsiteX5" fmla="*/ 1229 w 300349"/>
                  <a:gd name="connsiteY5" fmla="*/ 323714 h 323714"/>
                  <a:gd name="connsiteX6" fmla="*/ 1229 w 300349"/>
                  <a:gd name="connsiteY6" fmla="*/ 142761 h 323714"/>
                  <a:gd name="connsiteX7" fmla="*/ 0 w 300349"/>
                  <a:gd name="connsiteY7" fmla="*/ 142761 h 323714"/>
                  <a:gd name="connsiteX8" fmla="*/ 0 w 300349"/>
                  <a:gd name="connsiteY8" fmla="*/ 71380 h 323714"/>
                  <a:gd name="connsiteX9" fmla="*/ 149561 w 300349"/>
                  <a:gd name="connsiteY9" fmla="*/ 0 h 32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349" h="323714">
                    <a:moveTo>
                      <a:pt x="149561" y="0"/>
                    </a:moveTo>
                    <a:cubicBezTo>
                      <a:pt x="232161" y="0"/>
                      <a:pt x="299121" y="31958"/>
                      <a:pt x="299121" y="71380"/>
                    </a:cubicBezTo>
                    <a:lnTo>
                      <a:pt x="299121" y="83515"/>
                    </a:lnTo>
                    <a:lnTo>
                      <a:pt x="300349" y="83515"/>
                    </a:lnTo>
                    <a:lnTo>
                      <a:pt x="300349" y="323714"/>
                    </a:lnTo>
                    <a:lnTo>
                      <a:pt x="1229" y="323714"/>
                    </a:lnTo>
                    <a:lnTo>
                      <a:pt x="1229" y="142761"/>
                    </a:lnTo>
                    <a:lnTo>
                      <a:pt x="0" y="142761"/>
                    </a:lnTo>
                    <a:lnTo>
                      <a:pt x="0" y="71380"/>
                    </a:lnTo>
                    <a:cubicBezTo>
                      <a:pt x="0" y="31958"/>
                      <a:pt x="66961" y="0"/>
                      <a:pt x="149561" y="0"/>
                    </a:cubicBezTo>
                    <a:close/>
                  </a:path>
                </a:pathLst>
              </a:custGeom>
              <a:solidFill>
                <a:schemeClr val="bg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0"/>
              </a:p>
            </p:txBody>
          </p:sp>
          <p:pic>
            <p:nvPicPr>
              <p:cNvPr id="241" name="Graphic 196" descr="Gears outline">
                <a:extLst>
                  <a:ext uri="{FF2B5EF4-FFF2-40B4-BE49-F238E27FC236}">
                    <a16:creationId xmlns:a16="http://schemas.microsoft.com/office/drawing/2014/main" id="{2FCE9CDE-BE6D-3D41-9E17-220781B5B75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67798" y="4199120"/>
                <a:ext cx="333282" cy="333282"/>
              </a:xfrm>
              <a:prstGeom prst="rect">
                <a:avLst/>
              </a:prstGeom>
            </p:spPr>
          </p:pic>
        </p:grpSp>
        <p:grpSp>
          <p:nvGrpSpPr>
            <p:cNvPr id="242" name="Group 221">
              <a:extLst>
                <a:ext uri="{FF2B5EF4-FFF2-40B4-BE49-F238E27FC236}">
                  <a16:creationId xmlns:a16="http://schemas.microsoft.com/office/drawing/2014/main" id="{F3DDC7FD-33A1-3041-9DAF-832C0593CE28}"/>
                </a:ext>
              </a:extLst>
            </p:cNvPr>
            <p:cNvGrpSpPr/>
            <p:nvPr/>
          </p:nvGrpSpPr>
          <p:grpSpPr>
            <a:xfrm flipV="1">
              <a:off x="8632716" y="4236143"/>
              <a:ext cx="671581" cy="461225"/>
              <a:chOff x="3046192" y="4313978"/>
              <a:chExt cx="671581" cy="461225"/>
            </a:xfrm>
          </p:grpSpPr>
          <p:sp>
            <p:nvSpPr>
              <p:cNvPr id="243" name="Flowchart: Merge 204">
                <a:extLst>
                  <a:ext uri="{FF2B5EF4-FFF2-40B4-BE49-F238E27FC236}">
                    <a16:creationId xmlns:a16="http://schemas.microsoft.com/office/drawing/2014/main" id="{50941252-368B-6F41-AAD7-A5ABCB37541E}"/>
                  </a:ext>
                </a:extLst>
              </p:cNvPr>
              <p:cNvSpPr/>
              <p:nvPr/>
            </p:nvSpPr>
            <p:spPr>
              <a:xfrm flipV="1">
                <a:off x="3163302" y="4315580"/>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44" name="Flowchart: Merge 205">
                <a:extLst>
                  <a:ext uri="{FF2B5EF4-FFF2-40B4-BE49-F238E27FC236}">
                    <a16:creationId xmlns:a16="http://schemas.microsoft.com/office/drawing/2014/main" id="{BD83D8E9-D726-E940-8683-820A7D0B235D}"/>
                  </a:ext>
                </a:extLst>
              </p:cNvPr>
              <p:cNvSpPr/>
              <p:nvPr/>
            </p:nvSpPr>
            <p:spPr>
              <a:xfrm flipV="1">
                <a:off x="3046192" y="4313978"/>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45" name="TextBox 207">
                <a:extLst>
                  <a:ext uri="{FF2B5EF4-FFF2-40B4-BE49-F238E27FC236}">
                    <a16:creationId xmlns:a16="http://schemas.microsoft.com/office/drawing/2014/main" id="{FCEE70B8-2E5B-5C48-A94A-3EFC894E7D92}"/>
                  </a:ext>
                </a:extLst>
              </p:cNvPr>
              <p:cNvSpPr txBox="1"/>
              <p:nvPr/>
            </p:nvSpPr>
            <p:spPr>
              <a:xfrm flipV="1">
                <a:off x="3241806" y="4621315"/>
                <a:ext cx="475967" cy="153888"/>
              </a:xfrm>
              <a:prstGeom prst="rect">
                <a:avLst/>
              </a:prstGeom>
            </p:spPr>
            <p:txBody>
              <a:bodyPr wrap="square" lIns="0" tIns="0" rIns="0" bIns="0" rtlCol="0">
                <a:spAutoFit/>
              </a:bodyPr>
              <a:lstStyle/>
              <a:p>
                <a:pPr algn="ctr"/>
                <a:r>
                  <a:rPr lang="en-GB" sz="1000">
                    <a:solidFill>
                      <a:schemeClr val="accent1"/>
                    </a:solidFill>
                  </a:rPr>
                  <a:t>Steam</a:t>
                </a:r>
              </a:p>
            </p:txBody>
          </p:sp>
        </p:grpSp>
        <p:sp>
          <p:nvSpPr>
            <p:cNvPr id="246" name="Flowchart: Merge 213">
              <a:extLst>
                <a:ext uri="{FF2B5EF4-FFF2-40B4-BE49-F238E27FC236}">
                  <a16:creationId xmlns:a16="http://schemas.microsoft.com/office/drawing/2014/main" id="{78A916E3-1E67-414D-BEE9-82E5843C8006}"/>
                </a:ext>
              </a:extLst>
            </p:cNvPr>
            <p:cNvSpPr/>
            <p:nvPr/>
          </p:nvSpPr>
          <p:spPr>
            <a:xfrm>
              <a:off x="8458329" y="4624769"/>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47" name="Flowchart: Merge 214">
              <a:extLst>
                <a:ext uri="{FF2B5EF4-FFF2-40B4-BE49-F238E27FC236}">
                  <a16:creationId xmlns:a16="http://schemas.microsoft.com/office/drawing/2014/main" id="{9611822C-DB9A-EF44-B34B-101AABDECFC5}"/>
                </a:ext>
              </a:extLst>
            </p:cNvPr>
            <p:cNvSpPr/>
            <p:nvPr/>
          </p:nvSpPr>
          <p:spPr>
            <a:xfrm>
              <a:off x="8341219" y="4624769"/>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cxnSp>
          <p:nvCxnSpPr>
            <p:cNvPr id="248" name="Connector: Elbow 217">
              <a:extLst>
                <a:ext uri="{FF2B5EF4-FFF2-40B4-BE49-F238E27FC236}">
                  <a16:creationId xmlns:a16="http://schemas.microsoft.com/office/drawing/2014/main" id="{0E818B97-C696-DA42-8B06-3AEDA1919324}"/>
                </a:ext>
              </a:extLst>
            </p:cNvPr>
            <p:cNvCxnSpPr>
              <a:cxnSpLocks/>
              <a:stCxn id="165" idx="2"/>
              <a:endCxn id="247" idx="0"/>
            </p:cNvCxnSpPr>
            <p:nvPr/>
          </p:nvCxnSpPr>
          <p:spPr>
            <a:xfrm rot="5400000">
              <a:off x="8153911" y="3865365"/>
              <a:ext cx="969572" cy="549236"/>
            </a:xfrm>
            <a:prstGeom prst="bentConnector3">
              <a:avLst>
                <a:gd name="adj1" fmla="val 37229"/>
              </a:avLst>
            </a:prstGeom>
            <a:ln w="6350">
              <a:solidFill>
                <a:schemeClr val="accent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9" name="Connector: Elbow 218">
              <a:extLst>
                <a:ext uri="{FF2B5EF4-FFF2-40B4-BE49-F238E27FC236}">
                  <a16:creationId xmlns:a16="http://schemas.microsoft.com/office/drawing/2014/main" id="{9AAA06D0-34B7-6A4E-B535-DF8D0A75E669}"/>
                </a:ext>
              </a:extLst>
            </p:cNvPr>
            <p:cNvCxnSpPr>
              <a:cxnSpLocks/>
              <a:stCxn id="156" idx="2"/>
              <a:endCxn id="246" idx="0"/>
            </p:cNvCxnSpPr>
            <p:nvPr/>
          </p:nvCxnSpPr>
          <p:spPr>
            <a:xfrm rot="5400000">
              <a:off x="8834766" y="3301620"/>
              <a:ext cx="969572" cy="1676726"/>
            </a:xfrm>
            <a:prstGeom prst="bentConnector3">
              <a:avLst>
                <a:gd name="adj1" fmla="val 50000"/>
              </a:avLst>
            </a:prstGeom>
            <a:ln w="6350">
              <a:solidFill>
                <a:schemeClr val="accent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0" name="Straight Connector 267">
              <a:extLst>
                <a:ext uri="{FF2B5EF4-FFF2-40B4-BE49-F238E27FC236}">
                  <a16:creationId xmlns:a16="http://schemas.microsoft.com/office/drawing/2014/main" id="{F0EEE39C-AE79-334E-8549-3D9F7FA21D8E}"/>
                </a:ext>
              </a:extLst>
            </p:cNvPr>
            <p:cNvCxnSpPr>
              <a:cxnSpLocks/>
            </p:cNvCxnSpPr>
            <p:nvPr/>
          </p:nvCxnSpPr>
          <p:spPr>
            <a:xfrm flipH="1">
              <a:off x="9823096" y="4692092"/>
              <a:ext cx="0" cy="17833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1" name="TextBox 277">
              <a:extLst>
                <a:ext uri="{FF2B5EF4-FFF2-40B4-BE49-F238E27FC236}">
                  <a16:creationId xmlns:a16="http://schemas.microsoft.com/office/drawing/2014/main" id="{96E5BBE1-C45A-094C-9055-A4963342AA9D}"/>
                </a:ext>
              </a:extLst>
            </p:cNvPr>
            <p:cNvSpPr txBox="1"/>
            <p:nvPr/>
          </p:nvSpPr>
          <p:spPr>
            <a:xfrm>
              <a:off x="9194825" y="4407123"/>
              <a:ext cx="696053" cy="246221"/>
            </a:xfrm>
            <a:prstGeom prst="rect">
              <a:avLst/>
            </a:prstGeom>
            <a:noFill/>
          </p:spPr>
          <p:txBody>
            <a:bodyPr wrap="square" rtlCol="0">
              <a:spAutoFit/>
            </a:bodyPr>
            <a:lstStyle/>
            <a:p>
              <a:pPr algn="ctr"/>
              <a:r>
                <a:rPr lang="en-GB" sz="1000">
                  <a:solidFill>
                    <a:schemeClr val="tx2"/>
                  </a:solidFill>
                </a:rPr>
                <a:t>Extruder</a:t>
              </a:r>
            </a:p>
          </p:txBody>
        </p:sp>
        <p:pic>
          <p:nvPicPr>
            <p:cNvPr id="252" name="Graphic 282" descr="Germ with solid fill">
              <a:extLst>
                <a:ext uri="{FF2B5EF4-FFF2-40B4-BE49-F238E27FC236}">
                  <a16:creationId xmlns:a16="http://schemas.microsoft.com/office/drawing/2014/main" id="{D9080D4E-AB8E-9E48-82B1-DBB010C81A1D}"/>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818083" y="4950682"/>
              <a:ext cx="144000" cy="144000"/>
            </a:xfrm>
            <a:prstGeom prst="rect">
              <a:avLst/>
            </a:prstGeom>
          </p:spPr>
        </p:pic>
        <p:sp>
          <p:nvSpPr>
            <p:cNvPr id="253" name="Flowchart: Collate 193">
              <a:extLst>
                <a:ext uri="{FF2B5EF4-FFF2-40B4-BE49-F238E27FC236}">
                  <a16:creationId xmlns:a16="http://schemas.microsoft.com/office/drawing/2014/main" id="{5F3DDBC2-5A70-E64B-ABB9-74C94DFBFD03}"/>
                </a:ext>
              </a:extLst>
            </p:cNvPr>
            <p:cNvSpPr/>
            <p:nvPr/>
          </p:nvSpPr>
          <p:spPr>
            <a:xfrm>
              <a:off x="7776984" y="3941224"/>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54" name="Flowchart: Collate 195">
              <a:extLst>
                <a:ext uri="{FF2B5EF4-FFF2-40B4-BE49-F238E27FC236}">
                  <a16:creationId xmlns:a16="http://schemas.microsoft.com/office/drawing/2014/main" id="{2A3AF930-352C-D74A-B8AC-27F802ADF604}"/>
                </a:ext>
              </a:extLst>
            </p:cNvPr>
            <p:cNvSpPr/>
            <p:nvPr/>
          </p:nvSpPr>
          <p:spPr>
            <a:xfrm>
              <a:off x="7924573" y="3950849"/>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55" name="Flowchart: Collate 201">
              <a:extLst>
                <a:ext uri="{FF2B5EF4-FFF2-40B4-BE49-F238E27FC236}">
                  <a16:creationId xmlns:a16="http://schemas.microsoft.com/office/drawing/2014/main" id="{31416D8D-109A-564D-A45F-E3956A93715B}"/>
                </a:ext>
              </a:extLst>
            </p:cNvPr>
            <p:cNvSpPr/>
            <p:nvPr/>
          </p:nvSpPr>
          <p:spPr>
            <a:xfrm>
              <a:off x="8076973" y="3953075"/>
              <a:ext cx="71432" cy="324000"/>
            </a:xfrm>
            <a:prstGeom prst="flowChartCollat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56" name="TextBox 277">
              <a:extLst>
                <a:ext uri="{FF2B5EF4-FFF2-40B4-BE49-F238E27FC236}">
                  <a16:creationId xmlns:a16="http://schemas.microsoft.com/office/drawing/2014/main" id="{4BA69058-FF8A-644E-BA52-BF501E8F5D3A}"/>
                </a:ext>
              </a:extLst>
            </p:cNvPr>
            <p:cNvSpPr txBox="1"/>
            <p:nvPr/>
          </p:nvSpPr>
          <p:spPr>
            <a:xfrm>
              <a:off x="6293954" y="2970425"/>
              <a:ext cx="844663" cy="246221"/>
            </a:xfrm>
            <a:prstGeom prst="rect">
              <a:avLst/>
            </a:prstGeom>
            <a:noFill/>
          </p:spPr>
          <p:txBody>
            <a:bodyPr wrap="square" rtlCol="0">
              <a:spAutoFit/>
            </a:bodyPr>
            <a:lstStyle/>
            <a:p>
              <a:pPr algn="ctr"/>
              <a:r>
                <a:rPr lang="en-GB" sz="1000">
                  <a:solidFill>
                    <a:schemeClr val="tx2"/>
                  </a:solidFill>
                </a:rPr>
                <a:t>Weighing</a:t>
              </a:r>
            </a:p>
          </p:txBody>
        </p:sp>
        <p:cxnSp>
          <p:nvCxnSpPr>
            <p:cNvPr id="257" name="Connector: Elbow 217">
              <a:extLst>
                <a:ext uri="{FF2B5EF4-FFF2-40B4-BE49-F238E27FC236}">
                  <a16:creationId xmlns:a16="http://schemas.microsoft.com/office/drawing/2014/main" id="{CD81BBA4-21E4-7641-A421-1383D8E55440}"/>
                </a:ext>
              </a:extLst>
            </p:cNvPr>
            <p:cNvCxnSpPr>
              <a:cxnSpLocks/>
              <a:stCxn id="222" idx="3"/>
              <a:endCxn id="219" idx="0"/>
            </p:cNvCxnSpPr>
            <p:nvPr/>
          </p:nvCxnSpPr>
          <p:spPr>
            <a:xfrm flipV="1">
              <a:off x="6865428" y="4386235"/>
              <a:ext cx="1186113" cy="130664"/>
            </a:xfrm>
            <a:prstGeom prst="bentConnector2">
              <a:avLst/>
            </a:prstGeom>
            <a:ln w="635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8" name="Connector: Elbow 217">
              <a:extLst>
                <a:ext uri="{FF2B5EF4-FFF2-40B4-BE49-F238E27FC236}">
                  <a16:creationId xmlns:a16="http://schemas.microsoft.com/office/drawing/2014/main" id="{33D31131-E11A-D440-A2AD-4C919CD34046}"/>
                </a:ext>
              </a:extLst>
            </p:cNvPr>
            <p:cNvCxnSpPr>
              <a:cxnSpLocks/>
              <a:stCxn id="222" idx="3"/>
              <a:endCxn id="220" idx="0"/>
            </p:cNvCxnSpPr>
            <p:nvPr/>
          </p:nvCxnSpPr>
          <p:spPr>
            <a:xfrm flipV="1">
              <a:off x="6865428" y="4384633"/>
              <a:ext cx="1055370" cy="132266"/>
            </a:xfrm>
            <a:prstGeom prst="bentConnector2">
              <a:avLst/>
            </a:prstGeom>
            <a:ln w="635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9" name="Connector: Elbow 217">
              <a:extLst>
                <a:ext uri="{FF2B5EF4-FFF2-40B4-BE49-F238E27FC236}">
                  <a16:creationId xmlns:a16="http://schemas.microsoft.com/office/drawing/2014/main" id="{F414855A-17C0-5446-9D62-ECF51654EE55}"/>
                </a:ext>
              </a:extLst>
            </p:cNvPr>
            <p:cNvCxnSpPr>
              <a:cxnSpLocks/>
              <a:stCxn id="222" idx="3"/>
              <a:endCxn id="221" idx="0"/>
            </p:cNvCxnSpPr>
            <p:nvPr/>
          </p:nvCxnSpPr>
          <p:spPr>
            <a:xfrm flipV="1">
              <a:off x="6865428" y="4384634"/>
              <a:ext cx="924627" cy="132265"/>
            </a:xfrm>
            <a:prstGeom prst="bentConnector2">
              <a:avLst/>
            </a:prstGeom>
            <a:ln w="635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0" name="Connector: Elbow 217">
              <a:extLst>
                <a:ext uri="{FF2B5EF4-FFF2-40B4-BE49-F238E27FC236}">
                  <a16:creationId xmlns:a16="http://schemas.microsoft.com/office/drawing/2014/main" id="{C30E28DA-75B5-DB42-8D71-7584ABB8B2AE}"/>
                </a:ext>
              </a:extLst>
            </p:cNvPr>
            <p:cNvCxnSpPr>
              <a:cxnSpLocks/>
              <a:stCxn id="245" idx="2"/>
              <a:endCxn id="244" idx="0"/>
            </p:cNvCxnSpPr>
            <p:nvPr/>
          </p:nvCxnSpPr>
          <p:spPr>
            <a:xfrm rot="5400000">
              <a:off x="8743277" y="4302330"/>
              <a:ext cx="235337" cy="410738"/>
            </a:xfrm>
            <a:prstGeom prst="bentConnector3">
              <a:avLst>
                <a:gd name="adj1" fmla="val 50000"/>
              </a:avLst>
            </a:prstGeom>
            <a:ln w="635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1" name="Connector: Elbow 217">
              <a:extLst>
                <a:ext uri="{FF2B5EF4-FFF2-40B4-BE49-F238E27FC236}">
                  <a16:creationId xmlns:a16="http://schemas.microsoft.com/office/drawing/2014/main" id="{FC63C312-45D5-4E48-9744-B82172A4293B}"/>
                </a:ext>
              </a:extLst>
            </p:cNvPr>
            <p:cNvCxnSpPr>
              <a:cxnSpLocks/>
              <a:stCxn id="245" idx="2"/>
              <a:endCxn id="243" idx="0"/>
            </p:cNvCxnSpPr>
            <p:nvPr/>
          </p:nvCxnSpPr>
          <p:spPr>
            <a:xfrm rot="5400000">
              <a:off x="8802633" y="4360084"/>
              <a:ext cx="233735" cy="293628"/>
            </a:xfrm>
            <a:prstGeom prst="bentConnector3">
              <a:avLst>
                <a:gd name="adj1" fmla="val 50000"/>
              </a:avLst>
            </a:prstGeom>
            <a:ln w="635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pic>
          <p:nvPicPr>
            <p:cNvPr id="262" name="Graphic 282" descr="Germ with solid fill">
              <a:extLst>
                <a:ext uri="{FF2B5EF4-FFF2-40B4-BE49-F238E27FC236}">
                  <a16:creationId xmlns:a16="http://schemas.microsoft.com/office/drawing/2014/main" id="{46AA9E41-6BA4-AF46-84D8-6E1E1A1899C9}"/>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20700000">
              <a:off x="9818083" y="4849913"/>
              <a:ext cx="144000" cy="144000"/>
            </a:xfrm>
            <a:prstGeom prst="rect">
              <a:avLst/>
            </a:prstGeom>
          </p:spPr>
        </p:pic>
        <p:sp>
          <p:nvSpPr>
            <p:cNvPr id="263" name="TextBox 18">
              <a:extLst>
                <a:ext uri="{FF2B5EF4-FFF2-40B4-BE49-F238E27FC236}">
                  <a16:creationId xmlns:a16="http://schemas.microsoft.com/office/drawing/2014/main" id="{EE65DC33-894E-6842-8352-A44B3D0E31E5}"/>
                </a:ext>
              </a:extLst>
            </p:cNvPr>
            <p:cNvSpPr txBox="1"/>
            <p:nvPr/>
          </p:nvSpPr>
          <p:spPr>
            <a:xfrm>
              <a:off x="8859938" y="5315596"/>
              <a:ext cx="2058045" cy="461665"/>
            </a:xfrm>
            <a:prstGeom prst="rect">
              <a:avLst/>
            </a:prstGeom>
            <a:noFill/>
          </p:spPr>
          <p:txBody>
            <a:bodyPr wrap="square" rtlCol="0">
              <a:spAutoFit/>
            </a:bodyPr>
            <a:lstStyle/>
            <a:p>
              <a:pPr algn="ctr"/>
              <a:r>
                <a:rPr lang="en-GB" sz="1200" b="1" dirty="0">
                  <a:solidFill>
                    <a:schemeClr val="tx2"/>
                  </a:solidFill>
                </a:rPr>
                <a:t>To dryer</a:t>
              </a:r>
            </a:p>
            <a:p>
              <a:pPr algn="ctr"/>
              <a:r>
                <a:rPr lang="en-GB" sz="1200" dirty="0">
                  <a:solidFill>
                    <a:schemeClr val="tx2"/>
                  </a:solidFill>
                </a:rPr>
                <a:t>Wet pellets ~20% moisture</a:t>
              </a:r>
            </a:p>
          </p:txBody>
        </p:sp>
        <p:cxnSp>
          <p:nvCxnSpPr>
            <p:cNvPr id="264" name="Rak pil 263">
              <a:extLst>
                <a:ext uri="{FF2B5EF4-FFF2-40B4-BE49-F238E27FC236}">
                  <a16:creationId xmlns:a16="http://schemas.microsoft.com/office/drawing/2014/main" id="{B827E5E9-B87A-804B-B82D-EE9BF754C579}"/>
                </a:ext>
              </a:extLst>
            </p:cNvPr>
            <p:cNvCxnSpPr>
              <a:cxnSpLocks/>
            </p:cNvCxnSpPr>
            <p:nvPr/>
          </p:nvCxnSpPr>
          <p:spPr>
            <a:xfrm>
              <a:off x="9883217" y="5094682"/>
              <a:ext cx="0" cy="220914"/>
            </a:xfrm>
            <a:prstGeom prst="straightConnector1">
              <a:avLst/>
            </a:prstGeom>
            <a:ln w="635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265" name="Text Box 9">
              <a:extLst>
                <a:ext uri="{FF2B5EF4-FFF2-40B4-BE49-F238E27FC236}">
                  <a16:creationId xmlns:a16="http://schemas.microsoft.com/office/drawing/2014/main" id="{99176350-F457-664F-A6AF-3A871FB9B75C}"/>
                </a:ext>
              </a:extLst>
            </p:cNvPr>
            <p:cNvSpPr txBox="1">
              <a:spLocks noChangeArrowheads="1"/>
            </p:cNvSpPr>
            <p:nvPr/>
          </p:nvSpPr>
          <p:spPr bwMode="auto">
            <a:xfrm>
              <a:off x="8293758" y="2868246"/>
              <a:ext cx="919060" cy="206629"/>
            </a:xfrm>
            <a:prstGeom prst="rect">
              <a:avLst/>
            </a:prstGeom>
            <a:noFill/>
            <a:ln>
              <a:noFill/>
            </a:ln>
            <a:effectLst/>
          </p:spPr>
          <p:txBody>
            <a:bodyPr wrap="square" tIns="0" bIns="0">
              <a:noAutofit/>
            </a:bodyPr>
            <a:lstStyle/>
            <a:p>
              <a:pPr algn="ctr">
                <a:spcBef>
                  <a:spcPct val="50000"/>
                </a:spcBef>
                <a:defRPr/>
              </a:pPr>
              <a:r>
                <a:rPr lang="en-GB" sz="1000" b="1" kern="0">
                  <a:solidFill>
                    <a:schemeClr val="tx2"/>
                  </a:solidFill>
                </a:rPr>
                <a:t>Fat/oil</a:t>
              </a:r>
            </a:p>
          </p:txBody>
        </p:sp>
        <p:sp>
          <p:nvSpPr>
            <p:cNvPr id="266" name="TextBox 208">
              <a:extLst>
                <a:ext uri="{FF2B5EF4-FFF2-40B4-BE49-F238E27FC236}">
                  <a16:creationId xmlns:a16="http://schemas.microsoft.com/office/drawing/2014/main" id="{A7889CD9-B913-C246-BF34-382234D7031F}"/>
                </a:ext>
              </a:extLst>
            </p:cNvPr>
            <p:cNvSpPr txBox="1"/>
            <p:nvPr/>
          </p:nvSpPr>
          <p:spPr>
            <a:xfrm>
              <a:off x="9361679" y="2852651"/>
              <a:ext cx="1260596" cy="349200"/>
            </a:xfrm>
            <a:prstGeom prst="rect">
              <a:avLst/>
            </a:prstGeom>
            <a:noFill/>
          </p:spPr>
          <p:txBody>
            <a:bodyPr wrap="square" tIns="0" bIns="0">
              <a:noAutofit/>
            </a:bodyPr>
            <a:lstStyle/>
            <a:p>
              <a:pPr algn="ctr"/>
              <a:r>
                <a:rPr lang="en-GB" sz="1000" b="1">
                  <a:solidFill>
                    <a:schemeClr val="tx2"/>
                  </a:solidFill>
                </a:rPr>
                <a:t>Meat protein hydrolysates</a:t>
              </a:r>
              <a:endParaRPr lang="da-DK" sz="1000" b="1">
                <a:solidFill>
                  <a:schemeClr val="tx2"/>
                </a:solidFill>
                <a:effectLst>
                  <a:outerShdw blurRad="38100" dist="38100" dir="2700000" algn="tl">
                    <a:srgbClr val="000000">
                      <a:alpha val="43137"/>
                    </a:srgbClr>
                  </a:outerShdw>
                </a:effectLst>
              </a:endParaRPr>
            </a:p>
          </p:txBody>
        </p:sp>
        <p:pic>
          <p:nvPicPr>
            <p:cNvPr id="267" name="Picture 204">
              <a:extLst>
                <a:ext uri="{FF2B5EF4-FFF2-40B4-BE49-F238E27FC236}">
                  <a16:creationId xmlns:a16="http://schemas.microsoft.com/office/drawing/2014/main" id="{B491BB3B-566E-7D41-9CA9-F113E6BA4BFE}"/>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9532447" y="1909834"/>
              <a:ext cx="919060" cy="919060"/>
            </a:xfrm>
            <a:prstGeom prst="ellipse">
              <a:avLst/>
            </a:prstGeom>
            <a:solidFill>
              <a:schemeClr val="bg1"/>
            </a:solidFill>
            <a:ln w="6350">
              <a:noFill/>
            </a:ln>
            <a:effectLst>
              <a:softEdge rad="0"/>
            </a:effectLst>
          </p:spPr>
        </p:pic>
        <p:cxnSp>
          <p:nvCxnSpPr>
            <p:cNvPr id="271" name="Rak pil 270">
              <a:extLst>
                <a:ext uri="{FF2B5EF4-FFF2-40B4-BE49-F238E27FC236}">
                  <a16:creationId xmlns:a16="http://schemas.microsoft.com/office/drawing/2014/main" id="{77FA60E0-6F1E-AD48-9C4C-CD29E8FB5A66}"/>
                </a:ext>
              </a:extLst>
            </p:cNvPr>
            <p:cNvCxnSpPr>
              <a:cxnSpLocks/>
              <a:stCxn id="265" idx="2"/>
              <a:endCxn id="166" idx="0"/>
            </p:cNvCxnSpPr>
            <p:nvPr/>
          </p:nvCxnSpPr>
          <p:spPr>
            <a:xfrm flipH="1">
              <a:off x="8752012" y="3074875"/>
              <a:ext cx="1276" cy="380670"/>
            </a:xfrm>
            <a:prstGeom prst="straightConnector1">
              <a:avLst/>
            </a:prstGeom>
            <a:ln w="6350">
              <a:solidFill>
                <a:schemeClr val="accent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2" name="Rak pil 271">
              <a:extLst>
                <a:ext uri="{FF2B5EF4-FFF2-40B4-BE49-F238E27FC236}">
                  <a16:creationId xmlns:a16="http://schemas.microsoft.com/office/drawing/2014/main" id="{755DF255-FF16-7749-9DD0-96B67CFFD62B}"/>
                </a:ext>
              </a:extLst>
            </p:cNvPr>
            <p:cNvCxnSpPr>
              <a:cxnSpLocks/>
              <a:stCxn id="266" idx="2"/>
              <a:endCxn id="162" idx="0"/>
            </p:cNvCxnSpPr>
            <p:nvPr/>
          </p:nvCxnSpPr>
          <p:spPr>
            <a:xfrm>
              <a:off x="9991977" y="3201851"/>
              <a:ext cx="4635" cy="253694"/>
            </a:xfrm>
            <a:prstGeom prst="straightConnector1">
              <a:avLst/>
            </a:prstGeom>
            <a:ln w="6350">
              <a:solidFill>
                <a:schemeClr val="accent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1" name="Grupp 10">
              <a:extLst>
                <a:ext uri="{FF2B5EF4-FFF2-40B4-BE49-F238E27FC236}">
                  <a16:creationId xmlns:a16="http://schemas.microsoft.com/office/drawing/2014/main" id="{5F6C6EC8-73EA-F042-8532-FD3D1B430DE6}"/>
                </a:ext>
              </a:extLst>
            </p:cNvPr>
            <p:cNvGrpSpPr/>
            <p:nvPr/>
          </p:nvGrpSpPr>
          <p:grpSpPr>
            <a:xfrm>
              <a:off x="7132184" y="3273665"/>
              <a:ext cx="621873" cy="652512"/>
              <a:chOff x="5438916" y="4412088"/>
              <a:chExt cx="621873" cy="652512"/>
            </a:xfrm>
          </p:grpSpPr>
          <p:sp>
            <p:nvSpPr>
              <p:cNvPr id="309" name="Flowchart: Merge 68">
                <a:extLst>
                  <a:ext uri="{FF2B5EF4-FFF2-40B4-BE49-F238E27FC236}">
                    <a16:creationId xmlns:a16="http://schemas.microsoft.com/office/drawing/2014/main" id="{C07E1253-7B07-0F48-9E21-DE6B624BEBA3}"/>
                  </a:ext>
                </a:extLst>
              </p:cNvPr>
              <p:cNvSpPr/>
              <p:nvPr/>
            </p:nvSpPr>
            <p:spPr>
              <a:xfrm>
                <a:off x="5700402" y="4992600"/>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10" name="Flowchart: Merge 101">
                <a:extLst>
                  <a:ext uri="{FF2B5EF4-FFF2-40B4-BE49-F238E27FC236}">
                    <a16:creationId xmlns:a16="http://schemas.microsoft.com/office/drawing/2014/main" id="{044033A8-18EE-0642-9065-21E4A7F817DF}"/>
                  </a:ext>
                </a:extLst>
              </p:cNvPr>
              <p:cNvSpPr/>
              <p:nvPr/>
            </p:nvSpPr>
            <p:spPr>
              <a:xfrm>
                <a:off x="5569659" y="4992600"/>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11" name="Flowchart: Merge 102">
                <a:extLst>
                  <a:ext uri="{FF2B5EF4-FFF2-40B4-BE49-F238E27FC236}">
                    <a16:creationId xmlns:a16="http://schemas.microsoft.com/office/drawing/2014/main" id="{2370D276-E0E7-3A48-9DD5-BD1192155A42}"/>
                  </a:ext>
                </a:extLst>
              </p:cNvPr>
              <p:cNvSpPr/>
              <p:nvPr/>
            </p:nvSpPr>
            <p:spPr>
              <a:xfrm>
                <a:off x="5438916" y="4992600"/>
                <a:ext cx="45719" cy="72000"/>
              </a:xfrm>
              <a:prstGeom prst="flowChartMerg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cxnSp>
            <p:nvCxnSpPr>
              <p:cNvPr id="312" name="Connector: Elbow 70">
                <a:extLst>
                  <a:ext uri="{FF2B5EF4-FFF2-40B4-BE49-F238E27FC236}">
                    <a16:creationId xmlns:a16="http://schemas.microsoft.com/office/drawing/2014/main" id="{B8DBEA24-EAFF-3F45-9584-F0E5DE8E716C}"/>
                  </a:ext>
                </a:extLst>
              </p:cNvPr>
              <p:cNvCxnSpPr>
                <a:cxnSpLocks/>
                <a:stCxn id="313" idx="2"/>
                <a:endCxn id="311" idx="0"/>
              </p:cNvCxnSpPr>
              <p:nvPr/>
            </p:nvCxnSpPr>
            <p:spPr>
              <a:xfrm rot="5400000">
                <a:off x="5457552" y="4605252"/>
                <a:ext cx="391572" cy="383124"/>
              </a:xfrm>
              <a:prstGeom prst="bentConnector3">
                <a:avLst/>
              </a:prstGeom>
              <a:ln w="6350">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sp>
            <p:nvSpPr>
              <p:cNvPr id="313" name="TextBox 71">
                <a:extLst>
                  <a:ext uri="{FF2B5EF4-FFF2-40B4-BE49-F238E27FC236}">
                    <a16:creationId xmlns:a16="http://schemas.microsoft.com/office/drawing/2014/main" id="{F656A568-88AD-364C-8002-AEEC4800F355}"/>
                  </a:ext>
                </a:extLst>
              </p:cNvPr>
              <p:cNvSpPr txBox="1"/>
              <p:nvPr/>
            </p:nvSpPr>
            <p:spPr>
              <a:xfrm>
                <a:off x="5629011" y="4412088"/>
                <a:ext cx="431778" cy="153888"/>
              </a:xfrm>
              <a:prstGeom prst="rect">
                <a:avLst/>
              </a:prstGeom>
            </p:spPr>
            <p:txBody>
              <a:bodyPr wrap="square" lIns="0" tIns="0" rIns="0" bIns="0" rtlCol="0">
                <a:spAutoFit/>
              </a:bodyPr>
              <a:lstStyle/>
              <a:p>
                <a:pPr algn="ctr"/>
                <a:r>
                  <a:rPr lang="en-GB" sz="1000">
                    <a:solidFill>
                      <a:schemeClr val="accent4"/>
                    </a:solidFill>
                  </a:rPr>
                  <a:t>Water</a:t>
                </a:r>
              </a:p>
            </p:txBody>
          </p:sp>
          <p:cxnSp>
            <p:nvCxnSpPr>
              <p:cNvPr id="314" name="Connector: Elbow 103">
                <a:extLst>
                  <a:ext uri="{FF2B5EF4-FFF2-40B4-BE49-F238E27FC236}">
                    <a16:creationId xmlns:a16="http://schemas.microsoft.com/office/drawing/2014/main" id="{49573724-0B09-A44A-BA92-45AD4613FBB4}"/>
                  </a:ext>
                </a:extLst>
              </p:cNvPr>
              <p:cNvCxnSpPr>
                <a:cxnSpLocks/>
                <a:stCxn id="313" idx="2"/>
                <a:endCxn id="310" idx="0"/>
              </p:cNvCxnSpPr>
              <p:nvPr/>
            </p:nvCxnSpPr>
            <p:spPr>
              <a:xfrm rot="5400000">
                <a:off x="5522924" y="4670624"/>
                <a:ext cx="391572" cy="252381"/>
              </a:xfrm>
              <a:prstGeom prst="bentConnector3">
                <a:avLst/>
              </a:prstGeom>
              <a:ln w="6350">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5" name="Connector: Elbow 104">
                <a:extLst>
                  <a:ext uri="{FF2B5EF4-FFF2-40B4-BE49-F238E27FC236}">
                    <a16:creationId xmlns:a16="http://schemas.microsoft.com/office/drawing/2014/main" id="{292272CE-0F7D-FD44-8B90-D766F87A51C2}"/>
                  </a:ext>
                </a:extLst>
              </p:cNvPr>
              <p:cNvCxnSpPr>
                <a:cxnSpLocks/>
                <a:stCxn id="313" idx="2"/>
                <a:endCxn id="309" idx="0"/>
              </p:cNvCxnSpPr>
              <p:nvPr/>
            </p:nvCxnSpPr>
            <p:spPr>
              <a:xfrm rot="5400000">
                <a:off x="5588295" y="4735995"/>
                <a:ext cx="391572" cy="121638"/>
              </a:xfrm>
              <a:prstGeom prst="bentConnector3">
                <a:avLst/>
              </a:prstGeom>
              <a:ln w="6350">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grpSp>
        <p:pic>
          <p:nvPicPr>
            <p:cNvPr id="125" name="Picture 6">
              <a:extLst>
                <a:ext uri="{FF2B5EF4-FFF2-40B4-BE49-F238E27FC236}">
                  <a16:creationId xmlns:a16="http://schemas.microsoft.com/office/drawing/2014/main" id="{CB0A424D-F670-934B-9A96-8C0F579E92A8}"/>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p:blipFill>
          <p:spPr bwMode="auto">
            <a:xfrm>
              <a:off x="8294819" y="1909834"/>
              <a:ext cx="917999" cy="917999"/>
            </a:xfrm>
            <a:prstGeom prst="ellipse">
              <a:avLst/>
            </a:prstGeom>
            <a:solidFill>
              <a:schemeClr val="bg1"/>
            </a:solidFill>
            <a:ln>
              <a:noFill/>
            </a:ln>
            <a:effectLst>
              <a:softEdge rad="0"/>
            </a:effectLst>
          </p:spPr>
        </p:pic>
      </p:grpSp>
    </p:spTree>
    <p:extLst>
      <p:ext uri="{BB962C8B-B14F-4D97-AF65-F5344CB8AC3E}">
        <p14:creationId xmlns:p14="http://schemas.microsoft.com/office/powerpoint/2010/main" val="68535044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latshållare för bild 24" descr="Metall yta med Rust">
            <a:extLst>
              <a:ext uri="{FF2B5EF4-FFF2-40B4-BE49-F238E27FC236}">
                <a16:creationId xmlns:a16="http://schemas.microsoft.com/office/drawing/2014/main" id="{D956FC1F-FE23-C14B-9BC1-79BE4B8B838D}"/>
              </a:ext>
            </a:extLst>
          </p:cNvPr>
          <p:cNvPicPr>
            <a:picLocks noGrp="1" noChangeAspect="1"/>
          </p:cNvPicPr>
          <p:nvPr>
            <p:ph type="pic" sz="quarter" idx="37"/>
          </p:nvPr>
        </p:nvPicPr>
        <p:blipFill>
          <a:blip r:embed="rId3" cstate="email">
            <a:extLst>
              <a:ext uri="{28A0092B-C50C-407E-A947-70E740481C1C}">
                <a14:useLocalDpi xmlns:a14="http://schemas.microsoft.com/office/drawing/2010/main"/>
              </a:ext>
            </a:extLst>
          </a:blip>
          <a:srcRect/>
          <a:stretch/>
        </p:blipFill>
        <p:spPr>
          <a:xfrm>
            <a:off x="0" y="898526"/>
            <a:ext cx="12192000" cy="5756275"/>
          </a:xfrm>
          <a:solidFill>
            <a:schemeClr val="tx1">
              <a:lumMod val="20000"/>
              <a:lumOff val="80000"/>
            </a:schemeClr>
          </a:solidFill>
        </p:spPr>
      </p:pic>
      <p:sp>
        <p:nvSpPr>
          <p:cNvPr id="2" name="Title 1">
            <a:extLst>
              <a:ext uri="{FF2B5EF4-FFF2-40B4-BE49-F238E27FC236}">
                <a16:creationId xmlns:a16="http://schemas.microsoft.com/office/drawing/2014/main" id="{64182E5B-0759-49F2-93BB-73A2D9A30DDD}"/>
              </a:ext>
            </a:extLst>
          </p:cNvPr>
          <p:cNvSpPr>
            <a:spLocks noGrp="1"/>
          </p:cNvSpPr>
          <p:nvPr>
            <p:ph type="ctrTitle"/>
          </p:nvPr>
        </p:nvSpPr>
        <p:spPr/>
        <p:txBody>
          <a:bodyPr/>
          <a:lstStyle/>
          <a:p>
            <a:r>
              <a:rPr lang="da-DK" dirty="0"/>
              <a:t>Summary</a:t>
            </a:r>
            <a:endParaRPr lang="en-US" dirty="0"/>
          </a:p>
        </p:txBody>
      </p:sp>
      <p:sp>
        <p:nvSpPr>
          <p:cNvPr id="21" name="Underrubrik 20">
            <a:extLst>
              <a:ext uri="{FF2B5EF4-FFF2-40B4-BE49-F238E27FC236}">
                <a16:creationId xmlns:a16="http://schemas.microsoft.com/office/drawing/2014/main" id="{26455346-7840-8849-A63D-C004435CC048}"/>
              </a:ext>
            </a:extLst>
          </p:cNvPr>
          <p:cNvSpPr>
            <a:spLocks noGrp="1"/>
          </p:cNvSpPr>
          <p:nvPr>
            <p:ph type="subTitle" idx="1"/>
          </p:nvPr>
        </p:nvSpPr>
        <p:spPr/>
        <p:txBody>
          <a:bodyPr/>
          <a:lstStyle/>
          <a:p>
            <a:endParaRPr lang="sv-SE"/>
          </a:p>
        </p:txBody>
      </p:sp>
      <p:sp>
        <p:nvSpPr>
          <p:cNvPr id="4" name="Footer Placeholder 3">
            <a:extLst>
              <a:ext uri="{FF2B5EF4-FFF2-40B4-BE49-F238E27FC236}">
                <a16:creationId xmlns:a16="http://schemas.microsoft.com/office/drawing/2014/main" id="{D606E6D4-B533-4736-98C3-3C5B8DFC0044}"/>
              </a:ext>
            </a:extLst>
          </p:cNvPr>
          <p:cNvSpPr>
            <a:spLocks noGrp="1"/>
          </p:cNvSpPr>
          <p:nvPr>
            <p:ph type="ftr" sz="quarter" idx="27"/>
          </p:nvPr>
        </p:nvSpPr>
        <p:spPr/>
        <p:txBody>
          <a:bodyPr/>
          <a:lstStyle/>
          <a:p>
            <a:r>
              <a:rPr lang="en-GB" noProof="0"/>
              <a:t>| © Alfa Laval</a:t>
            </a:r>
          </a:p>
        </p:txBody>
      </p:sp>
      <p:sp>
        <p:nvSpPr>
          <p:cNvPr id="5" name="Date Placeholder 4">
            <a:extLst>
              <a:ext uri="{FF2B5EF4-FFF2-40B4-BE49-F238E27FC236}">
                <a16:creationId xmlns:a16="http://schemas.microsoft.com/office/drawing/2014/main" id="{529B648F-2FEC-4F67-8B12-6F784D5B1749}"/>
              </a:ext>
            </a:extLst>
          </p:cNvPr>
          <p:cNvSpPr>
            <a:spLocks noGrp="1"/>
          </p:cNvSpPr>
          <p:nvPr>
            <p:ph type="dt" sz="half" idx="26"/>
          </p:nvPr>
        </p:nvSpPr>
        <p:spPr/>
        <p:txBody>
          <a:bodyPr/>
          <a:lstStyle/>
          <a:p>
            <a:fld id="{74DD21C0-EE81-41FF-9DCB-588A16D41EC9}" type="datetime1">
              <a:rPr lang="en-GB" noProof="0" smtClean="0"/>
              <a:pPr/>
              <a:t>13/12/2021</a:t>
            </a:fld>
            <a:endParaRPr lang="en-GB" noProof="0"/>
          </a:p>
        </p:txBody>
      </p:sp>
      <p:sp>
        <p:nvSpPr>
          <p:cNvPr id="6" name="Slide Number Placeholder 5">
            <a:extLst>
              <a:ext uri="{FF2B5EF4-FFF2-40B4-BE49-F238E27FC236}">
                <a16:creationId xmlns:a16="http://schemas.microsoft.com/office/drawing/2014/main" id="{F66CB4E6-3A5A-4283-898A-1EBD19DBEBAD}"/>
              </a:ext>
            </a:extLst>
          </p:cNvPr>
          <p:cNvSpPr>
            <a:spLocks noGrp="1"/>
          </p:cNvSpPr>
          <p:nvPr>
            <p:ph type="sldNum" sz="quarter" idx="28"/>
          </p:nvPr>
        </p:nvSpPr>
        <p:spPr/>
        <p:txBody>
          <a:bodyPr/>
          <a:lstStyle/>
          <a:p>
            <a:fld id="{E1781896-7108-754B-A195-4B41D5296C65}" type="slidenum">
              <a:rPr lang="en-GB" noProof="0" smtClean="0"/>
              <a:pPr/>
              <a:t>39</a:t>
            </a:fld>
            <a:r>
              <a:rPr lang="en-GB" noProof="0"/>
              <a:t> |</a:t>
            </a:r>
          </a:p>
        </p:txBody>
      </p:sp>
      <p:sp>
        <p:nvSpPr>
          <p:cNvPr id="11" name="Rektangel med rundade hörn diagonalt 10">
            <a:extLst>
              <a:ext uri="{FF2B5EF4-FFF2-40B4-BE49-F238E27FC236}">
                <a16:creationId xmlns:a16="http://schemas.microsoft.com/office/drawing/2014/main" id="{0B88C7B3-4D57-B141-B74F-C3F9EEF0CFF4}"/>
              </a:ext>
            </a:extLst>
          </p:cNvPr>
          <p:cNvSpPr/>
          <p:nvPr/>
        </p:nvSpPr>
        <p:spPr>
          <a:xfrm>
            <a:off x="4401308" y="1672665"/>
            <a:ext cx="3389382" cy="4212000"/>
          </a:xfrm>
          <a:prstGeom prst="round2DiagRect">
            <a:avLst>
              <a:gd name="adj1" fmla="val 8791"/>
              <a:gd name="adj2" fmla="val 0"/>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684000" rIns="72000" bIns="0" rtlCol="0" anchor="t" anchorCtr="0"/>
          <a:lstStyle/>
          <a:p>
            <a:pPr marL="177800" indent="-177800">
              <a:spcAft>
                <a:spcPts val="600"/>
              </a:spcAft>
              <a:buClr>
                <a:schemeClr val="bg1"/>
              </a:buClr>
              <a:buFont typeface="Arial" panose="020B0604020202020204" pitchFamily="34" charset="0"/>
              <a:buChar char="•"/>
            </a:pPr>
            <a:r>
              <a:rPr lang="en-GB" sz="1400" dirty="0">
                <a:solidFill>
                  <a:schemeClr val="bg1"/>
                </a:solidFill>
                <a:sym typeface="Raleway"/>
              </a:rPr>
              <a:t>Stable product composition and easy to formulate</a:t>
            </a:r>
          </a:p>
          <a:p>
            <a:pPr marL="177800" indent="-177800">
              <a:spcAft>
                <a:spcPts val="600"/>
              </a:spcAft>
              <a:buClr>
                <a:schemeClr val="bg1"/>
              </a:buClr>
              <a:buFont typeface="Arial" panose="020B0604020202020204" pitchFamily="34" charset="0"/>
              <a:buChar char="•"/>
            </a:pPr>
            <a:r>
              <a:rPr lang="en-GB" sz="1400" dirty="0">
                <a:solidFill>
                  <a:schemeClr val="bg1"/>
                </a:solidFill>
                <a:sym typeface="Raleway"/>
              </a:rPr>
              <a:t>Utilization of local raw materials</a:t>
            </a:r>
          </a:p>
          <a:p>
            <a:pPr marL="177800" indent="-177800">
              <a:spcAft>
                <a:spcPts val="600"/>
              </a:spcAft>
              <a:buClr>
                <a:schemeClr val="bg1"/>
              </a:buClr>
              <a:buFont typeface="Arial" panose="020B0604020202020204" pitchFamily="34" charset="0"/>
              <a:buChar char="•"/>
            </a:pPr>
            <a:r>
              <a:rPr lang="en-GB" sz="1400" dirty="0">
                <a:solidFill>
                  <a:schemeClr val="bg1"/>
                </a:solidFill>
                <a:sym typeface="Raleway"/>
              </a:rPr>
              <a:t>Very similar product profile compared to using raw meat</a:t>
            </a:r>
          </a:p>
          <a:p>
            <a:pPr marL="177800" indent="-177800">
              <a:spcAft>
                <a:spcPts val="600"/>
              </a:spcAft>
              <a:buClr>
                <a:schemeClr val="bg1"/>
              </a:buClr>
              <a:buFont typeface="Arial" panose="020B0604020202020204" pitchFamily="34" charset="0"/>
              <a:buChar char="•"/>
            </a:pPr>
            <a:r>
              <a:rPr lang="en-GB" sz="1400" dirty="0">
                <a:solidFill>
                  <a:schemeClr val="bg1"/>
                </a:solidFill>
                <a:sym typeface="Raleway"/>
              </a:rPr>
              <a:t>Water content is half of fresh meat</a:t>
            </a:r>
          </a:p>
          <a:p>
            <a:pPr marL="177800" indent="-177800">
              <a:spcAft>
                <a:spcPts val="600"/>
              </a:spcAft>
              <a:buClr>
                <a:schemeClr val="bg1"/>
              </a:buClr>
              <a:buFont typeface="Arial" panose="020B0604020202020204" pitchFamily="34" charset="0"/>
              <a:buChar char="•"/>
            </a:pPr>
            <a:r>
              <a:rPr lang="en-GB" sz="1400" dirty="0">
                <a:solidFill>
                  <a:schemeClr val="bg1"/>
                </a:solidFill>
                <a:sym typeface="Raleway"/>
              </a:rPr>
              <a:t>Very consistent composition </a:t>
            </a:r>
            <a:br>
              <a:rPr lang="en-GB" sz="1400" dirty="0">
                <a:solidFill>
                  <a:schemeClr val="bg1"/>
                </a:solidFill>
                <a:sym typeface="Raleway"/>
              </a:rPr>
            </a:br>
            <a:r>
              <a:rPr lang="en-GB" sz="1400" dirty="0">
                <a:solidFill>
                  <a:schemeClr val="bg1"/>
                </a:solidFill>
                <a:sym typeface="Raleway"/>
              </a:rPr>
              <a:t>(fat and water)</a:t>
            </a:r>
          </a:p>
          <a:p>
            <a:pPr marL="177800" indent="-177800">
              <a:spcAft>
                <a:spcPts val="600"/>
              </a:spcAft>
              <a:buClr>
                <a:schemeClr val="bg1"/>
              </a:buClr>
              <a:buFont typeface="Arial" panose="020B0604020202020204" pitchFamily="34" charset="0"/>
              <a:buChar char="•"/>
            </a:pPr>
            <a:r>
              <a:rPr lang="en-GB" sz="1400" dirty="0">
                <a:solidFill>
                  <a:schemeClr val="bg1"/>
                </a:solidFill>
                <a:sym typeface="Raleway"/>
              </a:rPr>
              <a:t>Concentrate can be used as binder and flavour ingredient</a:t>
            </a:r>
          </a:p>
          <a:p>
            <a:pPr marL="177800" indent="-177800">
              <a:spcAft>
                <a:spcPts val="600"/>
              </a:spcAft>
              <a:buClr>
                <a:schemeClr val="bg1"/>
              </a:buClr>
              <a:buFont typeface="Arial" panose="020B0604020202020204" pitchFamily="34" charset="0"/>
              <a:buChar char="•"/>
            </a:pPr>
            <a:r>
              <a:rPr lang="en-GB" sz="1400" dirty="0">
                <a:solidFill>
                  <a:schemeClr val="bg1"/>
                </a:solidFill>
                <a:sym typeface="Raleway"/>
              </a:rPr>
              <a:t>Little or no addition of water required</a:t>
            </a:r>
          </a:p>
          <a:p>
            <a:pPr marL="177800" indent="-177800">
              <a:spcAft>
                <a:spcPts val="600"/>
              </a:spcAft>
              <a:buClr>
                <a:schemeClr val="bg1"/>
              </a:buClr>
              <a:buFont typeface="Arial" panose="020B0604020202020204" pitchFamily="34" charset="0"/>
              <a:buChar char="•"/>
            </a:pPr>
            <a:r>
              <a:rPr lang="en-GB" sz="1400" dirty="0">
                <a:solidFill>
                  <a:schemeClr val="bg1"/>
                </a:solidFill>
                <a:sym typeface="Raleway"/>
              </a:rPr>
              <a:t>Low overall energy consumption in production </a:t>
            </a:r>
          </a:p>
        </p:txBody>
      </p:sp>
      <p:sp>
        <p:nvSpPr>
          <p:cNvPr id="12" name="Rektangel med rundade hörn diagonalt 11">
            <a:extLst>
              <a:ext uri="{FF2B5EF4-FFF2-40B4-BE49-F238E27FC236}">
                <a16:creationId xmlns:a16="http://schemas.microsoft.com/office/drawing/2014/main" id="{422E4C0F-1D9A-3B40-93E9-0409AADC6D9D}"/>
              </a:ext>
            </a:extLst>
          </p:cNvPr>
          <p:cNvSpPr/>
          <p:nvPr/>
        </p:nvSpPr>
        <p:spPr>
          <a:xfrm>
            <a:off x="7967730" y="1672665"/>
            <a:ext cx="3389383" cy="4212000"/>
          </a:xfrm>
          <a:prstGeom prst="round2DiagRect">
            <a:avLst>
              <a:gd name="adj1" fmla="val 9578"/>
              <a:gd name="adj2" fmla="val 0"/>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684000" rIns="72000" bIns="0" rtlCol="0" anchor="t" anchorCtr="0"/>
          <a:lstStyle/>
          <a:p>
            <a:pPr marL="177800" indent="-177800">
              <a:spcAft>
                <a:spcPts val="600"/>
              </a:spcAft>
              <a:buClr>
                <a:schemeClr val="bg1"/>
              </a:buClr>
              <a:buFont typeface="Arial" panose="020B0604020202020204" pitchFamily="34" charset="0"/>
              <a:buChar char="•"/>
            </a:pPr>
            <a:r>
              <a:rPr lang="en-GB" sz="1400" dirty="0">
                <a:solidFill>
                  <a:schemeClr val="bg1"/>
                </a:solidFill>
                <a:sym typeface="Raleway"/>
              </a:rPr>
              <a:t>Very low ratio of water to protein</a:t>
            </a:r>
          </a:p>
          <a:p>
            <a:pPr marL="177800" indent="-177800">
              <a:spcAft>
                <a:spcPts val="600"/>
              </a:spcAft>
              <a:buClr>
                <a:schemeClr val="bg1"/>
              </a:buClr>
              <a:buFont typeface="Arial" panose="020B0604020202020204" pitchFamily="34" charset="0"/>
              <a:buChar char="•"/>
            </a:pPr>
            <a:r>
              <a:rPr lang="en-GB" sz="1400" dirty="0">
                <a:solidFill>
                  <a:schemeClr val="bg1"/>
                </a:solidFill>
                <a:sym typeface="Raleway"/>
              </a:rPr>
              <a:t>Possible to adjust mineral content by removing bone ash</a:t>
            </a:r>
          </a:p>
          <a:p>
            <a:pPr marL="177800" indent="-177800">
              <a:spcAft>
                <a:spcPts val="600"/>
              </a:spcAft>
              <a:buClr>
                <a:schemeClr val="bg1"/>
              </a:buClr>
              <a:buFont typeface="Arial" panose="020B0604020202020204" pitchFamily="34" charset="0"/>
              <a:buChar char="•"/>
            </a:pPr>
            <a:r>
              <a:rPr lang="en-GB" sz="1400" dirty="0">
                <a:solidFill>
                  <a:schemeClr val="bg1"/>
                </a:solidFill>
                <a:sym typeface="Raleway"/>
              </a:rPr>
              <a:t>Utilization of local raw materials</a:t>
            </a:r>
          </a:p>
          <a:p>
            <a:pPr marL="177800" indent="-177800">
              <a:spcAft>
                <a:spcPts val="600"/>
              </a:spcAft>
              <a:buClr>
                <a:schemeClr val="bg1"/>
              </a:buClr>
              <a:buFont typeface="Arial" panose="020B0604020202020204" pitchFamily="34" charset="0"/>
              <a:buChar char="•"/>
            </a:pPr>
            <a:r>
              <a:rPr lang="en-GB" sz="1400" dirty="0">
                <a:solidFill>
                  <a:schemeClr val="bg1"/>
                </a:solidFill>
                <a:sym typeface="Raleway"/>
              </a:rPr>
              <a:t>Flavour and functionality can be altered using different enzyme and digestion profile</a:t>
            </a:r>
          </a:p>
          <a:p>
            <a:pPr marL="177800" indent="-177800">
              <a:spcAft>
                <a:spcPts val="600"/>
              </a:spcAft>
              <a:buClr>
                <a:schemeClr val="bg1"/>
              </a:buClr>
              <a:buFont typeface="Arial" panose="020B0604020202020204" pitchFamily="34" charset="0"/>
              <a:buChar char="•"/>
            </a:pPr>
            <a:r>
              <a:rPr lang="en-GB" sz="1400" dirty="0">
                <a:solidFill>
                  <a:schemeClr val="bg1"/>
                </a:solidFill>
                <a:sym typeface="Raleway"/>
              </a:rPr>
              <a:t>Two products only – fat and liquid proteins</a:t>
            </a:r>
          </a:p>
          <a:p>
            <a:pPr marL="177800" indent="-177800">
              <a:spcAft>
                <a:spcPts val="600"/>
              </a:spcAft>
              <a:buClr>
                <a:schemeClr val="bg1"/>
              </a:buClr>
              <a:buFont typeface="Arial" panose="020B0604020202020204" pitchFamily="34" charset="0"/>
              <a:buChar char="•"/>
            </a:pPr>
            <a:r>
              <a:rPr lang="en-GB" sz="1400" dirty="0">
                <a:solidFill>
                  <a:schemeClr val="bg1"/>
                </a:solidFill>
                <a:sym typeface="Raleway"/>
              </a:rPr>
              <a:t>Low overall energy consumption</a:t>
            </a:r>
          </a:p>
        </p:txBody>
      </p:sp>
      <p:sp>
        <p:nvSpPr>
          <p:cNvPr id="15" name="Rektangel 14">
            <a:extLst>
              <a:ext uri="{FF2B5EF4-FFF2-40B4-BE49-F238E27FC236}">
                <a16:creationId xmlns:a16="http://schemas.microsoft.com/office/drawing/2014/main" id="{68F90ED7-DF70-8E4D-BAB9-F873E7C9209D}"/>
              </a:ext>
            </a:extLst>
          </p:cNvPr>
          <p:cNvSpPr/>
          <p:nvPr/>
        </p:nvSpPr>
        <p:spPr>
          <a:xfrm>
            <a:off x="4401308" y="1672665"/>
            <a:ext cx="3389382" cy="648000"/>
          </a:xfrm>
          <a:prstGeom prst="rect">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tIns="0" rIns="144000" bIns="0" rtlCol="0" anchor="ctr"/>
          <a:lstStyle/>
          <a:p>
            <a:r>
              <a:rPr lang="en-GB" sz="1400" b="1" dirty="0"/>
              <a:t>Alfa Laval concentrated </a:t>
            </a:r>
            <a:br>
              <a:rPr lang="en-GB" sz="1400" b="1" dirty="0"/>
            </a:br>
            <a:r>
              <a:rPr lang="en-GB" sz="1400" b="1" dirty="0"/>
              <a:t>meat system</a:t>
            </a:r>
          </a:p>
        </p:txBody>
      </p:sp>
      <p:sp>
        <p:nvSpPr>
          <p:cNvPr id="16" name="Rektangel 15">
            <a:extLst>
              <a:ext uri="{FF2B5EF4-FFF2-40B4-BE49-F238E27FC236}">
                <a16:creationId xmlns:a16="http://schemas.microsoft.com/office/drawing/2014/main" id="{160AFCE3-3D6A-164A-9E5A-35BD8252A774}"/>
              </a:ext>
            </a:extLst>
          </p:cNvPr>
          <p:cNvSpPr/>
          <p:nvPr/>
        </p:nvSpPr>
        <p:spPr>
          <a:xfrm>
            <a:off x="7967729" y="1672665"/>
            <a:ext cx="3389383" cy="648000"/>
          </a:xfrm>
          <a:prstGeom prst="rect">
            <a:avLst/>
          </a:prstGeom>
          <a:solidFill>
            <a:schemeClr val="accent3">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tIns="0" rIns="144000" bIns="0" rtlCol="0" anchor="ctr"/>
          <a:lstStyle/>
          <a:p>
            <a:r>
              <a:rPr lang="en-GB" sz="1400" b="1" dirty="0"/>
              <a:t>Alfa Laval </a:t>
            </a:r>
            <a:r>
              <a:rPr lang="en-GB" sz="1400" b="1" dirty="0" err="1"/>
              <a:t>HyPro</a:t>
            </a:r>
            <a:r>
              <a:rPr lang="en-GB" sz="1400" b="1" dirty="0"/>
              <a:t> </a:t>
            </a:r>
            <a:br>
              <a:rPr lang="en-GB" sz="1400" b="1" dirty="0"/>
            </a:br>
            <a:r>
              <a:rPr lang="en-GB" sz="1400" b="1" dirty="0"/>
              <a:t>enzymatic hydrolysis system</a:t>
            </a:r>
          </a:p>
        </p:txBody>
      </p:sp>
      <p:sp>
        <p:nvSpPr>
          <p:cNvPr id="19" name="Rektangel med rundade hörn diagonalt 18">
            <a:extLst>
              <a:ext uri="{FF2B5EF4-FFF2-40B4-BE49-F238E27FC236}">
                <a16:creationId xmlns:a16="http://schemas.microsoft.com/office/drawing/2014/main" id="{C008BA11-3E70-EA4B-BB1C-B0E1BF24E645}"/>
              </a:ext>
            </a:extLst>
          </p:cNvPr>
          <p:cNvSpPr/>
          <p:nvPr/>
        </p:nvSpPr>
        <p:spPr>
          <a:xfrm>
            <a:off x="834888" y="1672665"/>
            <a:ext cx="3389382" cy="4212000"/>
          </a:xfrm>
          <a:prstGeom prst="round2DiagRect">
            <a:avLst>
              <a:gd name="adj1" fmla="val 8791"/>
              <a:gd name="adj2" fmla="val 0"/>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684000" rIns="72000" bIns="0" rtlCol="0" anchor="t" anchorCtr="0"/>
          <a:lstStyle/>
          <a:p>
            <a:pPr marL="177800" indent="-177800">
              <a:spcAft>
                <a:spcPts val="600"/>
              </a:spcAft>
              <a:buClr>
                <a:schemeClr val="bg1"/>
              </a:buClr>
              <a:buFont typeface="Arial" panose="020B0604020202020204" pitchFamily="34" charset="0"/>
              <a:buChar char="•"/>
            </a:pPr>
            <a:r>
              <a:rPr lang="en-GB" sz="1400" dirty="0">
                <a:solidFill>
                  <a:schemeClr val="bg1"/>
                </a:solidFill>
                <a:sym typeface="Raleway"/>
              </a:rPr>
              <a:t>Dry product easy to transport </a:t>
            </a:r>
            <a:br>
              <a:rPr lang="en-GB" sz="1400" dirty="0">
                <a:solidFill>
                  <a:schemeClr val="bg1"/>
                </a:solidFill>
                <a:sym typeface="Raleway"/>
              </a:rPr>
            </a:br>
            <a:r>
              <a:rPr lang="en-GB" sz="1400" dirty="0">
                <a:solidFill>
                  <a:schemeClr val="bg1"/>
                </a:solidFill>
                <a:sym typeface="Raleway"/>
              </a:rPr>
              <a:t>and store</a:t>
            </a:r>
          </a:p>
          <a:p>
            <a:pPr marL="177800" indent="-177800">
              <a:spcAft>
                <a:spcPts val="600"/>
              </a:spcAft>
              <a:buClr>
                <a:schemeClr val="bg1"/>
              </a:buClr>
              <a:buFont typeface="Arial" panose="020B0604020202020204" pitchFamily="34" charset="0"/>
              <a:buChar char="•"/>
            </a:pPr>
            <a:r>
              <a:rPr lang="en-GB" sz="1400" dirty="0">
                <a:solidFill>
                  <a:schemeClr val="bg1"/>
                </a:solidFill>
                <a:sym typeface="Raleway"/>
              </a:rPr>
              <a:t>Sourcing unrestricted by limited stability</a:t>
            </a:r>
          </a:p>
          <a:p>
            <a:pPr marL="177800" indent="-177800">
              <a:spcAft>
                <a:spcPts val="600"/>
              </a:spcAft>
              <a:buClr>
                <a:schemeClr val="bg1"/>
              </a:buClr>
              <a:buFont typeface="Arial" panose="020B0604020202020204" pitchFamily="34" charset="0"/>
              <a:buChar char="•"/>
            </a:pPr>
            <a:r>
              <a:rPr lang="en-GB" sz="1400" dirty="0">
                <a:solidFill>
                  <a:schemeClr val="bg1"/>
                </a:solidFill>
                <a:sym typeface="Raleway"/>
              </a:rPr>
              <a:t>Often commodity product</a:t>
            </a:r>
          </a:p>
          <a:p>
            <a:pPr marL="177800" indent="-177800">
              <a:spcAft>
                <a:spcPts val="600"/>
              </a:spcAft>
              <a:buClr>
                <a:schemeClr val="bg1"/>
              </a:buClr>
              <a:buFont typeface="Arial" panose="020B0604020202020204" pitchFamily="34" charset="0"/>
              <a:buChar char="•"/>
            </a:pPr>
            <a:r>
              <a:rPr lang="en-GB" sz="1400" dirty="0">
                <a:solidFill>
                  <a:schemeClr val="bg1"/>
                </a:solidFill>
                <a:sym typeface="Raleway"/>
              </a:rPr>
              <a:t>Stable fat content</a:t>
            </a:r>
          </a:p>
          <a:p>
            <a:pPr marL="177800" indent="-177800">
              <a:spcAft>
                <a:spcPts val="600"/>
              </a:spcAft>
              <a:buClr>
                <a:schemeClr val="bg1"/>
              </a:buClr>
              <a:buFont typeface="Arial" panose="020B0604020202020204" pitchFamily="34" charset="0"/>
              <a:buChar char="•"/>
            </a:pPr>
            <a:r>
              <a:rPr lang="en-GB" sz="1400" dirty="0">
                <a:solidFill>
                  <a:schemeClr val="bg1"/>
                </a:solidFill>
                <a:sym typeface="Raleway"/>
              </a:rPr>
              <a:t>Good digestibility and flavour</a:t>
            </a:r>
          </a:p>
          <a:p>
            <a:pPr marL="177800" indent="-177800">
              <a:spcAft>
                <a:spcPts val="600"/>
              </a:spcAft>
              <a:buClr>
                <a:schemeClr val="bg1"/>
              </a:buClr>
              <a:buFont typeface="Arial" panose="020B0604020202020204" pitchFamily="34" charset="0"/>
              <a:buChar char="•"/>
            </a:pPr>
            <a:endParaRPr lang="en-GB" dirty="0">
              <a:solidFill>
                <a:schemeClr val="bg1"/>
              </a:solidFill>
              <a:sym typeface="Raleway"/>
            </a:endParaRPr>
          </a:p>
          <a:p>
            <a:pPr marL="177800" indent="-177800" algn="ctr">
              <a:spcAft>
                <a:spcPts val="600"/>
              </a:spcAft>
              <a:buFont typeface="Arial" panose="020B0604020202020204" pitchFamily="34" charset="0"/>
              <a:buChar char="•"/>
            </a:pPr>
            <a:endParaRPr lang="en-GB" dirty="0"/>
          </a:p>
        </p:txBody>
      </p:sp>
      <p:sp>
        <p:nvSpPr>
          <p:cNvPr id="20" name="Rektangel 19">
            <a:extLst>
              <a:ext uri="{FF2B5EF4-FFF2-40B4-BE49-F238E27FC236}">
                <a16:creationId xmlns:a16="http://schemas.microsoft.com/office/drawing/2014/main" id="{FBBD8C0D-1965-524D-8867-A001C0CCD695}"/>
              </a:ext>
            </a:extLst>
          </p:cNvPr>
          <p:cNvSpPr/>
          <p:nvPr/>
        </p:nvSpPr>
        <p:spPr>
          <a:xfrm>
            <a:off x="834888" y="1672665"/>
            <a:ext cx="3389382" cy="6480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tIns="0" rIns="144000" bIns="0" rtlCol="0" anchor="ctr"/>
          <a:lstStyle/>
          <a:p>
            <a:r>
              <a:rPr lang="en-GB" sz="1400" b="1" dirty="0"/>
              <a:t>Wet rendering</a:t>
            </a:r>
          </a:p>
        </p:txBody>
      </p:sp>
    </p:spTree>
    <p:extLst>
      <p:ext uri="{BB962C8B-B14F-4D97-AF65-F5344CB8AC3E}">
        <p14:creationId xmlns:p14="http://schemas.microsoft.com/office/powerpoint/2010/main" val="195138088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med rundade hörn diagonalt 8">
            <a:extLst>
              <a:ext uri="{FF2B5EF4-FFF2-40B4-BE49-F238E27FC236}">
                <a16:creationId xmlns:a16="http://schemas.microsoft.com/office/drawing/2014/main" id="{1933D523-1038-3349-A180-576BB86D7189}"/>
              </a:ext>
            </a:extLst>
          </p:cNvPr>
          <p:cNvSpPr/>
          <p:nvPr/>
        </p:nvSpPr>
        <p:spPr>
          <a:xfrm>
            <a:off x="839788" y="1952625"/>
            <a:ext cx="10510699" cy="3744913"/>
          </a:xfrm>
          <a:prstGeom prst="round2DiagRect">
            <a:avLst>
              <a:gd name="adj1" fmla="val 8705"/>
              <a:gd name="adj2" fmla="val 0"/>
            </a:avLst>
          </a:prstGeom>
          <a:solidFill>
            <a:schemeClr val="tx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F31BF07-6FAE-4E8E-BB70-DBFEC444BD9A}"/>
              </a:ext>
            </a:extLst>
          </p:cNvPr>
          <p:cNvSpPr>
            <a:spLocks noGrp="1"/>
          </p:cNvSpPr>
          <p:nvPr>
            <p:ph type="ctrTitle"/>
          </p:nvPr>
        </p:nvSpPr>
        <p:spPr/>
        <p:txBody>
          <a:bodyPr/>
          <a:lstStyle/>
          <a:p>
            <a:r>
              <a:rPr lang="en-GB" dirty="0"/>
              <a:t>Global pet food market</a:t>
            </a:r>
          </a:p>
        </p:txBody>
      </p:sp>
      <p:sp>
        <p:nvSpPr>
          <p:cNvPr id="3" name="Subtitle 2">
            <a:extLst>
              <a:ext uri="{FF2B5EF4-FFF2-40B4-BE49-F238E27FC236}">
                <a16:creationId xmlns:a16="http://schemas.microsoft.com/office/drawing/2014/main" id="{6DD6121E-8C79-47F9-A51E-3FF64BA3E968}"/>
              </a:ext>
            </a:extLst>
          </p:cNvPr>
          <p:cNvSpPr>
            <a:spLocks noGrp="1"/>
          </p:cNvSpPr>
          <p:nvPr>
            <p:ph type="subTitle" idx="1"/>
          </p:nvPr>
        </p:nvSpPr>
        <p:spPr/>
        <p:txBody>
          <a:bodyPr/>
          <a:lstStyle/>
          <a:p>
            <a:r>
              <a:rPr lang="en-GB" dirty="0"/>
              <a:t>Growth in the global pet food market</a:t>
            </a:r>
          </a:p>
        </p:txBody>
      </p:sp>
      <p:sp>
        <p:nvSpPr>
          <p:cNvPr id="5" name="Footer Placeholder 4">
            <a:extLst>
              <a:ext uri="{FF2B5EF4-FFF2-40B4-BE49-F238E27FC236}">
                <a16:creationId xmlns:a16="http://schemas.microsoft.com/office/drawing/2014/main" id="{6790B9A2-3DF0-4567-A040-9DAE913588F0}"/>
              </a:ext>
            </a:extLst>
          </p:cNvPr>
          <p:cNvSpPr>
            <a:spLocks noGrp="1"/>
          </p:cNvSpPr>
          <p:nvPr>
            <p:ph type="ftr" sz="quarter" idx="27"/>
          </p:nvPr>
        </p:nvSpPr>
        <p:spPr/>
        <p:txBody>
          <a:bodyPr/>
          <a:lstStyle/>
          <a:p>
            <a:r>
              <a:rPr lang="en-GB" dirty="0"/>
              <a:t>| © Alfa Laval</a:t>
            </a:r>
          </a:p>
        </p:txBody>
      </p:sp>
      <p:sp>
        <p:nvSpPr>
          <p:cNvPr id="6" name="Date Placeholder 5">
            <a:extLst>
              <a:ext uri="{FF2B5EF4-FFF2-40B4-BE49-F238E27FC236}">
                <a16:creationId xmlns:a16="http://schemas.microsoft.com/office/drawing/2014/main" id="{3901E830-31FF-49CC-B871-2E188E68D199}"/>
              </a:ext>
            </a:extLst>
          </p:cNvPr>
          <p:cNvSpPr>
            <a:spLocks noGrp="1"/>
          </p:cNvSpPr>
          <p:nvPr>
            <p:ph type="dt" sz="half" idx="26"/>
          </p:nvPr>
        </p:nvSpPr>
        <p:spPr/>
        <p:txBody>
          <a:bodyPr/>
          <a:lstStyle/>
          <a:p>
            <a:fld id="{74DD21C0-EE81-41FF-9DCB-588A16D41EC9}" type="datetime1">
              <a:rPr lang="en-GB" smtClean="0"/>
              <a:pPr/>
              <a:t>13/12/2021</a:t>
            </a:fld>
            <a:endParaRPr lang="en-GB" dirty="0"/>
          </a:p>
        </p:txBody>
      </p:sp>
      <p:sp>
        <p:nvSpPr>
          <p:cNvPr id="7" name="Slide Number Placeholder 6">
            <a:extLst>
              <a:ext uri="{FF2B5EF4-FFF2-40B4-BE49-F238E27FC236}">
                <a16:creationId xmlns:a16="http://schemas.microsoft.com/office/drawing/2014/main" id="{413B2DEF-5299-4E64-9027-40FE7D38B0CD}"/>
              </a:ext>
            </a:extLst>
          </p:cNvPr>
          <p:cNvSpPr>
            <a:spLocks noGrp="1"/>
          </p:cNvSpPr>
          <p:nvPr>
            <p:ph type="sldNum" sz="quarter" idx="28"/>
          </p:nvPr>
        </p:nvSpPr>
        <p:spPr/>
        <p:txBody>
          <a:bodyPr/>
          <a:lstStyle/>
          <a:p>
            <a:fld id="{E1781896-7108-754B-A195-4B41D5296C65}" type="slidenum">
              <a:rPr lang="en-GB" smtClean="0"/>
              <a:pPr/>
              <a:t>4</a:t>
            </a:fld>
            <a:r>
              <a:rPr lang="en-GB" dirty="0"/>
              <a:t> |</a:t>
            </a:r>
          </a:p>
        </p:txBody>
      </p:sp>
      <p:sp>
        <p:nvSpPr>
          <p:cNvPr id="17" name="TextBox 16">
            <a:extLst>
              <a:ext uri="{FF2B5EF4-FFF2-40B4-BE49-F238E27FC236}">
                <a16:creationId xmlns:a16="http://schemas.microsoft.com/office/drawing/2014/main" id="{366B1C78-DE15-6A47-BDE7-F91A7184B210}"/>
              </a:ext>
            </a:extLst>
          </p:cNvPr>
          <p:cNvSpPr txBox="1"/>
          <p:nvPr/>
        </p:nvSpPr>
        <p:spPr>
          <a:xfrm>
            <a:off x="10418452" y="2344118"/>
            <a:ext cx="1440000" cy="1440000"/>
          </a:xfrm>
          <a:prstGeom prst="ellipse">
            <a:avLst/>
          </a:prstGeom>
          <a:solidFill>
            <a:schemeClr val="accent1"/>
          </a:solidFill>
          <a:effectLst>
            <a:outerShdw blurRad="50800" dist="12700" dir="2700000" algn="tl" rotWithShape="0">
              <a:prstClr val="black">
                <a:alpha val="30000"/>
              </a:prstClr>
            </a:outerShdw>
          </a:effectLst>
        </p:spPr>
        <p:txBody>
          <a:bodyPr wrap="square" lIns="0" tIns="0" rIns="0" bIns="0" anchor="ctr" anchorCtr="0">
            <a:noAutofit/>
          </a:bodyPr>
          <a:lstStyle/>
          <a:p>
            <a:pPr algn="ctr" fontAlgn="base"/>
            <a:r>
              <a:rPr lang="en-GB" sz="1200" dirty="0">
                <a:solidFill>
                  <a:schemeClr val="bg1"/>
                </a:solidFill>
                <a:latin typeface="Arial" panose="020B0604020202020204" pitchFamily="34" charset="0"/>
                <a:cs typeface="Arial" panose="020B0604020202020204" pitchFamily="34" charset="0"/>
              </a:rPr>
              <a:t>Global growth of 5% CAGR through 2025</a:t>
            </a:r>
          </a:p>
        </p:txBody>
      </p:sp>
      <p:sp>
        <p:nvSpPr>
          <p:cNvPr id="21" name="TextBox 20">
            <a:extLst>
              <a:ext uri="{FF2B5EF4-FFF2-40B4-BE49-F238E27FC236}">
                <a16:creationId xmlns:a16="http://schemas.microsoft.com/office/drawing/2014/main" id="{296DF3D6-2E2A-684C-A50E-DEB913E60769}"/>
              </a:ext>
            </a:extLst>
          </p:cNvPr>
          <p:cNvSpPr txBox="1"/>
          <p:nvPr/>
        </p:nvSpPr>
        <p:spPr>
          <a:xfrm>
            <a:off x="839788" y="5845436"/>
            <a:ext cx="1923500" cy="138499"/>
          </a:xfrm>
          <a:prstGeom prst="rect">
            <a:avLst/>
          </a:prstGeom>
          <a:noFill/>
        </p:spPr>
        <p:txBody>
          <a:bodyPr wrap="square" lIns="0" tIns="0" rIns="0" bIns="0">
            <a:spAutoFit/>
          </a:bodyPr>
          <a:lstStyle/>
          <a:p>
            <a:pPr algn="l" fontAlgn="base"/>
            <a:r>
              <a:rPr lang="en-GB" sz="900" dirty="0">
                <a:latin typeface="Arial" panose="020B0604020202020204" pitchFamily="34" charset="0"/>
                <a:cs typeface="Arial" panose="020B0604020202020204" pitchFamily="34" charset="0"/>
              </a:rPr>
              <a:t>Source: Grand View Research</a:t>
            </a:r>
          </a:p>
        </p:txBody>
      </p:sp>
      <p:graphicFrame>
        <p:nvGraphicFramePr>
          <p:cNvPr id="8" name="Diagram 7">
            <a:extLst>
              <a:ext uri="{FF2B5EF4-FFF2-40B4-BE49-F238E27FC236}">
                <a16:creationId xmlns:a16="http://schemas.microsoft.com/office/drawing/2014/main" id="{63AD435B-3B52-0048-A6EB-2013B4A04AE8}"/>
              </a:ext>
            </a:extLst>
          </p:cNvPr>
          <p:cNvGraphicFramePr/>
          <p:nvPr>
            <p:extLst>
              <p:ext uri="{D42A27DB-BD31-4B8C-83A1-F6EECF244321}">
                <p14:modId xmlns:p14="http://schemas.microsoft.com/office/powerpoint/2010/main" val="3785375684"/>
              </p:ext>
            </p:extLst>
          </p:nvPr>
        </p:nvGraphicFramePr>
        <p:xfrm>
          <a:off x="1053548" y="2066938"/>
          <a:ext cx="9355486" cy="3662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647962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B483-0647-B247-BDCE-FE79C7577BF2}"/>
              </a:ext>
            </a:extLst>
          </p:cNvPr>
          <p:cNvSpPr>
            <a:spLocks noGrp="1"/>
          </p:cNvSpPr>
          <p:nvPr>
            <p:ph type="title"/>
          </p:nvPr>
        </p:nvSpPr>
        <p:spPr/>
        <p:txBody>
          <a:bodyPr/>
          <a:lstStyle/>
          <a:p>
            <a:r>
              <a:rPr lang="en-US" dirty="0"/>
              <a:t>Q&amp;As</a:t>
            </a:r>
          </a:p>
        </p:txBody>
      </p:sp>
      <p:sp>
        <p:nvSpPr>
          <p:cNvPr id="3" name="Date Placeholder 2">
            <a:extLst>
              <a:ext uri="{FF2B5EF4-FFF2-40B4-BE49-F238E27FC236}">
                <a16:creationId xmlns:a16="http://schemas.microsoft.com/office/drawing/2014/main" id="{A625F79E-D842-F443-A6F7-3FFB16B85D67}"/>
              </a:ext>
            </a:extLst>
          </p:cNvPr>
          <p:cNvSpPr>
            <a:spLocks noGrp="1"/>
          </p:cNvSpPr>
          <p:nvPr>
            <p:ph type="dt" sz="half" idx="10"/>
          </p:nvPr>
        </p:nvSpPr>
        <p:spPr/>
        <p:txBody>
          <a:bodyPr/>
          <a:lstStyle/>
          <a:p>
            <a:fld id="{03FC91B6-8194-4FBA-A727-90E34E6A9959}" type="datetime1">
              <a:rPr lang="en-GB" noProof="0" smtClean="0"/>
              <a:t>13/12/2021</a:t>
            </a:fld>
            <a:endParaRPr lang="en-GB" noProof="0" dirty="0"/>
          </a:p>
        </p:txBody>
      </p:sp>
      <p:sp>
        <p:nvSpPr>
          <p:cNvPr id="4" name="Footer Placeholder 3">
            <a:extLst>
              <a:ext uri="{FF2B5EF4-FFF2-40B4-BE49-F238E27FC236}">
                <a16:creationId xmlns:a16="http://schemas.microsoft.com/office/drawing/2014/main" id="{09189664-E5E3-D34D-8E49-47292CB2D2C1}"/>
              </a:ext>
            </a:extLst>
          </p:cNvPr>
          <p:cNvSpPr>
            <a:spLocks noGrp="1"/>
          </p:cNvSpPr>
          <p:nvPr>
            <p:ph type="ftr" sz="quarter" idx="11"/>
          </p:nvPr>
        </p:nvSpPr>
        <p:spPr/>
        <p:txBody>
          <a:bodyPr/>
          <a:lstStyle/>
          <a:p>
            <a:r>
              <a:rPr lang="en-GB" noProof="0"/>
              <a:t>| © Alfa Laval</a:t>
            </a:r>
            <a:endParaRPr lang="en-GB" noProof="0" dirty="0"/>
          </a:p>
        </p:txBody>
      </p:sp>
      <p:sp>
        <p:nvSpPr>
          <p:cNvPr id="5" name="Slide Number Placeholder 4">
            <a:extLst>
              <a:ext uri="{FF2B5EF4-FFF2-40B4-BE49-F238E27FC236}">
                <a16:creationId xmlns:a16="http://schemas.microsoft.com/office/drawing/2014/main" id="{39BB2315-C0A2-EF40-A6A7-A601F97458EA}"/>
              </a:ext>
            </a:extLst>
          </p:cNvPr>
          <p:cNvSpPr>
            <a:spLocks noGrp="1"/>
          </p:cNvSpPr>
          <p:nvPr>
            <p:ph type="sldNum" sz="quarter" idx="12"/>
          </p:nvPr>
        </p:nvSpPr>
        <p:spPr/>
        <p:txBody>
          <a:bodyPr/>
          <a:lstStyle/>
          <a:p>
            <a:fld id="{E1781896-7108-754B-A195-4B41D5296C65}" type="slidenum">
              <a:rPr lang="en-GB" noProof="0" smtClean="0"/>
              <a:pPr/>
              <a:t>40</a:t>
            </a:fld>
            <a:r>
              <a:rPr lang="en-GB" noProof="0"/>
              <a:t> |</a:t>
            </a:r>
            <a:endParaRPr lang="en-GB" noProof="0" dirty="0"/>
          </a:p>
        </p:txBody>
      </p:sp>
      <p:pic>
        <p:nvPicPr>
          <p:cNvPr id="7" name="Picture Placeholder 9">
            <a:extLst>
              <a:ext uri="{FF2B5EF4-FFF2-40B4-BE49-F238E27FC236}">
                <a16:creationId xmlns:a16="http://schemas.microsoft.com/office/drawing/2014/main" id="{54478ACB-AAD9-E040-B670-292EF32D22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708724"/>
            <a:ext cx="3329350" cy="3329350"/>
          </a:xfrm>
          <a:prstGeom prst="ellipse">
            <a:avLst/>
          </a:prstGeom>
          <a:ln>
            <a:noFill/>
          </a:ln>
          <a:effectLst>
            <a:outerShdw blurRad="50800" dist="25400" dir="2700000" algn="tl" rotWithShape="0">
              <a:prstClr val="black">
                <a:alpha val="30000"/>
              </a:prstClr>
            </a:outerShdw>
            <a:softEdge rad="0"/>
          </a:effectLst>
        </p:spPr>
      </p:pic>
    </p:spTree>
    <p:extLst>
      <p:ext uri="{BB962C8B-B14F-4D97-AF65-F5344CB8AC3E}">
        <p14:creationId xmlns:p14="http://schemas.microsoft.com/office/powerpoint/2010/main" val="298816556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8ECDDBD7-6487-4E30-975D-1FDD8DEC33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2858" y="1584692"/>
            <a:ext cx="2791929" cy="2791929"/>
          </a:xfrm>
          <a:prstGeom prst="rect">
            <a:avLst/>
          </a:prstGeom>
        </p:spPr>
      </p:pic>
      <p:sp>
        <p:nvSpPr>
          <p:cNvPr id="7" name="Title 6">
            <a:extLst>
              <a:ext uri="{FF2B5EF4-FFF2-40B4-BE49-F238E27FC236}">
                <a16:creationId xmlns:a16="http://schemas.microsoft.com/office/drawing/2014/main" id="{9C94891C-B1A7-45D9-985F-07AB9470C4EE}"/>
              </a:ext>
            </a:extLst>
          </p:cNvPr>
          <p:cNvSpPr>
            <a:spLocks noGrp="1"/>
          </p:cNvSpPr>
          <p:nvPr>
            <p:ph type="ctrTitle"/>
          </p:nvPr>
        </p:nvSpPr>
        <p:spPr/>
        <p:txBody>
          <a:bodyPr/>
          <a:lstStyle/>
          <a:p>
            <a:r>
              <a:rPr lang="en-GB"/>
              <a:t>Questions</a:t>
            </a:r>
          </a:p>
        </p:txBody>
      </p:sp>
      <p:sp>
        <p:nvSpPr>
          <p:cNvPr id="15" name="Underrubrik 14">
            <a:extLst>
              <a:ext uri="{FF2B5EF4-FFF2-40B4-BE49-F238E27FC236}">
                <a16:creationId xmlns:a16="http://schemas.microsoft.com/office/drawing/2014/main" id="{F0B8BE98-F7A1-2948-8CD1-7724621CB443}"/>
              </a:ext>
            </a:extLst>
          </p:cNvPr>
          <p:cNvSpPr>
            <a:spLocks noGrp="1"/>
          </p:cNvSpPr>
          <p:nvPr>
            <p:ph type="subTitle" idx="1"/>
          </p:nvPr>
        </p:nvSpPr>
        <p:spPr/>
        <p:txBody>
          <a:bodyPr/>
          <a:lstStyle/>
          <a:p>
            <a:endParaRPr lang="en-GB"/>
          </a:p>
        </p:txBody>
      </p:sp>
      <p:sp>
        <p:nvSpPr>
          <p:cNvPr id="16" name="Platshållare för text 15">
            <a:extLst>
              <a:ext uri="{FF2B5EF4-FFF2-40B4-BE49-F238E27FC236}">
                <a16:creationId xmlns:a16="http://schemas.microsoft.com/office/drawing/2014/main" id="{309680C5-D597-F141-A159-14CF504A39C4}"/>
              </a:ext>
            </a:extLst>
          </p:cNvPr>
          <p:cNvSpPr>
            <a:spLocks noGrp="1"/>
          </p:cNvSpPr>
          <p:nvPr>
            <p:ph type="body" sz="quarter" idx="12"/>
          </p:nvPr>
        </p:nvSpPr>
        <p:spPr>
          <a:xfrm>
            <a:off x="586737" y="1337162"/>
            <a:ext cx="5868000" cy="3744000"/>
          </a:xfrm>
        </p:spPr>
        <p:txBody>
          <a:bodyPr/>
          <a:lstStyle/>
          <a:p>
            <a:pPr marL="0" indent="0">
              <a:buNone/>
            </a:pPr>
            <a:r>
              <a:rPr lang="en-GB" sz="2800" dirty="0"/>
              <a:t>Please feel free to contact:</a:t>
            </a:r>
          </a:p>
        </p:txBody>
      </p:sp>
      <p:sp>
        <p:nvSpPr>
          <p:cNvPr id="3" name="Footer Placeholder 2">
            <a:extLst>
              <a:ext uri="{FF2B5EF4-FFF2-40B4-BE49-F238E27FC236}">
                <a16:creationId xmlns:a16="http://schemas.microsoft.com/office/drawing/2014/main" id="{22D96FA1-3036-4D67-8DEF-42DA10322610}"/>
              </a:ext>
            </a:extLst>
          </p:cNvPr>
          <p:cNvSpPr>
            <a:spLocks noGrp="1"/>
          </p:cNvSpPr>
          <p:nvPr>
            <p:ph type="ftr"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a:ln>
                  <a:noFill/>
                </a:ln>
                <a:solidFill>
                  <a:srgbClr val="847770"/>
                </a:solidFill>
                <a:effectLst/>
                <a:uLnTx/>
                <a:uFillTx/>
                <a:latin typeface="Arial" panose="020B0604020202020204"/>
                <a:ea typeface="+mn-ea"/>
                <a:cs typeface="+mn-cs"/>
              </a:rPr>
              <a:t>| © Alfa Laval</a:t>
            </a:r>
          </a:p>
        </p:txBody>
      </p:sp>
      <p:sp>
        <p:nvSpPr>
          <p:cNvPr id="2" name="Date Placeholder 1">
            <a:extLst>
              <a:ext uri="{FF2B5EF4-FFF2-40B4-BE49-F238E27FC236}">
                <a16:creationId xmlns:a16="http://schemas.microsoft.com/office/drawing/2014/main" id="{3CEB1427-453F-4849-8012-4C117511EC4F}"/>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02E6E6-08E2-48F6-A6FE-9EF31616BBF1}" type="datetime1">
              <a:rPr kumimoji="0" lang="en-GB" sz="800" b="0" i="0" u="none" strike="noStrike" kern="1200" cap="none" spc="0" normalizeH="0" baseline="0" smtClean="0">
                <a:ln>
                  <a:noFill/>
                </a:ln>
                <a:solidFill>
                  <a:srgbClr val="84777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13/12/2021</a:t>
            </a:fld>
            <a:endParaRPr kumimoji="0" lang="en-GB" sz="800" b="0" i="0" u="none" strike="noStrike" kern="1200" cap="none" spc="0" normalizeH="0" baseline="0">
              <a:ln>
                <a:noFill/>
              </a:ln>
              <a:solidFill>
                <a:srgbClr val="847770"/>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46988185-174B-4FE2-A8ED-FA6B5D53B1F4}"/>
              </a:ext>
            </a:extLst>
          </p:cNvPr>
          <p:cNvSpPr>
            <a:spLocks noGrp="1"/>
          </p:cNvSpPr>
          <p:nvPr>
            <p:ph type="sldNum" sz="quarter" idx="2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81896-7108-754B-A195-4B41D5296C65}" type="slidenum">
              <a:rPr kumimoji="0" lang="en-GB" sz="800" b="0" i="0" u="none" strike="noStrike" kern="1200" cap="none" spc="0" normalizeH="0" baseline="0" smtClean="0">
                <a:ln>
                  <a:noFill/>
                </a:ln>
                <a:solidFill>
                  <a:srgbClr val="84777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r>
              <a:rPr kumimoji="0" lang="en-GB" sz="800" b="0" i="0" u="none" strike="noStrike" kern="1200" cap="none" spc="0" normalizeH="0" baseline="0">
                <a:ln>
                  <a:noFill/>
                </a:ln>
                <a:solidFill>
                  <a:srgbClr val="847770"/>
                </a:solidFill>
                <a:effectLst/>
                <a:uLnTx/>
                <a:uFillTx/>
                <a:latin typeface="Arial" panose="020B0604020202020204"/>
                <a:ea typeface="+mn-ea"/>
                <a:cs typeface="+mn-cs"/>
              </a:rPr>
              <a:t> |</a:t>
            </a:r>
          </a:p>
        </p:txBody>
      </p:sp>
      <p:sp>
        <p:nvSpPr>
          <p:cNvPr id="10" name="Rektangel 9">
            <a:extLst>
              <a:ext uri="{FF2B5EF4-FFF2-40B4-BE49-F238E27FC236}">
                <a16:creationId xmlns:a16="http://schemas.microsoft.com/office/drawing/2014/main" id="{CC722471-7B89-894B-80D4-C3CC3C235BE3}"/>
              </a:ext>
            </a:extLst>
          </p:cNvPr>
          <p:cNvSpPr/>
          <p:nvPr/>
        </p:nvSpPr>
        <p:spPr>
          <a:xfrm>
            <a:off x="2289108" y="2036345"/>
            <a:ext cx="3535008" cy="1661993"/>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dirty="0">
                <a:ln>
                  <a:noFill/>
                </a:ln>
                <a:solidFill>
                  <a:srgbClr val="11387F"/>
                </a:solidFill>
                <a:effectLst/>
                <a:uLnTx/>
                <a:uFillTx/>
                <a:latin typeface="Arial" panose="020B0604020202020204"/>
                <a:ea typeface="+mn-ea"/>
                <a:cs typeface="+mn-cs"/>
              </a:rPr>
              <a:t>Bent Ludvigsen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srgbClr val="11387F"/>
                </a:solidFill>
                <a:effectLst/>
                <a:uLnTx/>
                <a:uFillTx/>
                <a:latin typeface="Arial" panose="020B0604020202020204"/>
                <a:ea typeface="+mn-ea"/>
                <a:cs typeface="+mn-cs"/>
              </a:rPr>
              <a:t>Global Sales &amp; Technology</a:t>
            </a:r>
            <a:br>
              <a:rPr kumimoji="0" lang="en-GB" sz="1800" b="0" i="0" u="none" strike="noStrike" kern="1200" cap="none" spc="0" normalizeH="0" baseline="0" dirty="0">
                <a:ln>
                  <a:noFill/>
                </a:ln>
                <a:solidFill>
                  <a:srgbClr val="11387F"/>
                </a:solidFill>
                <a:effectLst/>
                <a:uLnTx/>
                <a:uFillTx/>
                <a:latin typeface="Arial" panose="020B0604020202020204"/>
                <a:ea typeface="+mn-ea"/>
                <a:cs typeface="+mn-cs"/>
              </a:rPr>
            </a:br>
            <a:r>
              <a:rPr kumimoji="0" lang="en-GB" sz="1800" b="0" i="0" u="none" strike="noStrike" kern="1200" cap="none" spc="0" normalizeH="0" baseline="0" dirty="0">
                <a:ln>
                  <a:noFill/>
                </a:ln>
                <a:solidFill>
                  <a:srgbClr val="11387F"/>
                </a:solidFill>
                <a:effectLst/>
                <a:uLnTx/>
                <a:uFillTx/>
                <a:latin typeface="Arial" panose="020B0604020202020204"/>
                <a:ea typeface="+mn-ea"/>
                <a:cs typeface="Arial"/>
              </a:rPr>
              <a:t>Alfa Laval</a:t>
            </a:r>
            <a:br>
              <a:rPr kumimoji="0" lang="en-GB" sz="1800" b="0" i="0" u="none" strike="noStrike" kern="1200" cap="none" spc="0" normalizeH="0" baseline="0" dirty="0">
                <a:ln>
                  <a:noFill/>
                </a:ln>
                <a:solidFill>
                  <a:srgbClr val="11387F"/>
                </a:solidFill>
                <a:effectLst/>
                <a:uLnTx/>
                <a:uFillTx/>
                <a:latin typeface="Arial" panose="020B0604020202020204"/>
                <a:ea typeface="+mn-ea"/>
                <a:cs typeface="Arial"/>
              </a:rPr>
            </a:br>
            <a:endParaRPr kumimoji="0" lang="en-GB" sz="1800" b="0" i="0" u="none" strike="noStrike" kern="1200" cap="none" spc="0" normalizeH="0" baseline="0" dirty="0">
              <a:ln>
                <a:noFill/>
              </a:ln>
              <a:solidFill>
                <a:srgbClr val="11387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11387F"/>
                </a:solidFill>
                <a:latin typeface="Arial" panose="020B0604020202020204"/>
              </a:rPr>
              <a:t>b</a:t>
            </a:r>
            <a:r>
              <a:rPr kumimoji="0" lang="en-GB" sz="1800" b="0" i="0" u="none" strike="noStrike" kern="1200" cap="none" spc="0" normalizeH="0" baseline="0" dirty="0">
                <a:ln>
                  <a:noFill/>
                </a:ln>
                <a:solidFill>
                  <a:srgbClr val="11387F"/>
                </a:solidFill>
                <a:effectLst/>
                <a:uLnTx/>
                <a:uFillTx/>
                <a:latin typeface="Arial" panose="020B0604020202020204"/>
                <a:ea typeface="+mn-ea"/>
                <a:cs typeface="+mn-cs"/>
              </a:rPr>
              <a:t>ent.ludvigsen@alfalaval.com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srgbClr val="11387F"/>
                </a:solidFill>
                <a:effectLst/>
                <a:uLnTx/>
                <a:uFillTx/>
                <a:latin typeface="Arial" panose="020B0604020202020204"/>
                <a:ea typeface="+mn-ea"/>
                <a:cs typeface="+mn-cs"/>
              </a:rPr>
              <a:t>+45 28784402</a:t>
            </a:r>
            <a:endParaRPr kumimoji="0" lang="en-GB" sz="1800" b="0" i="0" u="none" strike="noStrike" kern="1200" cap="none" spc="0" normalizeH="0" baseline="0" dirty="0">
              <a:ln>
                <a:noFill/>
              </a:ln>
              <a:solidFill>
                <a:srgbClr val="11387F"/>
              </a:solidFill>
              <a:effectLst/>
              <a:uLnTx/>
              <a:uFillTx/>
              <a:latin typeface="Arial" panose="020B0604020202020204"/>
              <a:ea typeface="+mn-ea"/>
              <a:cs typeface="Arial"/>
            </a:endParaRPr>
          </a:p>
        </p:txBody>
      </p:sp>
      <p:grpSp>
        <p:nvGrpSpPr>
          <p:cNvPr id="11" name="Grupp 10">
            <a:extLst>
              <a:ext uri="{FF2B5EF4-FFF2-40B4-BE49-F238E27FC236}">
                <a16:creationId xmlns:a16="http://schemas.microsoft.com/office/drawing/2014/main" id="{FC32DA37-3E58-E342-9310-45E1001C96B7}"/>
              </a:ext>
            </a:extLst>
          </p:cNvPr>
          <p:cNvGrpSpPr/>
          <p:nvPr/>
        </p:nvGrpSpPr>
        <p:grpSpPr>
          <a:xfrm>
            <a:off x="7103029" y="5690635"/>
            <a:ext cx="4201994" cy="443045"/>
            <a:chOff x="839783" y="5254493"/>
            <a:chExt cx="4201994" cy="443045"/>
          </a:xfrm>
        </p:grpSpPr>
        <p:sp>
          <p:nvSpPr>
            <p:cNvPr id="12" name="Rektangel 11">
              <a:hlinkClick r:id="rId4"/>
              <a:extLst>
                <a:ext uri="{FF2B5EF4-FFF2-40B4-BE49-F238E27FC236}">
                  <a16:creationId xmlns:a16="http://schemas.microsoft.com/office/drawing/2014/main" id="{DE9DCE8F-A1B8-A340-8E07-3C9A3439C88F}"/>
                </a:ext>
              </a:extLst>
            </p:cNvPr>
            <p:cNvSpPr/>
            <p:nvPr/>
          </p:nvSpPr>
          <p:spPr>
            <a:xfrm>
              <a:off x="1365118" y="5383682"/>
              <a:ext cx="3676659" cy="18466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847770"/>
                  </a:solidFill>
                  <a:effectLst/>
                  <a:uLnTx/>
                  <a:uFillTx/>
                  <a:latin typeface="Arial" panose="020B0604020202020204" pitchFamily="34" charset="0"/>
                  <a:ea typeface="+mn-ea"/>
                  <a:cs typeface="Arial" panose="020B0604020202020204" pitchFamily="34" charset="0"/>
                </a:rPr>
                <a:t>Visit our web page for more information</a:t>
              </a:r>
            </a:p>
          </p:txBody>
        </p:sp>
        <p:sp>
          <p:nvSpPr>
            <p:cNvPr id="13" name="Oval 17">
              <a:extLst>
                <a:ext uri="{FF2B5EF4-FFF2-40B4-BE49-F238E27FC236}">
                  <a16:creationId xmlns:a16="http://schemas.microsoft.com/office/drawing/2014/main" id="{3DC90256-8B3C-624D-8113-6988AF2B89E2}"/>
                </a:ext>
              </a:extLst>
            </p:cNvPr>
            <p:cNvSpPr/>
            <p:nvPr/>
          </p:nvSpPr>
          <p:spPr>
            <a:xfrm>
              <a:off x="839783" y="5254493"/>
              <a:ext cx="443045" cy="4430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a:ln>
                  <a:noFill/>
                </a:ln>
                <a:solidFill>
                  <a:srgbClr val="FFFFFF"/>
                </a:solidFill>
                <a:effectLst/>
                <a:uLnTx/>
                <a:uFillTx/>
                <a:latin typeface="Arial"/>
                <a:ea typeface="+mn-ea"/>
                <a:cs typeface="+mn-cs"/>
              </a:endParaRPr>
            </a:p>
          </p:txBody>
        </p:sp>
        <p:pic>
          <p:nvPicPr>
            <p:cNvPr id="14" name="Bildobjekt 13">
              <a:hlinkClick r:id="rId4"/>
              <a:extLst>
                <a:ext uri="{FF2B5EF4-FFF2-40B4-BE49-F238E27FC236}">
                  <a16:creationId xmlns:a16="http://schemas.microsoft.com/office/drawing/2014/main" id="{CDB5E1C1-0581-E24A-9634-5252B0E82E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5380" y="5348665"/>
              <a:ext cx="258007" cy="258007"/>
            </a:xfrm>
            <a:prstGeom prst="rect">
              <a:avLst/>
            </a:prstGeom>
            <a:solidFill>
              <a:schemeClr val="tx1"/>
            </a:solidFill>
          </p:spPr>
        </p:pic>
      </p:grpSp>
      <p:pic>
        <p:nvPicPr>
          <p:cNvPr id="18" name="Picture 5">
            <a:extLst>
              <a:ext uri="{FF2B5EF4-FFF2-40B4-BE49-F238E27FC236}">
                <a16:creationId xmlns:a16="http://schemas.microsoft.com/office/drawing/2014/main" id="{E9B2D459-431F-7A4F-91C1-0060C8B3C07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87916" y="2075309"/>
            <a:ext cx="1514293" cy="1543118"/>
          </a:xfrm>
          <a:prstGeom prst="ellipse">
            <a:avLst/>
          </a:prstGeom>
          <a:ln>
            <a:noFill/>
          </a:ln>
          <a:effectLst>
            <a:softEdge rad="0"/>
          </a:effectLst>
        </p:spPr>
      </p:pic>
      <p:sp>
        <p:nvSpPr>
          <p:cNvPr id="19" name="Rektangel 9">
            <a:extLst>
              <a:ext uri="{FF2B5EF4-FFF2-40B4-BE49-F238E27FC236}">
                <a16:creationId xmlns:a16="http://schemas.microsoft.com/office/drawing/2014/main" id="{5BA576DF-6297-4D5F-8C58-16F9F2838B96}"/>
              </a:ext>
            </a:extLst>
          </p:cNvPr>
          <p:cNvSpPr/>
          <p:nvPr/>
        </p:nvSpPr>
        <p:spPr>
          <a:xfrm>
            <a:off x="2289108" y="4250165"/>
            <a:ext cx="3535008" cy="1661993"/>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dirty="0">
                <a:ln>
                  <a:noFill/>
                </a:ln>
                <a:solidFill>
                  <a:srgbClr val="11387F"/>
                </a:solidFill>
                <a:effectLst/>
                <a:uLnTx/>
                <a:uFillTx/>
                <a:latin typeface="Arial" panose="020B0604020202020204"/>
                <a:ea typeface="+mn-ea"/>
                <a:cs typeface="+mn-cs"/>
              </a:rPr>
              <a:t>Andriy Revva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srgbClr val="11387F"/>
                </a:solidFill>
                <a:effectLst/>
                <a:uLnTx/>
                <a:uFillTx/>
                <a:latin typeface="Arial" panose="020B0604020202020204"/>
                <a:ea typeface="+mn-ea"/>
                <a:cs typeface="+mn-cs"/>
              </a:rPr>
              <a:t>Global Sales Manager</a:t>
            </a:r>
            <a:br>
              <a:rPr kumimoji="0" lang="en-GB" sz="1800" b="0" i="0" u="none" strike="noStrike" kern="1200" cap="none" spc="0" normalizeH="0" baseline="0" dirty="0">
                <a:ln>
                  <a:noFill/>
                </a:ln>
                <a:solidFill>
                  <a:srgbClr val="11387F"/>
                </a:solidFill>
                <a:effectLst/>
                <a:uLnTx/>
                <a:uFillTx/>
                <a:latin typeface="Arial" panose="020B0604020202020204"/>
                <a:ea typeface="+mn-ea"/>
                <a:cs typeface="+mn-cs"/>
              </a:rPr>
            </a:br>
            <a:r>
              <a:rPr kumimoji="0" lang="en-GB" sz="1800" b="0" i="0" u="none" strike="noStrike" kern="1200" cap="none" spc="0" normalizeH="0" baseline="0" dirty="0">
                <a:ln>
                  <a:noFill/>
                </a:ln>
                <a:solidFill>
                  <a:srgbClr val="11387F"/>
                </a:solidFill>
                <a:effectLst/>
                <a:uLnTx/>
                <a:uFillTx/>
                <a:latin typeface="Arial" panose="020B0604020202020204"/>
                <a:ea typeface="+mn-ea"/>
                <a:cs typeface="Arial"/>
              </a:rPr>
              <a:t>Alfa Laval</a:t>
            </a:r>
            <a:br>
              <a:rPr kumimoji="0" lang="en-GB" sz="1800" b="0" i="0" u="none" strike="noStrike" kern="1200" cap="none" spc="0" normalizeH="0" baseline="0" dirty="0">
                <a:ln>
                  <a:noFill/>
                </a:ln>
                <a:solidFill>
                  <a:srgbClr val="11387F"/>
                </a:solidFill>
                <a:effectLst/>
                <a:uLnTx/>
                <a:uFillTx/>
                <a:latin typeface="Arial" panose="020B0604020202020204"/>
                <a:ea typeface="+mn-ea"/>
                <a:cs typeface="Arial"/>
              </a:rPr>
            </a:br>
            <a:endParaRPr kumimoji="0" lang="en-GB" sz="1800" b="0" i="0" u="none" strike="noStrike" kern="1200" cap="none" spc="0" normalizeH="0" baseline="0" dirty="0">
              <a:ln>
                <a:noFill/>
              </a:ln>
              <a:solidFill>
                <a:srgbClr val="11387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11387F"/>
                </a:solidFill>
                <a:latin typeface="Arial" panose="020B0604020202020204"/>
              </a:rPr>
              <a:t>andriy</a:t>
            </a:r>
            <a:r>
              <a:rPr kumimoji="0" lang="en-GB" sz="1800" b="0" i="0" u="none" strike="noStrike" kern="1200" cap="none" spc="0" normalizeH="0" baseline="0" dirty="0">
                <a:ln>
                  <a:noFill/>
                </a:ln>
                <a:solidFill>
                  <a:srgbClr val="11387F"/>
                </a:solidFill>
                <a:effectLst/>
                <a:uLnTx/>
                <a:uFillTx/>
                <a:latin typeface="Arial" panose="020B0604020202020204"/>
                <a:ea typeface="+mn-ea"/>
                <a:cs typeface="+mn-cs"/>
              </a:rPr>
              <a:t>.revva@alfalaval.com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srgbClr val="11387F"/>
                </a:solidFill>
                <a:effectLst/>
                <a:uLnTx/>
                <a:uFillTx/>
                <a:latin typeface="Arial" panose="020B0604020202020204"/>
                <a:ea typeface="+mn-ea"/>
                <a:cs typeface="+mn-cs"/>
              </a:rPr>
              <a:t>+45 27778501</a:t>
            </a:r>
            <a:endParaRPr kumimoji="0" lang="en-GB" sz="1800" b="0" i="0" u="none" strike="noStrike" kern="1200" cap="none" spc="0" normalizeH="0" baseline="0" dirty="0">
              <a:ln>
                <a:noFill/>
              </a:ln>
              <a:solidFill>
                <a:srgbClr val="11387F"/>
              </a:solidFill>
              <a:effectLst/>
              <a:uLnTx/>
              <a:uFillTx/>
              <a:latin typeface="Arial" panose="020B0604020202020204"/>
              <a:ea typeface="+mn-ea"/>
              <a:cs typeface="Arial"/>
            </a:endParaRPr>
          </a:p>
        </p:txBody>
      </p:sp>
      <p:pic>
        <p:nvPicPr>
          <p:cNvPr id="1026" name="Picture 2">
            <a:extLst>
              <a:ext uri="{FF2B5EF4-FFF2-40B4-BE49-F238E27FC236}">
                <a16:creationId xmlns:a16="http://schemas.microsoft.com/office/drawing/2014/main" id="{5B1E7C27-F86B-4E09-9ADD-4887DD4B94A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0174" y="4122814"/>
            <a:ext cx="1582035" cy="1661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00503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04942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med rundade hörn på samma sida 12">
            <a:extLst>
              <a:ext uri="{FF2B5EF4-FFF2-40B4-BE49-F238E27FC236}">
                <a16:creationId xmlns:a16="http://schemas.microsoft.com/office/drawing/2014/main" id="{D9F03B42-6F70-6B49-964C-5592FE045979}"/>
              </a:ext>
            </a:extLst>
          </p:cNvPr>
          <p:cNvSpPr/>
          <p:nvPr/>
        </p:nvSpPr>
        <p:spPr>
          <a:xfrm>
            <a:off x="2976750" y="1952626"/>
            <a:ext cx="1964574" cy="3744912"/>
          </a:xfrm>
          <a:prstGeom prst="round2Same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1692000" rIns="72000" bIns="0" rtlCol="0" anchor="t" anchorCtr="0"/>
          <a:lstStyle/>
          <a:p>
            <a:pPr algn="ctr">
              <a:spcAft>
                <a:spcPts val="300"/>
              </a:spcAft>
            </a:pPr>
            <a:r>
              <a:rPr lang="en-US" sz="1600" b="1" dirty="0">
                <a:solidFill>
                  <a:schemeClr val="tx2"/>
                </a:solidFill>
                <a:latin typeface="Arial" panose="020B0604020202020204" pitchFamily="34" charset="0"/>
                <a:cs typeface="Arial" panose="020B0604020202020204" pitchFamily="34" charset="0"/>
              </a:rPr>
              <a:t>Health focus</a:t>
            </a:r>
          </a:p>
          <a:p>
            <a:pPr algn="ctr">
              <a:spcAft>
                <a:spcPts val="300"/>
              </a:spcAft>
            </a:pPr>
            <a:r>
              <a:rPr lang="en-US" sz="1600" dirty="0">
                <a:solidFill>
                  <a:schemeClr val="tx2"/>
                </a:solidFill>
                <a:latin typeface="Arial" panose="020B0604020202020204" pitchFamily="34" charset="0"/>
                <a:cs typeface="Arial" panose="020B0604020202020204" pitchFamily="34" charset="0"/>
              </a:rPr>
              <a:t>Pet food selected to meet nutritional needs and safe-guard pet health</a:t>
            </a:r>
          </a:p>
        </p:txBody>
      </p:sp>
      <p:sp>
        <p:nvSpPr>
          <p:cNvPr id="4" name="Rektangel med rundade hörn på samma sida 3">
            <a:extLst>
              <a:ext uri="{FF2B5EF4-FFF2-40B4-BE49-F238E27FC236}">
                <a16:creationId xmlns:a16="http://schemas.microsoft.com/office/drawing/2014/main" id="{598E1695-FC67-0743-92A2-04F9B2A9227F}"/>
              </a:ext>
            </a:extLst>
          </p:cNvPr>
          <p:cNvSpPr/>
          <p:nvPr/>
        </p:nvSpPr>
        <p:spPr>
          <a:xfrm>
            <a:off x="839787" y="1952626"/>
            <a:ext cx="1964574" cy="3744912"/>
          </a:xfrm>
          <a:prstGeom prst="round2Same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1692000" rIns="72000" bIns="0" rtlCol="0" anchor="t" anchorCtr="0"/>
          <a:lstStyle/>
          <a:p>
            <a:pPr algn="ctr">
              <a:spcAft>
                <a:spcPts val="300"/>
              </a:spcAft>
            </a:pPr>
            <a:r>
              <a:rPr lang="en-US" sz="1600" b="1" dirty="0">
                <a:solidFill>
                  <a:schemeClr val="tx2"/>
                </a:solidFill>
                <a:latin typeface="Arial" panose="020B0604020202020204" pitchFamily="34" charset="0"/>
                <a:cs typeface="Arial" panose="020B0604020202020204" pitchFamily="34" charset="0"/>
              </a:rPr>
              <a:t>Humanization</a:t>
            </a:r>
          </a:p>
          <a:p>
            <a:pPr algn="ctr">
              <a:spcAft>
                <a:spcPts val="300"/>
              </a:spcAft>
            </a:pPr>
            <a:r>
              <a:rPr lang="en-US" sz="1600" dirty="0">
                <a:solidFill>
                  <a:schemeClr val="tx2"/>
                </a:solidFill>
                <a:latin typeface="Arial" panose="020B0604020202020204" pitchFamily="34" charset="0"/>
                <a:cs typeface="Arial" panose="020B0604020202020204" pitchFamily="34" charset="0"/>
              </a:rPr>
              <a:t>Pet owners consider pets as family members</a:t>
            </a:r>
          </a:p>
        </p:txBody>
      </p:sp>
      <p:sp>
        <p:nvSpPr>
          <p:cNvPr id="14" name="Rektangel med rundade hörn på samma sida 13">
            <a:extLst>
              <a:ext uri="{FF2B5EF4-FFF2-40B4-BE49-F238E27FC236}">
                <a16:creationId xmlns:a16="http://schemas.microsoft.com/office/drawing/2014/main" id="{B3FF64DD-9E05-2D4A-82E0-9BBA60C91BFE}"/>
              </a:ext>
            </a:extLst>
          </p:cNvPr>
          <p:cNvSpPr/>
          <p:nvPr/>
        </p:nvSpPr>
        <p:spPr>
          <a:xfrm>
            <a:off x="5113713" y="1952626"/>
            <a:ext cx="1964574" cy="3744912"/>
          </a:xfrm>
          <a:prstGeom prst="round2Same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1692000" rIns="72000" bIns="0" rtlCol="0" anchor="t" anchorCtr="0"/>
          <a:lstStyle/>
          <a:p>
            <a:pPr algn="ctr">
              <a:spcAft>
                <a:spcPts val="300"/>
              </a:spcAft>
            </a:pPr>
            <a:r>
              <a:rPr lang="en-US" sz="1600" b="1" dirty="0">
                <a:solidFill>
                  <a:schemeClr val="tx2"/>
                </a:solidFill>
                <a:latin typeface="Arial" panose="020B0604020202020204" pitchFamily="34" charset="0"/>
                <a:cs typeface="Arial" panose="020B0604020202020204" pitchFamily="34" charset="0"/>
              </a:rPr>
              <a:t>Premiumization</a:t>
            </a:r>
          </a:p>
          <a:p>
            <a:pPr algn="ctr">
              <a:spcAft>
                <a:spcPts val="300"/>
              </a:spcAft>
            </a:pPr>
            <a:r>
              <a:rPr lang="en-US" sz="1600" dirty="0">
                <a:solidFill>
                  <a:schemeClr val="tx2"/>
                </a:solidFill>
                <a:latin typeface="Arial" panose="020B0604020202020204" pitchFamily="34" charset="0"/>
                <a:cs typeface="Arial" panose="020B0604020202020204" pitchFamily="34" charset="0"/>
              </a:rPr>
              <a:t>Pet owners willing to spend more on pet food with </a:t>
            </a:r>
            <a:r>
              <a:rPr lang="en-GB" sz="1600" dirty="0">
                <a:solidFill>
                  <a:schemeClr val="tx2"/>
                </a:solidFill>
              </a:rPr>
              <a:t>higher quality ingredients</a:t>
            </a:r>
            <a:endParaRPr lang="en-US" sz="1600" dirty="0">
              <a:solidFill>
                <a:schemeClr val="tx2"/>
              </a:solidFill>
              <a:latin typeface="Arial" panose="020B0604020202020204" pitchFamily="34" charset="0"/>
              <a:cs typeface="Arial" panose="020B0604020202020204" pitchFamily="34" charset="0"/>
            </a:endParaRPr>
          </a:p>
        </p:txBody>
      </p:sp>
      <p:sp>
        <p:nvSpPr>
          <p:cNvPr id="15" name="Rektangel med rundade hörn på samma sida 14">
            <a:extLst>
              <a:ext uri="{FF2B5EF4-FFF2-40B4-BE49-F238E27FC236}">
                <a16:creationId xmlns:a16="http://schemas.microsoft.com/office/drawing/2014/main" id="{D06E83EA-9491-3849-8057-17FDDEAFF2BF}"/>
              </a:ext>
            </a:extLst>
          </p:cNvPr>
          <p:cNvSpPr/>
          <p:nvPr/>
        </p:nvSpPr>
        <p:spPr>
          <a:xfrm>
            <a:off x="7250676" y="1952626"/>
            <a:ext cx="1964574" cy="3744912"/>
          </a:xfrm>
          <a:prstGeom prst="round2Same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1692000" rIns="72000" bIns="0" rtlCol="0" anchor="t" anchorCtr="0"/>
          <a:lstStyle/>
          <a:p>
            <a:pPr algn="ctr">
              <a:spcAft>
                <a:spcPts val="300"/>
              </a:spcAft>
            </a:pPr>
            <a:r>
              <a:rPr lang="en-US" sz="1600" b="1" dirty="0">
                <a:solidFill>
                  <a:schemeClr val="tx2"/>
                </a:solidFill>
                <a:latin typeface="Arial" panose="020B0604020202020204" pitchFamily="34" charset="0"/>
                <a:cs typeface="Arial" panose="020B0604020202020204" pitchFamily="34" charset="0"/>
              </a:rPr>
              <a:t>Total transparency</a:t>
            </a:r>
          </a:p>
          <a:p>
            <a:pPr algn="ctr">
              <a:spcAft>
                <a:spcPts val="300"/>
              </a:spcAft>
            </a:pPr>
            <a:r>
              <a:rPr lang="en-US" sz="1600" dirty="0">
                <a:solidFill>
                  <a:schemeClr val="tx2"/>
                </a:solidFill>
                <a:latin typeface="Arial" panose="020B0604020202020204" pitchFamily="34" charset="0"/>
                <a:cs typeface="Arial" panose="020B0604020202020204" pitchFamily="34" charset="0"/>
              </a:rPr>
              <a:t>Pet owners want clean labels on pet food, not long lists of complex ingredients</a:t>
            </a:r>
          </a:p>
        </p:txBody>
      </p:sp>
      <p:sp>
        <p:nvSpPr>
          <p:cNvPr id="16" name="Rektangel med rundade hörn på samma sida 15">
            <a:extLst>
              <a:ext uri="{FF2B5EF4-FFF2-40B4-BE49-F238E27FC236}">
                <a16:creationId xmlns:a16="http://schemas.microsoft.com/office/drawing/2014/main" id="{12E44D72-1CC7-674D-A1F9-52DADCE15B0A}"/>
              </a:ext>
            </a:extLst>
          </p:cNvPr>
          <p:cNvSpPr/>
          <p:nvPr/>
        </p:nvSpPr>
        <p:spPr>
          <a:xfrm>
            <a:off x="9387639" y="1952626"/>
            <a:ext cx="1964574" cy="3744912"/>
          </a:xfrm>
          <a:prstGeom prst="round2Same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1692000" rIns="72000" bIns="0" rtlCol="0" anchor="t" anchorCtr="0"/>
          <a:lstStyle/>
          <a:p>
            <a:pPr algn="ctr" fontAlgn="base">
              <a:spcAft>
                <a:spcPts val="300"/>
              </a:spcAft>
            </a:pPr>
            <a:r>
              <a:rPr lang="en-US" sz="1600" b="1" dirty="0">
                <a:solidFill>
                  <a:schemeClr val="tx2"/>
                </a:solidFill>
                <a:latin typeface="Arial" panose="020B0604020202020204" pitchFamily="34" charset="0"/>
                <a:cs typeface="Arial" panose="020B0604020202020204" pitchFamily="34" charset="0"/>
              </a:rPr>
              <a:t>Sustainability and low-impact sources</a:t>
            </a:r>
          </a:p>
          <a:p>
            <a:pPr algn="ctr" fontAlgn="base">
              <a:spcAft>
                <a:spcPts val="300"/>
              </a:spcAft>
            </a:pPr>
            <a:r>
              <a:rPr lang="en-US" sz="1600" dirty="0">
                <a:solidFill>
                  <a:schemeClr val="tx2"/>
                </a:solidFill>
                <a:latin typeface="Arial" panose="020B0604020202020204" pitchFamily="34" charset="0"/>
                <a:cs typeface="Arial" panose="020B0604020202020204" pitchFamily="34" charset="0"/>
              </a:rPr>
              <a:t>Pet owners look for </a:t>
            </a:r>
            <a:r>
              <a:rPr lang="en-GB" sz="1600" dirty="0">
                <a:solidFill>
                  <a:schemeClr val="tx2"/>
                </a:solidFill>
                <a:latin typeface="Arial" panose="020B0604020202020204" pitchFamily="34" charset="0"/>
                <a:cs typeface="Arial" panose="020B0604020202020204" pitchFamily="34" charset="0"/>
              </a:rPr>
              <a:t>n</a:t>
            </a:r>
            <a:r>
              <a:rPr lang="en-GB" sz="1600" dirty="0">
                <a:solidFill>
                  <a:schemeClr val="tx2"/>
                </a:solidFill>
              </a:rPr>
              <a:t>atural, locally sourced</a:t>
            </a:r>
            <a:r>
              <a:rPr lang="sv-SE" sz="1600" dirty="0">
                <a:solidFill>
                  <a:schemeClr val="tx2"/>
                </a:solidFill>
                <a:latin typeface="Arial" panose="020B0604020202020204" pitchFamily="34" charset="0"/>
                <a:cs typeface="Arial" panose="020B0604020202020204" pitchFamily="34" charset="0"/>
              </a:rPr>
              <a:t> </a:t>
            </a:r>
            <a:r>
              <a:rPr lang="en-GB" sz="1600" dirty="0">
                <a:solidFill>
                  <a:schemeClr val="tx2"/>
                </a:solidFill>
              </a:rPr>
              <a:t>pet food</a:t>
            </a:r>
          </a:p>
        </p:txBody>
      </p:sp>
      <p:sp>
        <p:nvSpPr>
          <p:cNvPr id="48" name="Rektangel med rundat hörn 47">
            <a:extLst>
              <a:ext uri="{FF2B5EF4-FFF2-40B4-BE49-F238E27FC236}">
                <a16:creationId xmlns:a16="http://schemas.microsoft.com/office/drawing/2014/main" id="{75E95A75-2056-F840-8259-D962D14744B5}"/>
              </a:ext>
            </a:extLst>
          </p:cNvPr>
          <p:cNvSpPr/>
          <p:nvPr/>
        </p:nvSpPr>
        <p:spPr>
          <a:xfrm>
            <a:off x="2976750" y="1952625"/>
            <a:ext cx="1964574" cy="1638473"/>
          </a:xfrm>
          <a:prstGeom prst="round1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1692000" rIns="72000" bIns="0" rtlCol="0" anchor="t" anchorCtr="0"/>
          <a:lstStyle/>
          <a:p>
            <a:pPr algn="ctr">
              <a:spcAft>
                <a:spcPts val="300"/>
              </a:spcAft>
            </a:pPr>
            <a:endParaRPr lang="en-US" sz="1600" dirty="0">
              <a:solidFill>
                <a:schemeClr val="tx2"/>
              </a:solidFill>
              <a:latin typeface="Arial" panose="020B0604020202020204" pitchFamily="34" charset="0"/>
              <a:cs typeface="Arial" panose="020B0604020202020204" pitchFamily="34" charset="0"/>
            </a:endParaRPr>
          </a:p>
        </p:txBody>
      </p:sp>
      <p:sp>
        <p:nvSpPr>
          <p:cNvPr id="49" name="Rektangel med rundat hörn 48">
            <a:extLst>
              <a:ext uri="{FF2B5EF4-FFF2-40B4-BE49-F238E27FC236}">
                <a16:creationId xmlns:a16="http://schemas.microsoft.com/office/drawing/2014/main" id="{AF211301-9E4A-0A4B-9462-5E7BAC077335}"/>
              </a:ext>
            </a:extLst>
          </p:cNvPr>
          <p:cNvSpPr/>
          <p:nvPr/>
        </p:nvSpPr>
        <p:spPr>
          <a:xfrm>
            <a:off x="839787" y="1952625"/>
            <a:ext cx="1964574" cy="1638473"/>
          </a:xfrm>
          <a:prstGeom prst="round1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1692000" rIns="72000" bIns="0" rtlCol="0" anchor="t" anchorCtr="0"/>
          <a:lstStyle/>
          <a:p>
            <a:pPr algn="ctr">
              <a:spcAft>
                <a:spcPts val="300"/>
              </a:spcAft>
            </a:pPr>
            <a:endParaRPr lang="en-US" sz="1600" dirty="0">
              <a:solidFill>
                <a:schemeClr val="tx2"/>
              </a:solidFill>
              <a:latin typeface="Arial" panose="020B0604020202020204" pitchFamily="34" charset="0"/>
              <a:cs typeface="Arial" panose="020B0604020202020204" pitchFamily="34" charset="0"/>
            </a:endParaRPr>
          </a:p>
        </p:txBody>
      </p:sp>
      <p:sp>
        <p:nvSpPr>
          <p:cNvPr id="50" name="Rektangel med rundat hörn 49">
            <a:extLst>
              <a:ext uri="{FF2B5EF4-FFF2-40B4-BE49-F238E27FC236}">
                <a16:creationId xmlns:a16="http://schemas.microsoft.com/office/drawing/2014/main" id="{AF9021FE-9919-0348-BCB8-ED5997CFDD36}"/>
              </a:ext>
            </a:extLst>
          </p:cNvPr>
          <p:cNvSpPr/>
          <p:nvPr/>
        </p:nvSpPr>
        <p:spPr>
          <a:xfrm>
            <a:off x="5113713" y="1952625"/>
            <a:ext cx="1964574" cy="1638473"/>
          </a:xfrm>
          <a:prstGeom prst="round1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1692000" rIns="72000" bIns="0" rtlCol="0" anchor="t" anchorCtr="0"/>
          <a:lstStyle/>
          <a:p>
            <a:pPr algn="ctr">
              <a:spcAft>
                <a:spcPts val="300"/>
              </a:spcAft>
            </a:pPr>
            <a:endParaRPr lang="en-US" sz="1600" dirty="0">
              <a:solidFill>
                <a:schemeClr val="tx2"/>
              </a:solidFill>
              <a:latin typeface="Arial" panose="020B0604020202020204" pitchFamily="34" charset="0"/>
              <a:cs typeface="Arial" panose="020B0604020202020204" pitchFamily="34" charset="0"/>
            </a:endParaRPr>
          </a:p>
        </p:txBody>
      </p:sp>
      <p:sp>
        <p:nvSpPr>
          <p:cNvPr id="51" name="Rektangel med rundat hörn 50">
            <a:extLst>
              <a:ext uri="{FF2B5EF4-FFF2-40B4-BE49-F238E27FC236}">
                <a16:creationId xmlns:a16="http://schemas.microsoft.com/office/drawing/2014/main" id="{B6E12F7F-B0A4-B449-8B3E-C678062EC299}"/>
              </a:ext>
            </a:extLst>
          </p:cNvPr>
          <p:cNvSpPr/>
          <p:nvPr/>
        </p:nvSpPr>
        <p:spPr>
          <a:xfrm>
            <a:off x="7250676" y="1952625"/>
            <a:ext cx="1964574" cy="1638473"/>
          </a:xfrm>
          <a:prstGeom prst="round1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1692000" rIns="72000" bIns="0" rtlCol="0" anchor="t" anchorCtr="0"/>
          <a:lstStyle/>
          <a:p>
            <a:pPr algn="ctr">
              <a:spcAft>
                <a:spcPts val="300"/>
              </a:spcAft>
            </a:pPr>
            <a:endParaRPr lang="en-US" sz="1600" dirty="0">
              <a:solidFill>
                <a:schemeClr val="tx2"/>
              </a:solidFill>
              <a:latin typeface="Arial" panose="020B0604020202020204" pitchFamily="34" charset="0"/>
              <a:cs typeface="Arial" panose="020B0604020202020204" pitchFamily="34" charset="0"/>
            </a:endParaRPr>
          </a:p>
        </p:txBody>
      </p:sp>
      <p:sp>
        <p:nvSpPr>
          <p:cNvPr id="52" name="Rektangel med rundat hörn 51">
            <a:extLst>
              <a:ext uri="{FF2B5EF4-FFF2-40B4-BE49-F238E27FC236}">
                <a16:creationId xmlns:a16="http://schemas.microsoft.com/office/drawing/2014/main" id="{B94ADDCF-E8F3-774F-A080-FDFB94473973}"/>
              </a:ext>
            </a:extLst>
          </p:cNvPr>
          <p:cNvSpPr/>
          <p:nvPr/>
        </p:nvSpPr>
        <p:spPr>
          <a:xfrm>
            <a:off x="9387639" y="1952625"/>
            <a:ext cx="1964574" cy="1638473"/>
          </a:xfrm>
          <a:prstGeom prst="round1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1692000" rIns="72000" bIns="0" rtlCol="0" anchor="t" anchorCtr="0"/>
          <a:lstStyle/>
          <a:p>
            <a:pPr algn="ctr" fontAlgn="base">
              <a:spcAft>
                <a:spcPts val="300"/>
              </a:spcAft>
            </a:pPr>
            <a:endParaRPr lang="en-GB" sz="1600" dirty="0">
              <a:solidFill>
                <a:schemeClr val="tx2"/>
              </a:solidFill>
            </a:endParaRPr>
          </a:p>
        </p:txBody>
      </p:sp>
      <p:sp>
        <p:nvSpPr>
          <p:cNvPr id="40" name="Ellips 39">
            <a:extLst>
              <a:ext uri="{FF2B5EF4-FFF2-40B4-BE49-F238E27FC236}">
                <a16:creationId xmlns:a16="http://schemas.microsoft.com/office/drawing/2014/main" id="{AB790535-2305-4845-8541-45C86062D30E}"/>
              </a:ext>
            </a:extLst>
          </p:cNvPr>
          <p:cNvSpPr/>
          <p:nvPr/>
        </p:nvSpPr>
        <p:spPr>
          <a:xfrm>
            <a:off x="3285707" y="2098965"/>
            <a:ext cx="1346661" cy="1346661"/>
          </a:xfrm>
          <a:prstGeom prst="ellipse">
            <a:avLst/>
          </a:prstGeom>
          <a:solidFill>
            <a:schemeClr val="bg1"/>
          </a:solidFill>
          <a:ln w="635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sp>
        <p:nvSpPr>
          <p:cNvPr id="41" name="Ellips 40">
            <a:extLst>
              <a:ext uri="{FF2B5EF4-FFF2-40B4-BE49-F238E27FC236}">
                <a16:creationId xmlns:a16="http://schemas.microsoft.com/office/drawing/2014/main" id="{4F088180-9BE3-9C40-B685-F15C97CA6082}"/>
              </a:ext>
            </a:extLst>
          </p:cNvPr>
          <p:cNvSpPr/>
          <p:nvPr/>
        </p:nvSpPr>
        <p:spPr>
          <a:xfrm>
            <a:off x="5422670" y="2098965"/>
            <a:ext cx="1346661" cy="1346661"/>
          </a:xfrm>
          <a:prstGeom prst="ellipse">
            <a:avLst/>
          </a:prstGeom>
          <a:solidFill>
            <a:schemeClr val="bg1"/>
          </a:solidFill>
          <a:ln w="635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sp>
        <p:nvSpPr>
          <p:cNvPr id="42" name="Ellips 41">
            <a:extLst>
              <a:ext uri="{FF2B5EF4-FFF2-40B4-BE49-F238E27FC236}">
                <a16:creationId xmlns:a16="http://schemas.microsoft.com/office/drawing/2014/main" id="{3986D3BC-FD96-1C4A-83D9-449D66D04BCF}"/>
              </a:ext>
            </a:extLst>
          </p:cNvPr>
          <p:cNvSpPr/>
          <p:nvPr/>
        </p:nvSpPr>
        <p:spPr>
          <a:xfrm>
            <a:off x="7559633" y="2098965"/>
            <a:ext cx="1346661" cy="1346661"/>
          </a:xfrm>
          <a:prstGeom prst="ellipse">
            <a:avLst/>
          </a:prstGeom>
          <a:solidFill>
            <a:schemeClr val="bg1"/>
          </a:solidFill>
          <a:ln w="635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sp>
        <p:nvSpPr>
          <p:cNvPr id="43" name="Ellips 42">
            <a:extLst>
              <a:ext uri="{FF2B5EF4-FFF2-40B4-BE49-F238E27FC236}">
                <a16:creationId xmlns:a16="http://schemas.microsoft.com/office/drawing/2014/main" id="{2B5CA0BB-5C9C-9541-84DD-2ACC27F6D844}"/>
              </a:ext>
            </a:extLst>
          </p:cNvPr>
          <p:cNvSpPr/>
          <p:nvPr/>
        </p:nvSpPr>
        <p:spPr>
          <a:xfrm>
            <a:off x="9696596" y="2098965"/>
            <a:ext cx="1346661" cy="1346661"/>
          </a:xfrm>
          <a:prstGeom prst="ellipse">
            <a:avLst/>
          </a:prstGeom>
          <a:solidFill>
            <a:schemeClr val="bg1"/>
          </a:solidFill>
          <a:ln w="635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sp>
        <p:nvSpPr>
          <p:cNvPr id="44" name="Ellips 43">
            <a:extLst>
              <a:ext uri="{FF2B5EF4-FFF2-40B4-BE49-F238E27FC236}">
                <a16:creationId xmlns:a16="http://schemas.microsoft.com/office/drawing/2014/main" id="{DC1A9FA9-5F65-704D-901E-269DDAEC2D52}"/>
              </a:ext>
            </a:extLst>
          </p:cNvPr>
          <p:cNvSpPr/>
          <p:nvPr/>
        </p:nvSpPr>
        <p:spPr>
          <a:xfrm>
            <a:off x="1148744" y="2098965"/>
            <a:ext cx="1346661" cy="1346661"/>
          </a:xfrm>
          <a:prstGeom prst="ellipse">
            <a:avLst/>
          </a:prstGeom>
          <a:solidFill>
            <a:schemeClr val="bg1"/>
          </a:solidFill>
          <a:ln w="635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sp>
        <p:nvSpPr>
          <p:cNvPr id="2" name="Title 1">
            <a:extLst>
              <a:ext uri="{FF2B5EF4-FFF2-40B4-BE49-F238E27FC236}">
                <a16:creationId xmlns:a16="http://schemas.microsoft.com/office/drawing/2014/main" id="{1E0B838B-59AB-48B7-ABB4-1E4C90815FDA}"/>
              </a:ext>
            </a:extLst>
          </p:cNvPr>
          <p:cNvSpPr>
            <a:spLocks noGrp="1"/>
          </p:cNvSpPr>
          <p:nvPr>
            <p:ph type="ctrTitle"/>
          </p:nvPr>
        </p:nvSpPr>
        <p:spPr>
          <a:xfrm>
            <a:off x="839788" y="305627"/>
            <a:ext cx="9468000" cy="504000"/>
          </a:xfrm>
        </p:spPr>
        <p:txBody>
          <a:bodyPr/>
          <a:lstStyle/>
          <a:p>
            <a:r>
              <a:rPr lang="da-DK" dirty="0"/>
              <a:t>Consumer drivers</a:t>
            </a:r>
            <a:endParaRPr lang="en-US" dirty="0"/>
          </a:p>
        </p:txBody>
      </p:sp>
      <p:sp>
        <p:nvSpPr>
          <p:cNvPr id="3" name="Subtitle 2">
            <a:extLst>
              <a:ext uri="{FF2B5EF4-FFF2-40B4-BE49-F238E27FC236}">
                <a16:creationId xmlns:a16="http://schemas.microsoft.com/office/drawing/2014/main" id="{8CA08617-807D-4F4A-890B-9957183ED3C0}"/>
              </a:ext>
            </a:extLst>
          </p:cNvPr>
          <p:cNvSpPr>
            <a:spLocks noGrp="1"/>
          </p:cNvSpPr>
          <p:nvPr>
            <p:ph type="subTitle" idx="1"/>
          </p:nvPr>
        </p:nvSpPr>
        <p:spPr>
          <a:xfrm>
            <a:off x="838800" y="828000"/>
            <a:ext cx="9468000" cy="349200"/>
          </a:xfrm>
        </p:spPr>
        <p:txBody>
          <a:bodyPr/>
          <a:lstStyle/>
          <a:p>
            <a:r>
              <a:rPr lang="en-US" dirty="0"/>
              <a:t>What’s driving growth in the pet food industry?</a:t>
            </a:r>
          </a:p>
        </p:txBody>
      </p:sp>
      <p:sp>
        <p:nvSpPr>
          <p:cNvPr id="5" name="Footer Placeholder 4">
            <a:extLst>
              <a:ext uri="{FF2B5EF4-FFF2-40B4-BE49-F238E27FC236}">
                <a16:creationId xmlns:a16="http://schemas.microsoft.com/office/drawing/2014/main" id="{7699BF30-3B5E-4BD5-BD09-E7D5C1CFBBEE}"/>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6" name="Date Placeholder 5">
            <a:extLst>
              <a:ext uri="{FF2B5EF4-FFF2-40B4-BE49-F238E27FC236}">
                <a16:creationId xmlns:a16="http://schemas.microsoft.com/office/drawing/2014/main" id="{39131781-25D1-474C-B449-03B9A15FFF94}"/>
              </a:ext>
            </a:extLst>
          </p:cNvPr>
          <p:cNvSpPr>
            <a:spLocks noGrp="1"/>
          </p:cNvSpPr>
          <p:nvPr>
            <p:ph type="dt" sz="half" idx="26"/>
          </p:nvPr>
        </p:nvSpPr>
        <p:spPr>
          <a:xfrm>
            <a:off x="360000" y="6531166"/>
            <a:ext cx="549408" cy="125233"/>
          </a:xfrm>
        </p:spPr>
        <p:txBody>
          <a:bodyPr/>
          <a:lstStyle/>
          <a:p>
            <a:fld id="{74DD21C0-EE81-41FF-9DCB-588A16D41EC9}" type="datetime1">
              <a:rPr lang="en-GB" noProof="0" smtClean="0"/>
              <a:pPr/>
              <a:t>13/12/2021</a:t>
            </a:fld>
            <a:endParaRPr lang="en-GB" noProof="0"/>
          </a:p>
        </p:txBody>
      </p:sp>
      <p:sp>
        <p:nvSpPr>
          <p:cNvPr id="7" name="Slide Number Placeholder 6">
            <a:extLst>
              <a:ext uri="{FF2B5EF4-FFF2-40B4-BE49-F238E27FC236}">
                <a16:creationId xmlns:a16="http://schemas.microsoft.com/office/drawing/2014/main" id="{8D7ADD6A-8801-40D9-B10D-6D56458340D9}"/>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5</a:t>
            </a:fld>
            <a:r>
              <a:rPr lang="en-GB" noProof="0"/>
              <a:t> |</a:t>
            </a:r>
          </a:p>
        </p:txBody>
      </p:sp>
      <p:sp>
        <p:nvSpPr>
          <p:cNvPr id="17" name="TextBox 20">
            <a:extLst>
              <a:ext uri="{FF2B5EF4-FFF2-40B4-BE49-F238E27FC236}">
                <a16:creationId xmlns:a16="http://schemas.microsoft.com/office/drawing/2014/main" id="{0E74BD9F-6EAC-124C-9049-7CB8E730F82E}"/>
              </a:ext>
            </a:extLst>
          </p:cNvPr>
          <p:cNvSpPr txBox="1"/>
          <p:nvPr/>
        </p:nvSpPr>
        <p:spPr>
          <a:xfrm>
            <a:off x="839788" y="5845436"/>
            <a:ext cx="1923500" cy="138499"/>
          </a:xfrm>
          <a:prstGeom prst="rect">
            <a:avLst/>
          </a:prstGeom>
          <a:noFill/>
        </p:spPr>
        <p:txBody>
          <a:bodyPr wrap="square" lIns="0" tIns="0" rIns="0" bIns="0">
            <a:spAutoFit/>
          </a:bodyPr>
          <a:lstStyle/>
          <a:p>
            <a:pPr fontAlgn="base"/>
            <a:r>
              <a:rPr lang="en-US" sz="900" dirty="0">
                <a:latin typeface="Arial" panose="020B0604020202020204" pitchFamily="34" charset="0"/>
                <a:cs typeface="Arial" panose="020B0604020202020204" pitchFamily="34" charset="0"/>
              </a:rPr>
              <a:t>Source: Petfoodindustry.com</a:t>
            </a:r>
          </a:p>
        </p:txBody>
      </p:sp>
      <p:sp>
        <p:nvSpPr>
          <p:cNvPr id="36" name="Picture Placeholder 9" descr="Hjärta med puls med hel fyllning">
            <a:extLst>
              <a:ext uri="{FF2B5EF4-FFF2-40B4-BE49-F238E27FC236}">
                <a16:creationId xmlns:a16="http://schemas.microsoft.com/office/drawing/2014/main" id="{052039E1-DDF9-194B-83E7-2368611F669C}"/>
              </a:ext>
            </a:extLst>
          </p:cNvPr>
          <p:cNvSpPr/>
          <p:nvPr/>
        </p:nvSpPr>
        <p:spPr>
          <a:xfrm>
            <a:off x="3638144" y="2514990"/>
            <a:ext cx="641785" cy="608755"/>
          </a:xfrm>
          <a:custGeom>
            <a:avLst/>
            <a:gdLst>
              <a:gd name="connsiteX0" fmla="*/ 468853 w 930859"/>
              <a:gd name="connsiteY0" fmla="*/ 879938 h 882952"/>
              <a:gd name="connsiteX1" fmla="*/ 640543 w 930859"/>
              <a:gd name="connsiteY1" fmla="*/ 727705 h 882952"/>
              <a:gd name="connsiteX2" fmla="*/ 847860 w 930859"/>
              <a:gd name="connsiteY2" fmla="*/ 477500 h 882952"/>
              <a:gd name="connsiteX3" fmla="*/ 918975 w 930859"/>
              <a:gd name="connsiteY3" fmla="*/ 170020 h 882952"/>
              <a:gd name="connsiteX4" fmla="*/ 715769 w 930859"/>
              <a:gd name="connsiteY4" fmla="*/ 933 h 882952"/>
              <a:gd name="connsiteX5" fmla="*/ 465016 w 930859"/>
              <a:gd name="connsiteY5" fmla="*/ 183996 h 882952"/>
              <a:gd name="connsiteX6" fmla="*/ 243175 w 930859"/>
              <a:gd name="connsiteY6" fmla="*/ 385 h 882952"/>
              <a:gd name="connsiteX7" fmla="*/ 22841 w 930859"/>
              <a:gd name="connsiteY7" fmla="*/ 141793 h 882952"/>
              <a:gd name="connsiteX8" fmla="*/ 66415 w 930859"/>
              <a:gd name="connsiteY8" fmla="*/ 451192 h 882952"/>
              <a:gd name="connsiteX9" fmla="*/ 271128 w 930859"/>
              <a:gd name="connsiteY9" fmla="*/ 709344 h 882952"/>
              <a:gd name="connsiteX10" fmla="*/ 465016 w 930859"/>
              <a:gd name="connsiteY10" fmla="*/ 882953 h 882952"/>
              <a:gd name="connsiteX11" fmla="*/ 245779 w 930859"/>
              <a:gd name="connsiteY11" fmla="*/ 414059 h 882952"/>
              <a:gd name="connsiteX12" fmla="*/ 286886 w 930859"/>
              <a:gd name="connsiteY12" fmla="*/ 290737 h 882952"/>
              <a:gd name="connsiteX13" fmla="*/ 311276 w 930859"/>
              <a:gd name="connsiteY13" fmla="*/ 217430 h 882952"/>
              <a:gd name="connsiteX14" fmla="*/ 353616 w 930859"/>
              <a:gd name="connsiteY14" fmla="*/ 183859 h 882952"/>
              <a:gd name="connsiteX15" fmla="*/ 373210 w 930859"/>
              <a:gd name="connsiteY15" fmla="*/ 221404 h 882952"/>
              <a:gd name="connsiteX16" fmla="*/ 384583 w 930859"/>
              <a:gd name="connsiteY16" fmla="*/ 282105 h 882952"/>
              <a:gd name="connsiteX17" fmla="*/ 417469 w 930859"/>
              <a:gd name="connsiteY17" fmla="*/ 457495 h 882952"/>
              <a:gd name="connsiteX18" fmla="*/ 439256 w 930859"/>
              <a:gd name="connsiteY18" fmla="*/ 573965 h 882952"/>
              <a:gd name="connsiteX19" fmla="*/ 518729 w 930859"/>
              <a:gd name="connsiteY19" fmla="*/ 363771 h 882952"/>
              <a:gd name="connsiteX20" fmla="*/ 536268 w 930859"/>
              <a:gd name="connsiteY20" fmla="*/ 317457 h 882952"/>
              <a:gd name="connsiteX21" fmla="*/ 563673 w 930859"/>
              <a:gd name="connsiteY21" fmla="*/ 288545 h 882952"/>
              <a:gd name="connsiteX22" fmla="*/ 596696 w 930859"/>
              <a:gd name="connsiteY22" fmla="*/ 321431 h 882952"/>
              <a:gd name="connsiteX23" fmla="*/ 613550 w 930859"/>
              <a:gd name="connsiteY23" fmla="*/ 379255 h 882952"/>
              <a:gd name="connsiteX24" fmla="*/ 646983 w 930859"/>
              <a:gd name="connsiteY24" fmla="*/ 494217 h 882952"/>
              <a:gd name="connsiteX25" fmla="*/ 680006 w 930859"/>
              <a:gd name="connsiteY25" fmla="*/ 457906 h 882952"/>
              <a:gd name="connsiteX26" fmla="*/ 715495 w 930859"/>
              <a:gd name="connsiteY26" fmla="*/ 419813 h 882952"/>
              <a:gd name="connsiteX27" fmla="*/ 770304 w 930859"/>
              <a:gd name="connsiteY27" fmla="*/ 414607 h 882952"/>
              <a:gd name="connsiteX28" fmla="*/ 821277 w 930859"/>
              <a:gd name="connsiteY28" fmla="*/ 414607 h 882952"/>
              <a:gd name="connsiteX29" fmla="*/ 787706 w 930859"/>
              <a:gd name="connsiteY29" fmla="*/ 469416 h 882952"/>
              <a:gd name="connsiteX30" fmla="*/ 743174 w 930859"/>
              <a:gd name="connsiteY30" fmla="*/ 469416 h 882952"/>
              <a:gd name="connsiteX31" fmla="*/ 655068 w 930859"/>
              <a:gd name="connsiteY31" fmla="*/ 566429 h 882952"/>
              <a:gd name="connsiteX32" fmla="*/ 616464 w 930859"/>
              <a:gd name="connsiteY32" fmla="*/ 569858 h 882952"/>
              <a:gd name="connsiteX33" fmla="*/ 610672 w 930859"/>
              <a:gd name="connsiteY33" fmla="*/ 563140 h 882952"/>
              <a:gd name="connsiteX34" fmla="*/ 604232 w 930859"/>
              <a:gd name="connsiteY34" fmla="*/ 544505 h 882952"/>
              <a:gd name="connsiteX35" fmla="*/ 581349 w 930859"/>
              <a:gd name="connsiteY35" fmla="*/ 466264 h 882952"/>
              <a:gd name="connsiteX36" fmla="*/ 562714 w 930859"/>
              <a:gd name="connsiteY36" fmla="*/ 402138 h 882952"/>
              <a:gd name="connsiteX37" fmla="*/ 458165 w 930859"/>
              <a:gd name="connsiteY37" fmla="*/ 678514 h 882952"/>
              <a:gd name="connsiteX38" fmla="*/ 445696 w 930859"/>
              <a:gd name="connsiteY38" fmla="*/ 697423 h 882952"/>
              <a:gd name="connsiteX39" fmla="*/ 407591 w 930859"/>
              <a:gd name="connsiteY39" fmla="*/ 690351 h 882952"/>
              <a:gd name="connsiteX40" fmla="*/ 403219 w 930859"/>
              <a:gd name="connsiteY40" fmla="*/ 679747 h 882952"/>
              <a:gd name="connsiteX41" fmla="*/ 395956 w 930859"/>
              <a:gd name="connsiteY41" fmla="*/ 641380 h 882952"/>
              <a:gd name="connsiteX42" fmla="*/ 361289 w 930859"/>
              <a:gd name="connsiteY42" fmla="*/ 456399 h 882952"/>
              <a:gd name="connsiteX43" fmla="*/ 335392 w 930859"/>
              <a:gd name="connsiteY43" fmla="*/ 318142 h 882952"/>
              <a:gd name="connsiteX44" fmla="*/ 296751 w 930859"/>
              <a:gd name="connsiteY44" fmla="*/ 434201 h 882952"/>
              <a:gd name="connsiteX45" fmla="*/ 264003 w 930859"/>
              <a:gd name="connsiteY45" fmla="*/ 469416 h 882952"/>
              <a:gd name="connsiteX46" fmla="*/ 203575 w 930859"/>
              <a:gd name="connsiteY46" fmla="*/ 469416 h 882952"/>
              <a:gd name="connsiteX47" fmla="*/ 141915 w 930859"/>
              <a:gd name="connsiteY47" fmla="*/ 469416 h 882952"/>
              <a:gd name="connsiteX48" fmla="*/ 108344 w 930859"/>
              <a:gd name="connsiteY48" fmla="*/ 414607 h 8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30859" h="882952">
                <a:moveTo>
                  <a:pt x="468853" y="879938"/>
                </a:moveTo>
                <a:cubicBezTo>
                  <a:pt x="528935" y="832505"/>
                  <a:pt x="586259" y="781677"/>
                  <a:pt x="640543" y="727705"/>
                </a:cubicBezTo>
                <a:cubicBezTo>
                  <a:pt x="719234" y="652734"/>
                  <a:pt x="788819" y="568754"/>
                  <a:pt x="847860" y="477500"/>
                </a:cubicBezTo>
                <a:cubicBezTo>
                  <a:pt x="902669" y="389257"/>
                  <a:pt x="955012" y="274706"/>
                  <a:pt x="918975" y="170020"/>
                </a:cubicBezTo>
                <a:cubicBezTo>
                  <a:pt x="889789" y="83421"/>
                  <a:pt x="808808" y="9839"/>
                  <a:pt x="715769" y="933"/>
                </a:cubicBezTo>
                <a:cubicBezTo>
                  <a:pt x="598203" y="-10714"/>
                  <a:pt x="513111" y="88765"/>
                  <a:pt x="465016" y="183996"/>
                </a:cubicBezTo>
                <a:cubicBezTo>
                  <a:pt x="421032" y="96849"/>
                  <a:pt x="348272" y="6962"/>
                  <a:pt x="243175" y="385"/>
                </a:cubicBezTo>
                <a:cubicBezTo>
                  <a:pt x="149862" y="-5370"/>
                  <a:pt x="62989" y="60264"/>
                  <a:pt x="22841" y="141793"/>
                </a:cubicBezTo>
                <a:cubicBezTo>
                  <a:pt x="-27446" y="244149"/>
                  <a:pt x="13524" y="359249"/>
                  <a:pt x="66415" y="451192"/>
                </a:cubicBezTo>
                <a:cubicBezTo>
                  <a:pt x="121224" y="547108"/>
                  <a:pt x="194121" y="631378"/>
                  <a:pt x="271128" y="709344"/>
                </a:cubicBezTo>
                <a:cubicBezTo>
                  <a:pt x="331833" y="771451"/>
                  <a:pt x="396606" y="829449"/>
                  <a:pt x="465016" y="882953"/>
                </a:cubicBezTo>
                <a:close/>
                <a:moveTo>
                  <a:pt x="245779" y="414059"/>
                </a:moveTo>
                <a:lnTo>
                  <a:pt x="286886" y="290737"/>
                </a:lnTo>
                <a:lnTo>
                  <a:pt x="311276" y="217430"/>
                </a:lnTo>
                <a:cubicBezTo>
                  <a:pt x="317579" y="198384"/>
                  <a:pt x="327308" y="172897"/>
                  <a:pt x="353616" y="183859"/>
                </a:cubicBezTo>
                <a:cubicBezTo>
                  <a:pt x="369511" y="190573"/>
                  <a:pt x="370470" y="207016"/>
                  <a:pt x="373210" y="221404"/>
                </a:cubicBezTo>
                <a:lnTo>
                  <a:pt x="384583" y="282105"/>
                </a:lnTo>
                <a:lnTo>
                  <a:pt x="417469" y="457495"/>
                </a:lnTo>
                <a:lnTo>
                  <a:pt x="439256" y="573965"/>
                </a:lnTo>
                <a:lnTo>
                  <a:pt x="518729" y="363771"/>
                </a:lnTo>
                <a:lnTo>
                  <a:pt x="536268" y="317457"/>
                </a:lnTo>
                <a:cubicBezTo>
                  <a:pt x="541338" y="303755"/>
                  <a:pt x="546545" y="290052"/>
                  <a:pt x="563673" y="288545"/>
                </a:cubicBezTo>
                <a:cubicBezTo>
                  <a:pt x="585460" y="286353"/>
                  <a:pt x="591900" y="304988"/>
                  <a:pt x="596696" y="321431"/>
                </a:cubicBezTo>
                <a:lnTo>
                  <a:pt x="613550" y="379255"/>
                </a:lnTo>
                <a:lnTo>
                  <a:pt x="646983" y="494217"/>
                </a:lnTo>
                <a:lnTo>
                  <a:pt x="680006" y="457906"/>
                </a:lnTo>
                <a:cubicBezTo>
                  <a:pt x="690569" y="444084"/>
                  <a:pt x="702454" y="431326"/>
                  <a:pt x="715495" y="419813"/>
                </a:cubicBezTo>
                <a:cubicBezTo>
                  <a:pt x="729197" y="410222"/>
                  <a:pt x="754547" y="414607"/>
                  <a:pt x="770304" y="414607"/>
                </a:cubicBezTo>
                <a:lnTo>
                  <a:pt x="821277" y="414607"/>
                </a:lnTo>
                <a:cubicBezTo>
                  <a:pt x="811137" y="432831"/>
                  <a:pt x="799901" y="451192"/>
                  <a:pt x="787706" y="469416"/>
                </a:cubicBezTo>
                <a:lnTo>
                  <a:pt x="743174" y="469416"/>
                </a:lnTo>
                <a:cubicBezTo>
                  <a:pt x="713988" y="501616"/>
                  <a:pt x="686035" y="535872"/>
                  <a:pt x="655068" y="566429"/>
                </a:cubicBezTo>
                <a:cubicBezTo>
                  <a:pt x="645354" y="578036"/>
                  <a:pt x="628071" y="579572"/>
                  <a:pt x="616464" y="569858"/>
                </a:cubicBezTo>
                <a:cubicBezTo>
                  <a:pt x="614181" y="567948"/>
                  <a:pt x="612225" y="565679"/>
                  <a:pt x="610672" y="563140"/>
                </a:cubicBezTo>
                <a:cubicBezTo>
                  <a:pt x="607695" y="557247"/>
                  <a:pt x="605528" y="550979"/>
                  <a:pt x="604232" y="544505"/>
                </a:cubicBezTo>
                <a:lnTo>
                  <a:pt x="581349" y="466264"/>
                </a:lnTo>
                <a:lnTo>
                  <a:pt x="562714" y="402138"/>
                </a:lnTo>
                <a:cubicBezTo>
                  <a:pt x="527773" y="494354"/>
                  <a:pt x="494202" y="586708"/>
                  <a:pt x="458165" y="678514"/>
                </a:cubicBezTo>
                <a:cubicBezTo>
                  <a:pt x="456149" y="685993"/>
                  <a:pt x="451777" y="692624"/>
                  <a:pt x="445696" y="697423"/>
                </a:cubicBezTo>
                <a:cubicBezTo>
                  <a:pt x="433220" y="705992"/>
                  <a:pt x="416160" y="702826"/>
                  <a:pt x="407591" y="690351"/>
                </a:cubicBezTo>
                <a:cubicBezTo>
                  <a:pt x="405401" y="687164"/>
                  <a:pt x="403912" y="683551"/>
                  <a:pt x="403219" y="679747"/>
                </a:cubicBezTo>
                <a:cubicBezTo>
                  <a:pt x="400067" y="667141"/>
                  <a:pt x="398423" y="653987"/>
                  <a:pt x="395956" y="641380"/>
                </a:cubicBezTo>
                <a:lnTo>
                  <a:pt x="361289" y="456399"/>
                </a:lnTo>
                <a:lnTo>
                  <a:pt x="335392" y="318142"/>
                </a:lnTo>
                <a:lnTo>
                  <a:pt x="296751" y="434201"/>
                </a:lnTo>
                <a:cubicBezTo>
                  <a:pt x="290859" y="451466"/>
                  <a:pt x="286201" y="468320"/>
                  <a:pt x="264003" y="469416"/>
                </a:cubicBezTo>
                <a:cubicBezTo>
                  <a:pt x="243860" y="470375"/>
                  <a:pt x="223581" y="469416"/>
                  <a:pt x="203575" y="469416"/>
                </a:cubicBezTo>
                <a:lnTo>
                  <a:pt x="141915" y="469416"/>
                </a:lnTo>
                <a:cubicBezTo>
                  <a:pt x="129857" y="451192"/>
                  <a:pt x="118484" y="432831"/>
                  <a:pt x="108344" y="414607"/>
                </a:cubicBezTo>
                <a:close/>
              </a:path>
            </a:pathLst>
          </a:custGeom>
          <a:solidFill>
            <a:schemeClr val="accent3"/>
          </a:solidFill>
          <a:ln w="13692" cap="flat">
            <a:noFill/>
            <a:prstDash val="solid"/>
            <a:miter/>
          </a:ln>
        </p:spPr>
        <p:txBody>
          <a:bodyPr rtlCol="0" anchor="ctr"/>
          <a:lstStyle/>
          <a:p>
            <a:endParaRPr lang="sv-SE"/>
          </a:p>
        </p:txBody>
      </p:sp>
      <p:sp>
        <p:nvSpPr>
          <p:cNvPr id="35" name="Picture Placeholder 9" descr="Mynt med hel fyllning">
            <a:extLst>
              <a:ext uri="{FF2B5EF4-FFF2-40B4-BE49-F238E27FC236}">
                <a16:creationId xmlns:a16="http://schemas.microsoft.com/office/drawing/2014/main" id="{533BAF35-9983-AB4A-AFEA-7EE2720B4900}"/>
              </a:ext>
            </a:extLst>
          </p:cNvPr>
          <p:cNvSpPr/>
          <p:nvPr/>
        </p:nvSpPr>
        <p:spPr>
          <a:xfrm>
            <a:off x="5736713" y="2469025"/>
            <a:ext cx="775536" cy="664702"/>
          </a:xfrm>
          <a:custGeom>
            <a:avLst/>
            <a:gdLst>
              <a:gd name="connsiteX0" fmla="*/ 1070153 w 1151070"/>
              <a:gd name="connsiteY0" fmla="*/ 822141 h 986568"/>
              <a:gd name="connsiteX1" fmla="*/ 1015344 w 1151070"/>
              <a:gd name="connsiteY1" fmla="*/ 868729 h 986568"/>
              <a:gd name="connsiteX2" fmla="*/ 1015344 w 1151070"/>
              <a:gd name="connsiteY2" fmla="*/ 819400 h 986568"/>
              <a:gd name="connsiteX3" fmla="*/ 1070153 w 1151070"/>
              <a:gd name="connsiteY3" fmla="*/ 797476 h 986568"/>
              <a:gd name="connsiteX4" fmla="*/ 1070153 w 1151070"/>
              <a:gd name="connsiteY4" fmla="*/ 822141 h 986568"/>
              <a:gd name="connsiteX5" fmla="*/ 960534 w 1151070"/>
              <a:gd name="connsiteY5" fmla="*/ 731705 h 986568"/>
              <a:gd name="connsiteX6" fmla="*/ 960534 w 1151070"/>
              <a:gd name="connsiteY6" fmla="*/ 682377 h 986568"/>
              <a:gd name="connsiteX7" fmla="*/ 1015344 w 1151070"/>
              <a:gd name="connsiteY7" fmla="*/ 660453 h 986568"/>
              <a:gd name="connsiteX8" fmla="*/ 1015344 w 1151070"/>
              <a:gd name="connsiteY8" fmla="*/ 685117 h 986568"/>
              <a:gd name="connsiteX9" fmla="*/ 960534 w 1151070"/>
              <a:gd name="connsiteY9" fmla="*/ 731705 h 986568"/>
              <a:gd name="connsiteX10" fmla="*/ 960534 w 1151070"/>
              <a:gd name="connsiteY10" fmla="*/ 885171 h 986568"/>
              <a:gd name="connsiteX11" fmla="*/ 905725 w 1151070"/>
              <a:gd name="connsiteY11" fmla="*/ 894763 h 986568"/>
              <a:gd name="connsiteX12" fmla="*/ 905725 w 1151070"/>
              <a:gd name="connsiteY12" fmla="*/ 841324 h 986568"/>
              <a:gd name="connsiteX13" fmla="*/ 960534 w 1151070"/>
              <a:gd name="connsiteY13" fmla="*/ 833103 h 986568"/>
              <a:gd name="connsiteX14" fmla="*/ 960534 w 1151070"/>
              <a:gd name="connsiteY14" fmla="*/ 885171 h 986568"/>
              <a:gd name="connsiteX15" fmla="*/ 850916 w 1151070"/>
              <a:gd name="connsiteY15" fmla="*/ 704301 h 986568"/>
              <a:gd name="connsiteX16" fmla="*/ 905725 w 1151070"/>
              <a:gd name="connsiteY16" fmla="*/ 696079 h 986568"/>
              <a:gd name="connsiteX17" fmla="*/ 905725 w 1151070"/>
              <a:gd name="connsiteY17" fmla="*/ 748148 h 986568"/>
              <a:gd name="connsiteX18" fmla="*/ 850916 w 1151070"/>
              <a:gd name="connsiteY18" fmla="*/ 757740 h 986568"/>
              <a:gd name="connsiteX19" fmla="*/ 850916 w 1151070"/>
              <a:gd name="connsiteY19" fmla="*/ 704301 h 986568"/>
              <a:gd name="connsiteX20" fmla="*/ 850916 w 1151070"/>
              <a:gd name="connsiteY20" fmla="*/ 901614 h 986568"/>
              <a:gd name="connsiteX21" fmla="*/ 796106 w 1151070"/>
              <a:gd name="connsiteY21" fmla="*/ 904355 h 986568"/>
              <a:gd name="connsiteX22" fmla="*/ 796106 w 1151070"/>
              <a:gd name="connsiteY22" fmla="*/ 849545 h 986568"/>
              <a:gd name="connsiteX23" fmla="*/ 850916 w 1151070"/>
              <a:gd name="connsiteY23" fmla="*/ 846805 h 986568"/>
              <a:gd name="connsiteX24" fmla="*/ 850916 w 1151070"/>
              <a:gd name="connsiteY24" fmla="*/ 901614 h 986568"/>
              <a:gd name="connsiteX25" fmla="*/ 741297 w 1151070"/>
              <a:gd name="connsiteY25" fmla="*/ 767331 h 986568"/>
              <a:gd name="connsiteX26" fmla="*/ 741297 w 1151070"/>
              <a:gd name="connsiteY26" fmla="*/ 712522 h 986568"/>
              <a:gd name="connsiteX27" fmla="*/ 796106 w 1151070"/>
              <a:gd name="connsiteY27" fmla="*/ 709781 h 986568"/>
              <a:gd name="connsiteX28" fmla="*/ 796106 w 1151070"/>
              <a:gd name="connsiteY28" fmla="*/ 764591 h 986568"/>
              <a:gd name="connsiteX29" fmla="*/ 741297 w 1151070"/>
              <a:gd name="connsiteY29" fmla="*/ 767331 h 986568"/>
              <a:gd name="connsiteX30" fmla="*/ 741297 w 1151070"/>
              <a:gd name="connsiteY30" fmla="*/ 904355 h 986568"/>
              <a:gd name="connsiteX31" fmla="*/ 686487 w 1151070"/>
              <a:gd name="connsiteY31" fmla="*/ 901614 h 986568"/>
              <a:gd name="connsiteX32" fmla="*/ 686487 w 1151070"/>
              <a:gd name="connsiteY32" fmla="*/ 849545 h 986568"/>
              <a:gd name="connsiteX33" fmla="*/ 713892 w 1151070"/>
              <a:gd name="connsiteY33" fmla="*/ 849545 h 986568"/>
              <a:gd name="connsiteX34" fmla="*/ 741297 w 1151070"/>
              <a:gd name="connsiteY34" fmla="*/ 849545 h 986568"/>
              <a:gd name="connsiteX35" fmla="*/ 741297 w 1151070"/>
              <a:gd name="connsiteY35" fmla="*/ 904355 h 986568"/>
              <a:gd name="connsiteX36" fmla="*/ 631678 w 1151070"/>
              <a:gd name="connsiteY36" fmla="*/ 709781 h 986568"/>
              <a:gd name="connsiteX37" fmla="*/ 686487 w 1151070"/>
              <a:gd name="connsiteY37" fmla="*/ 712522 h 986568"/>
              <a:gd name="connsiteX38" fmla="*/ 686487 w 1151070"/>
              <a:gd name="connsiteY38" fmla="*/ 767331 h 986568"/>
              <a:gd name="connsiteX39" fmla="*/ 631678 w 1151070"/>
              <a:gd name="connsiteY39" fmla="*/ 764591 h 986568"/>
              <a:gd name="connsiteX40" fmla="*/ 631678 w 1151070"/>
              <a:gd name="connsiteY40" fmla="*/ 709781 h 986568"/>
              <a:gd name="connsiteX41" fmla="*/ 631678 w 1151070"/>
              <a:gd name="connsiteY41" fmla="*/ 894763 h 986568"/>
              <a:gd name="connsiteX42" fmla="*/ 576869 w 1151070"/>
              <a:gd name="connsiteY42" fmla="*/ 885171 h 986568"/>
              <a:gd name="connsiteX43" fmla="*/ 576869 w 1151070"/>
              <a:gd name="connsiteY43" fmla="*/ 841324 h 986568"/>
              <a:gd name="connsiteX44" fmla="*/ 631678 w 1151070"/>
              <a:gd name="connsiteY44" fmla="*/ 846805 h 986568"/>
              <a:gd name="connsiteX45" fmla="*/ 631678 w 1151070"/>
              <a:gd name="connsiteY45" fmla="*/ 894763 h 986568"/>
              <a:gd name="connsiteX46" fmla="*/ 522059 w 1151070"/>
              <a:gd name="connsiteY46" fmla="*/ 748148 h 986568"/>
              <a:gd name="connsiteX47" fmla="*/ 522059 w 1151070"/>
              <a:gd name="connsiteY47" fmla="*/ 694709 h 986568"/>
              <a:gd name="connsiteX48" fmla="*/ 576869 w 1151070"/>
              <a:gd name="connsiteY48" fmla="*/ 702930 h 986568"/>
              <a:gd name="connsiteX49" fmla="*/ 576869 w 1151070"/>
              <a:gd name="connsiteY49" fmla="*/ 757740 h 986568"/>
              <a:gd name="connsiteX50" fmla="*/ 522059 w 1151070"/>
              <a:gd name="connsiteY50" fmla="*/ 748148 h 986568"/>
              <a:gd name="connsiteX51" fmla="*/ 522059 w 1151070"/>
              <a:gd name="connsiteY51" fmla="*/ 868729 h 986568"/>
              <a:gd name="connsiteX52" fmla="*/ 467250 w 1151070"/>
              <a:gd name="connsiteY52" fmla="*/ 822141 h 986568"/>
              <a:gd name="connsiteX53" fmla="*/ 467250 w 1151070"/>
              <a:gd name="connsiteY53" fmla="*/ 819400 h 986568"/>
              <a:gd name="connsiteX54" fmla="*/ 468620 w 1151070"/>
              <a:gd name="connsiteY54" fmla="*/ 819400 h 986568"/>
              <a:gd name="connsiteX55" fmla="*/ 479582 w 1151070"/>
              <a:gd name="connsiteY55" fmla="*/ 822141 h 986568"/>
              <a:gd name="connsiteX56" fmla="*/ 522059 w 1151070"/>
              <a:gd name="connsiteY56" fmla="*/ 831732 h 986568"/>
              <a:gd name="connsiteX57" fmla="*/ 522059 w 1151070"/>
              <a:gd name="connsiteY57" fmla="*/ 868729 h 986568"/>
              <a:gd name="connsiteX58" fmla="*/ 302822 w 1151070"/>
              <a:gd name="connsiteY58" fmla="*/ 682377 h 986568"/>
              <a:gd name="connsiteX59" fmla="*/ 330226 w 1151070"/>
              <a:gd name="connsiteY59" fmla="*/ 683747 h 986568"/>
              <a:gd name="connsiteX60" fmla="*/ 330226 w 1151070"/>
              <a:gd name="connsiteY60" fmla="*/ 685117 h 986568"/>
              <a:gd name="connsiteX61" fmla="*/ 343929 w 1151070"/>
              <a:gd name="connsiteY61" fmla="*/ 738556 h 986568"/>
              <a:gd name="connsiteX62" fmla="*/ 302822 w 1151070"/>
              <a:gd name="connsiteY62" fmla="*/ 735816 h 986568"/>
              <a:gd name="connsiteX63" fmla="*/ 302822 w 1151070"/>
              <a:gd name="connsiteY63" fmla="*/ 682377 h 986568"/>
              <a:gd name="connsiteX64" fmla="*/ 248012 w 1151070"/>
              <a:gd name="connsiteY64" fmla="*/ 517949 h 986568"/>
              <a:gd name="connsiteX65" fmla="*/ 302822 w 1151070"/>
              <a:gd name="connsiteY65" fmla="*/ 526170 h 986568"/>
              <a:gd name="connsiteX66" fmla="*/ 302822 w 1151070"/>
              <a:gd name="connsiteY66" fmla="*/ 580979 h 986568"/>
              <a:gd name="connsiteX67" fmla="*/ 248012 w 1151070"/>
              <a:gd name="connsiteY67" fmla="*/ 571388 h 986568"/>
              <a:gd name="connsiteX68" fmla="*/ 248012 w 1151070"/>
              <a:gd name="connsiteY68" fmla="*/ 517949 h 986568"/>
              <a:gd name="connsiteX69" fmla="*/ 248012 w 1151070"/>
              <a:gd name="connsiteY69" fmla="*/ 730335 h 986568"/>
              <a:gd name="connsiteX70" fmla="*/ 193203 w 1151070"/>
              <a:gd name="connsiteY70" fmla="*/ 720743 h 986568"/>
              <a:gd name="connsiteX71" fmla="*/ 193203 w 1151070"/>
              <a:gd name="connsiteY71" fmla="*/ 667304 h 986568"/>
              <a:gd name="connsiteX72" fmla="*/ 248012 w 1151070"/>
              <a:gd name="connsiteY72" fmla="*/ 675526 h 986568"/>
              <a:gd name="connsiteX73" fmla="*/ 248012 w 1151070"/>
              <a:gd name="connsiteY73" fmla="*/ 730335 h 986568"/>
              <a:gd name="connsiteX74" fmla="*/ 138394 w 1151070"/>
              <a:gd name="connsiteY74" fmla="*/ 506987 h 986568"/>
              <a:gd name="connsiteX75" fmla="*/ 138394 w 1151070"/>
              <a:gd name="connsiteY75" fmla="*/ 482323 h 986568"/>
              <a:gd name="connsiteX76" fmla="*/ 193203 w 1151070"/>
              <a:gd name="connsiteY76" fmla="*/ 502876 h 986568"/>
              <a:gd name="connsiteX77" fmla="*/ 193203 w 1151070"/>
              <a:gd name="connsiteY77" fmla="*/ 553575 h 986568"/>
              <a:gd name="connsiteX78" fmla="*/ 138394 w 1151070"/>
              <a:gd name="connsiteY78" fmla="*/ 506987 h 986568"/>
              <a:gd name="connsiteX79" fmla="*/ 138394 w 1151070"/>
              <a:gd name="connsiteY79" fmla="*/ 704301 h 986568"/>
              <a:gd name="connsiteX80" fmla="*/ 83584 w 1151070"/>
              <a:gd name="connsiteY80" fmla="*/ 657713 h 986568"/>
              <a:gd name="connsiteX81" fmla="*/ 83584 w 1151070"/>
              <a:gd name="connsiteY81" fmla="*/ 633048 h 986568"/>
              <a:gd name="connsiteX82" fmla="*/ 138394 w 1151070"/>
              <a:gd name="connsiteY82" fmla="*/ 653602 h 986568"/>
              <a:gd name="connsiteX83" fmla="*/ 138394 w 1151070"/>
              <a:gd name="connsiteY83" fmla="*/ 704301 h 986568"/>
              <a:gd name="connsiteX84" fmla="*/ 83584 w 1151070"/>
              <a:gd name="connsiteY84" fmla="*/ 276787 h 986568"/>
              <a:gd name="connsiteX85" fmla="*/ 138394 w 1151070"/>
              <a:gd name="connsiteY85" fmla="*/ 297341 h 986568"/>
              <a:gd name="connsiteX86" fmla="*/ 138394 w 1151070"/>
              <a:gd name="connsiteY86" fmla="*/ 348040 h 986568"/>
              <a:gd name="connsiteX87" fmla="*/ 83584 w 1151070"/>
              <a:gd name="connsiteY87" fmla="*/ 301452 h 986568"/>
              <a:gd name="connsiteX88" fmla="*/ 83584 w 1151070"/>
              <a:gd name="connsiteY88" fmla="*/ 276787 h 986568"/>
              <a:gd name="connsiteX89" fmla="*/ 248012 w 1151070"/>
              <a:gd name="connsiteY89" fmla="*/ 320635 h 986568"/>
              <a:gd name="connsiteX90" fmla="*/ 248012 w 1151070"/>
              <a:gd name="connsiteY90" fmla="*/ 375444 h 986568"/>
              <a:gd name="connsiteX91" fmla="*/ 193203 w 1151070"/>
              <a:gd name="connsiteY91" fmla="*/ 365853 h 986568"/>
              <a:gd name="connsiteX92" fmla="*/ 193203 w 1151070"/>
              <a:gd name="connsiteY92" fmla="*/ 312413 h 986568"/>
              <a:gd name="connsiteX93" fmla="*/ 248012 w 1151070"/>
              <a:gd name="connsiteY93" fmla="*/ 320635 h 986568"/>
              <a:gd name="connsiteX94" fmla="*/ 385036 w 1151070"/>
              <a:gd name="connsiteY94" fmla="*/ 82214 h 986568"/>
              <a:gd name="connsiteX95" fmla="*/ 686487 w 1151070"/>
              <a:gd name="connsiteY95" fmla="*/ 164428 h 986568"/>
              <a:gd name="connsiteX96" fmla="*/ 385036 w 1151070"/>
              <a:gd name="connsiteY96" fmla="*/ 246642 h 986568"/>
              <a:gd name="connsiteX97" fmla="*/ 83584 w 1151070"/>
              <a:gd name="connsiteY97" fmla="*/ 164428 h 986568"/>
              <a:gd name="connsiteX98" fmla="*/ 385036 w 1151070"/>
              <a:gd name="connsiteY98" fmla="*/ 82214 h 986568"/>
              <a:gd name="connsiteX99" fmla="*/ 467250 w 1151070"/>
              <a:gd name="connsiteY99" fmla="*/ 731705 h 986568"/>
              <a:gd name="connsiteX100" fmla="*/ 412441 w 1151070"/>
              <a:gd name="connsiteY100" fmla="*/ 685117 h 986568"/>
              <a:gd name="connsiteX101" fmla="*/ 412441 w 1151070"/>
              <a:gd name="connsiteY101" fmla="*/ 660453 h 986568"/>
              <a:gd name="connsiteX102" fmla="*/ 467250 w 1151070"/>
              <a:gd name="connsiteY102" fmla="*/ 681007 h 986568"/>
              <a:gd name="connsiteX103" fmla="*/ 467250 w 1151070"/>
              <a:gd name="connsiteY103" fmla="*/ 731705 h 986568"/>
              <a:gd name="connsiteX104" fmla="*/ 631678 w 1151070"/>
              <a:gd name="connsiteY104" fmla="*/ 348040 h 986568"/>
              <a:gd name="connsiteX105" fmla="*/ 631678 w 1151070"/>
              <a:gd name="connsiteY105" fmla="*/ 298711 h 986568"/>
              <a:gd name="connsiteX106" fmla="*/ 686487 w 1151070"/>
              <a:gd name="connsiteY106" fmla="*/ 276787 h 986568"/>
              <a:gd name="connsiteX107" fmla="*/ 686487 w 1151070"/>
              <a:gd name="connsiteY107" fmla="*/ 301452 h 986568"/>
              <a:gd name="connsiteX108" fmla="*/ 631678 w 1151070"/>
              <a:gd name="connsiteY108" fmla="*/ 348040 h 986568"/>
              <a:gd name="connsiteX109" fmla="*/ 522059 w 1151070"/>
              <a:gd name="connsiteY109" fmla="*/ 374074 h 986568"/>
              <a:gd name="connsiteX110" fmla="*/ 522059 w 1151070"/>
              <a:gd name="connsiteY110" fmla="*/ 320635 h 986568"/>
              <a:gd name="connsiteX111" fmla="*/ 576869 w 1151070"/>
              <a:gd name="connsiteY111" fmla="*/ 312413 h 986568"/>
              <a:gd name="connsiteX112" fmla="*/ 576869 w 1151070"/>
              <a:gd name="connsiteY112" fmla="*/ 364482 h 986568"/>
              <a:gd name="connsiteX113" fmla="*/ 522059 w 1151070"/>
              <a:gd name="connsiteY113" fmla="*/ 374074 h 986568"/>
              <a:gd name="connsiteX114" fmla="*/ 412441 w 1151070"/>
              <a:gd name="connsiteY114" fmla="*/ 383666 h 986568"/>
              <a:gd name="connsiteX115" fmla="*/ 412441 w 1151070"/>
              <a:gd name="connsiteY115" fmla="*/ 328856 h 986568"/>
              <a:gd name="connsiteX116" fmla="*/ 467250 w 1151070"/>
              <a:gd name="connsiteY116" fmla="*/ 326116 h 986568"/>
              <a:gd name="connsiteX117" fmla="*/ 467250 w 1151070"/>
              <a:gd name="connsiteY117" fmla="*/ 380925 h 986568"/>
              <a:gd name="connsiteX118" fmla="*/ 412441 w 1151070"/>
              <a:gd name="connsiteY118" fmla="*/ 383666 h 986568"/>
              <a:gd name="connsiteX119" fmla="*/ 302822 w 1151070"/>
              <a:gd name="connsiteY119" fmla="*/ 380925 h 986568"/>
              <a:gd name="connsiteX120" fmla="*/ 302822 w 1151070"/>
              <a:gd name="connsiteY120" fmla="*/ 326116 h 986568"/>
              <a:gd name="connsiteX121" fmla="*/ 357631 w 1151070"/>
              <a:gd name="connsiteY121" fmla="*/ 328856 h 986568"/>
              <a:gd name="connsiteX122" fmla="*/ 357631 w 1151070"/>
              <a:gd name="connsiteY122" fmla="*/ 383666 h 986568"/>
              <a:gd name="connsiteX123" fmla="*/ 302822 w 1151070"/>
              <a:gd name="connsiteY123" fmla="*/ 380925 h 986568"/>
              <a:gd name="connsiteX124" fmla="*/ 1015344 w 1151070"/>
              <a:gd name="connsiteY124" fmla="*/ 548094 h 986568"/>
              <a:gd name="connsiteX125" fmla="*/ 713892 w 1151070"/>
              <a:gd name="connsiteY125" fmla="*/ 630308 h 986568"/>
              <a:gd name="connsiteX126" fmla="*/ 412441 w 1151070"/>
              <a:gd name="connsiteY126" fmla="*/ 548094 h 986568"/>
              <a:gd name="connsiteX127" fmla="*/ 713892 w 1151070"/>
              <a:gd name="connsiteY127" fmla="*/ 465880 h 986568"/>
              <a:gd name="connsiteX128" fmla="*/ 1015344 w 1151070"/>
              <a:gd name="connsiteY128" fmla="*/ 548094 h 986568"/>
              <a:gd name="connsiteX129" fmla="*/ 1097558 w 1151070"/>
              <a:gd name="connsiteY129" fmla="*/ 589201 h 986568"/>
              <a:gd name="connsiteX130" fmla="*/ 1097558 w 1151070"/>
              <a:gd name="connsiteY130" fmla="*/ 548094 h 986568"/>
              <a:gd name="connsiteX131" fmla="*/ 948202 w 1151070"/>
              <a:gd name="connsiteY131" fmla="*/ 411070 h 986568"/>
              <a:gd name="connsiteX132" fmla="*/ 820770 w 1151070"/>
              <a:gd name="connsiteY132" fmla="*/ 389147 h 986568"/>
              <a:gd name="connsiteX133" fmla="*/ 822141 w 1151070"/>
              <a:gd name="connsiteY133" fmla="*/ 369963 h 986568"/>
              <a:gd name="connsiteX134" fmla="*/ 767331 w 1151070"/>
              <a:gd name="connsiteY134" fmla="*/ 274047 h 986568"/>
              <a:gd name="connsiteX135" fmla="*/ 767331 w 1151070"/>
              <a:gd name="connsiteY135" fmla="*/ 164428 h 986568"/>
              <a:gd name="connsiteX136" fmla="*/ 617976 w 1151070"/>
              <a:gd name="connsiteY136" fmla="*/ 27405 h 986568"/>
              <a:gd name="connsiteX137" fmla="*/ 383666 w 1151070"/>
              <a:gd name="connsiteY137" fmla="*/ 0 h 986568"/>
              <a:gd name="connsiteX138" fmla="*/ 0 w 1151070"/>
              <a:gd name="connsiteY138" fmla="*/ 164428 h 986568"/>
              <a:gd name="connsiteX139" fmla="*/ 0 w 1151070"/>
              <a:gd name="connsiteY139" fmla="*/ 301452 h 986568"/>
              <a:gd name="connsiteX140" fmla="*/ 54809 w 1151070"/>
              <a:gd name="connsiteY140" fmla="*/ 397368 h 986568"/>
              <a:gd name="connsiteX141" fmla="*/ 54809 w 1151070"/>
              <a:gd name="connsiteY141" fmla="*/ 423402 h 986568"/>
              <a:gd name="connsiteX142" fmla="*/ 0 w 1151070"/>
              <a:gd name="connsiteY142" fmla="*/ 520689 h 986568"/>
              <a:gd name="connsiteX143" fmla="*/ 0 w 1151070"/>
              <a:gd name="connsiteY143" fmla="*/ 657713 h 986568"/>
              <a:gd name="connsiteX144" fmla="*/ 149356 w 1151070"/>
              <a:gd name="connsiteY144" fmla="*/ 794736 h 986568"/>
              <a:gd name="connsiteX145" fmla="*/ 383666 w 1151070"/>
              <a:gd name="connsiteY145" fmla="*/ 822141 h 986568"/>
              <a:gd name="connsiteX146" fmla="*/ 533021 w 1151070"/>
              <a:gd name="connsiteY146" fmla="*/ 959164 h 986568"/>
              <a:gd name="connsiteX147" fmla="*/ 767331 w 1151070"/>
              <a:gd name="connsiteY147" fmla="*/ 986569 h 986568"/>
              <a:gd name="connsiteX148" fmla="*/ 1150997 w 1151070"/>
              <a:gd name="connsiteY148" fmla="*/ 822141 h 986568"/>
              <a:gd name="connsiteX149" fmla="*/ 1150997 w 1151070"/>
              <a:gd name="connsiteY149" fmla="*/ 685117 h 986568"/>
              <a:gd name="connsiteX150" fmla="*/ 1097558 w 1151070"/>
              <a:gd name="connsiteY150" fmla="*/ 589201 h 98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151070" h="986568">
                <a:moveTo>
                  <a:pt x="1070153" y="822141"/>
                </a:moveTo>
                <a:cubicBezTo>
                  <a:pt x="1070153" y="839954"/>
                  <a:pt x="1049600" y="856397"/>
                  <a:pt x="1015344" y="868729"/>
                </a:cubicBezTo>
                <a:lnTo>
                  <a:pt x="1015344" y="819400"/>
                </a:lnTo>
                <a:cubicBezTo>
                  <a:pt x="1034527" y="813919"/>
                  <a:pt x="1053710" y="805698"/>
                  <a:pt x="1070153" y="797476"/>
                </a:cubicBezTo>
                <a:lnTo>
                  <a:pt x="1070153" y="822141"/>
                </a:lnTo>
                <a:close/>
                <a:moveTo>
                  <a:pt x="960534" y="731705"/>
                </a:moveTo>
                <a:lnTo>
                  <a:pt x="960534" y="682377"/>
                </a:lnTo>
                <a:cubicBezTo>
                  <a:pt x="979718" y="676896"/>
                  <a:pt x="998901" y="668674"/>
                  <a:pt x="1015344" y="660453"/>
                </a:cubicBezTo>
                <a:lnTo>
                  <a:pt x="1015344" y="685117"/>
                </a:lnTo>
                <a:cubicBezTo>
                  <a:pt x="1015344" y="702930"/>
                  <a:pt x="994790" y="719373"/>
                  <a:pt x="960534" y="731705"/>
                </a:cubicBezTo>
                <a:close/>
                <a:moveTo>
                  <a:pt x="960534" y="885171"/>
                </a:moveTo>
                <a:cubicBezTo>
                  <a:pt x="944092" y="889282"/>
                  <a:pt x="924908" y="892023"/>
                  <a:pt x="905725" y="894763"/>
                </a:cubicBezTo>
                <a:lnTo>
                  <a:pt x="905725" y="841324"/>
                </a:lnTo>
                <a:cubicBezTo>
                  <a:pt x="923538" y="838583"/>
                  <a:pt x="942721" y="835843"/>
                  <a:pt x="960534" y="833103"/>
                </a:cubicBezTo>
                <a:lnTo>
                  <a:pt x="960534" y="885171"/>
                </a:lnTo>
                <a:close/>
                <a:moveTo>
                  <a:pt x="850916" y="704301"/>
                </a:moveTo>
                <a:cubicBezTo>
                  <a:pt x="868729" y="701560"/>
                  <a:pt x="887912" y="698820"/>
                  <a:pt x="905725" y="696079"/>
                </a:cubicBezTo>
                <a:lnTo>
                  <a:pt x="905725" y="748148"/>
                </a:lnTo>
                <a:cubicBezTo>
                  <a:pt x="889282" y="752259"/>
                  <a:pt x="870099" y="754999"/>
                  <a:pt x="850916" y="757740"/>
                </a:cubicBezTo>
                <a:lnTo>
                  <a:pt x="850916" y="704301"/>
                </a:lnTo>
                <a:close/>
                <a:moveTo>
                  <a:pt x="850916" y="901614"/>
                </a:moveTo>
                <a:cubicBezTo>
                  <a:pt x="833102" y="902985"/>
                  <a:pt x="815290" y="904355"/>
                  <a:pt x="796106" y="904355"/>
                </a:cubicBezTo>
                <a:lnTo>
                  <a:pt x="796106" y="849545"/>
                </a:lnTo>
                <a:cubicBezTo>
                  <a:pt x="812549" y="849545"/>
                  <a:pt x="831732" y="848175"/>
                  <a:pt x="850916" y="846805"/>
                </a:cubicBezTo>
                <a:lnTo>
                  <a:pt x="850916" y="901614"/>
                </a:lnTo>
                <a:close/>
                <a:moveTo>
                  <a:pt x="741297" y="767331"/>
                </a:moveTo>
                <a:lnTo>
                  <a:pt x="741297" y="712522"/>
                </a:lnTo>
                <a:cubicBezTo>
                  <a:pt x="757740" y="712522"/>
                  <a:pt x="776923" y="711152"/>
                  <a:pt x="796106" y="709781"/>
                </a:cubicBezTo>
                <a:lnTo>
                  <a:pt x="796106" y="764591"/>
                </a:lnTo>
                <a:cubicBezTo>
                  <a:pt x="778293" y="765961"/>
                  <a:pt x="760480" y="765961"/>
                  <a:pt x="741297" y="767331"/>
                </a:cubicBezTo>
                <a:close/>
                <a:moveTo>
                  <a:pt x="741297" y="904355"/>
                </a:moveTo>
                <a:cubicBezTo>
                  <a:pt x="722114" y="904355"/>
                  <a:pt x="704300" y="902985"/>
                  <a:pt x="686487" y="901614"/>
                </a:cubicBezTo>
                <a:lnTo>
                  <a:pt x="686487" y="849545"/>
                </a:lnTo>
                <a:cubicBezTo>
                  <a:pt x="696079" y="849545"/>
                  <a:pt x="704300" y="849545"/>
                  <a:pt x="713892" y="849545"/>
                </a:cubicBezTo>
                <a:cubicBezTo>
                  <a:pt x="722114" y="849545"/>
                  <a:pt x="731705" y="849545"/>
                  <a:pt x="741297" y="849545"/>
                </a:cubicBezTo>
                <a:lnTo>
                  <a:pt x="741297" y="904355"/>
                </a:lnTo>
                <a:close/>
                <a:moveTo>
                  <a:pt x="631678" y="709781"/>
                </a:moveTo>
                <a:cubicBezTo>
                  <a:pt x="649491" y="711152"/>
                  <a:pt x="667304" y="712522"/>
                  <a:pt x="686487" y="712522"/>
                </a:cubicBezTo>
                <a:lnTo>
                  <a:pt x="686487" y="767331"/>
                </a:lnTo>
                <a:cubicBezTo>
                  <a:pt x="667304" y="767331"/>
                  <a:pt x="649491" y="765961"/>
                  <a:pt x="631678" y="764591"/>
                </a:cubicBezTo>
                <a:lnTo>
                  <a:pt x="631678" y="709781"/>
                </a:lnTo>
                <a:close/>
                <a:moveTo>
                  <a:pt x="631678" y="894763"/>
                </a:moveTo>
                <a:cubicBezTo>
                  <a:pt x="612495" y="892023"/>
                  <a:pt x="593312" y="889282"/>
                  <a:pt x="576869" y="885171"/>
                </a:cubicBezTo>
                <a:lnTo>
                  <a:pt x="576869" y="841324"/>
                </a:lnTo>
                <a:cubicBezTo>
                  <a:pt x="594682" y="844064"/>
                  <a:pt x="612495" y="845435"/>
                  <a:pt x="631678" y="846805"/>
                </a:cubicBezTo>
                <a:lnTo>
                  <a:pt x="631678" y="894763"/>
                </a:lnTo>
                <a:close/>
                <a:moveTo>
                  <a:pt x="522059" y="748148"/>
                </a:moveTo>
                <a:lnTo>
                  <a:pt x="522059" y="694709"/>
                </a:lnTo>
                <a:cubicBezTo>
                  <a:pt x="539872" y="697449"/>
                  <a:pt x="557685" y="701560"/>
                  <a:pt x="576869" y="702930"/>
                </a:cubicBezTo>
                <a:lnTo>
                  <a:pt x="576869" y="757740"/>
                </a:lnTo>
                <a:cubicBezTo>
                  <a:pt x="557685" y="754999"/>
                  <a:pt x="538502" y="752259"/>
                  <a:pt x="522059" y="748148"/>
                </a:cubicBezTo>
                <a:close/>
                <a:moveTo>
                  <a:pt x="522059" y="868729"/>
                </a:moveTo>
                <a:cubicBezTo>
                  <a:pt x="487803" y="855026"/>
                  <a:pt x="467250" y="838583"/>
                  <a:pt x="467250" y="822141"/>
                </a:cubicBezTo>
                <a:lnTo>
                  <a:pt x="467250" y="819400"/>
                </a:lnTo>
                <a:cubicBezTo>
                  <a:pt x="467250" y="819400"/>
                  <a:pt x="467250" y="819400"/>
                  <a:pt x="468620" y="819400"/>
                </a:cubicBezTo>
                <a:cubicBezTo>
                  <a:pt x="472731" y="820770"/>
                  <a:pt x="475471" y="822141"/>
                  <a:pt x="479582" y="822141"/>
                </a:cubicBezTo>
                <a:cubicBezTo>
                  <a:pt x="493284" y="826251"/>
                  <a:pt x="506987" y="828992"/>
                  <a:pt x="522059" y="831732"/>
                </a:cubicBezTo>
                <a:lnTo>
                  <a:pt x="522059" y="868729"/>
                </a:lnTo>
                <a:close/>
                <a:moveTo>
                  <a:pt x="302822" y="682377"/>
                </a:moveTo>
                <a:cubicBezTo>
                  <a:pt x="312413" y="682377"/>
                  <a:pt x="320635" y="683747"/>
                  <a:pt x="330226" y="683747"/>
                </a:cubicBezTo>
                <a:lnTo>
                  <a:pt x="330226" y="685117"/>
                </a:lnTo>
                <a:cubicBezTo>
                  <a:pt x="330226" y="704301"/>
                  <a:pt x="334337" y="723484"/>
                  <a:pt x="343929" y="738556"/>
                </a:cubicBezTo>
                <a:cubicBezTo>
                  <a:pt x="330226" y="738556"/>
                  <a:pt x="316524" y="737186"/>
                  <a:pt x="302822" y="735816"/>
                </a:cubicBezTo>
                <a:lnTo>
                  <a:pt x="302822" y="682377"/>
                </a:lnTo>
                <a:close/>
                <a:moveTo>
                  <a:pt x="248012" y="517949"/>
                </a:moveTo>
                <a:cubicBezTo>
                  <a:pt x="265825" y="520689"/>
                  <a:pt x="283639" y="524800"/>
                  <a:pt x="302822" y="526170"/>
                </a:cubicBezTo>
                <a:lnTo>
                  <a:pt x="302822" y="580979"/>
                </a:lnTo>
                <a:cubicBezTo>
                  <a:pt x="283639" y="578239"/>
                  <a:pt x="264455" y="575498"/>
                  <a:pt x="248012" y="571388"/>
                </a:cubicBezTo>
                <a:lnTo>
                  <a:pt x="248012" y="517949"/>
                </a:lnTo>
                <a:close/>
                <a:moveTo>
                  <a:pt x="248012" y="730335"/>
                </a:moveTo>
                <a:cubicBezTo>
                  <a:pt x="228829" y="727594"/>
                  <a:pt x="209646" y="724854"/>
                  <a:pt x="193203" y="720743"/>
                </a:cubicBezTo>
                <a:lnTo>
                  <a:pt x="193203" y="667304"/>
                </a:lnTo>
                <a:cubicBezTo>
                  <a:pt x="211016" y="670045"/>
                  <a:pt x="228829" y="674155"/>
                  <a:pt x="248012" y="675526"/>
                </a:cubicBezTo>
                <a:lnTo>
                  <a:pt x="248012" y="730335"/>
                </a:lnTo>
                <a:close/>
                <a:moveTo>
                  <a:pt x="138394" y="506987"/>
                </a:moveTo>
                <a:lnTo>
                  <a:pt x="138394" y="482323"/>
                </a:lnTo>
                <a:cubicBezTo>
                  <a:pt x="154837" y="490544"/>
                  <a:pt x="172650" y="497395"/>
                  <a:pt x="193203" y="502876"/>
                </a:cubicBezTo>
                <a:lnTo>
                  <a:pt x="193203" y="553575"/>
                </a:lnTo>
                <a:cubicBezTo>
                  <a:pt x="158947" y="541243"/>
                  <a:pt x="138394" y="524800"/>
                  <a:pt x="138394" y="506987"/>
                </a:cubicBezTo>
                <a:close/>
                <a:moveTo>
                  <a:pt x="138394" y="704301"/>
                </a:moveTo>
                <a:cubicBezTo>
                  <a:pt x="104138" y="690598"/>
                  <a:pt x="83584" y="674155"/>
                  <a:pt x="83584" y="657713"/>
                </a:cubicBezTo>
                <a:lnTo>
                  <a:pt x="83584" y="633048"/>
                </a:lnTo>
                <a:cubicBezTo>
                  <a:pt x="100027" y="641270"/>
                  <a:pt x="117840" y="648121"/>
                  <a:pt x="138394" y="653602"/>
                </a:cubicBezTo>
                <a:lnTo>
                  <a:pt x="138394" y="704301"/>
                </a:lnTo>
                <a:close/>
                <a:moveTo>
                  <a:pt x="83584" y="276787"/>
                </a:moveTo>
                <a:cubicBezTo>
                  <a:pt x="100027" y="285009"/>
                  <a:pt x="117840" y="291860"/>
                  <a:pt x="138394" y="297341"/>
                </a:cubicBezTo>
                <a:lnTo>
                  <a:pt x="138394" y="348040"/>
                </a:lnTo>
                <a:cubicBezTo>
                  <a:pt x="104138" y="334337"/>
                  <a:pt x="83584" y="317894"/>
                  <a:pt x="83584" y="301452"/>
                </a:cubicBezTo>
                <a:lnTo>
                  <a:pt x="83584" y="276787"/>
                </a:lnTo>
                <a:close/>
                <a:moveTo>
                  <a:pt x="248012" y="320635"/>
                </a:moveTo>
                <a:lnTo>
                  <a:pt x="248012" y="375444"/>
                </a:lnTo>
                <a:cubicBezTo>
                  <a:pt x="228829" y="372704"/>
                  <a:pt x="209646" y="369963"/>
                  <a:pt x="193203" y="365853"/>
                </a:cubicBezTo>
                <a:lnTo>
                  <a:pt x="193203" y="312413"/>
                </a:lnTo>
                <a:cubicBezTo>
                  <a:pt x="211016" y="315154"/>
                  <a:pt x="228829" y="317894"/>
                  <a:pt x="248012" y="320635"/>
                </a:cubicBezTo>
                <a:close/>
                <a:moveTo>
                  <a:pt x="385036" y="82214"/>
                </a:moveTo>
                <a:cubicBezTo>
                  <a:pt x="552204" y="82214"/>
                  <a:pt x="686487" y="119210"/>
                  <a:pt x="686487" y="164428"/>
                </a:cubicBezTo>
                <a:cubicBezTo>
                  <a:pt x="686487" y="209646"/>
                  <a:pt x="552204" y="246642"/>
                  <a:pt x="385036" y="246642"/>
                </a:cubicBezTo>
                <a:cubicBezTo>
                  <a:pt x="217867" y="246642"/>
                  <a:pt x="83584" y="209646"/>
                  <a:pt x="83584" y="164428"/>
                </a:cubicBezTo>
                <a:cubicBezTo>
                  <a:pt x="83584" y="119210"/>
                  <a:pt x="217867" y="82214"/>
                  <a:pt x="385036" y="82214"/>
                </a:cubicBezTo>
                <a:close/>
                <a:moveTo>
                  <a:pt x="467250" y="731705"/>
                </a:moveTo>
                <a:cubicBezTo>
                  <a:pt x="432994" y="718003"/>
                  <a:pt x="412441" y="701560"/>
                  <a:pt x="412441" y="685117"/>
                </a:cubicBezTo>
                <a:lnTo>
                  <a:pt x="412441" y="660453"/>
                </a:lnTo>
                <a:cubicBezTo>
                  <a:pt x="428883" y="668674"/>
                  <a:pt x="446696" y="675526"/>
                  <a:pt x="467250" y="681007"/>
                </a:cubicBezTo>
                <a:lnTo>
                  <a:pt x="467250" y="731705"/>
                </a:lnTo>
                <a:close/>
                <a:moveTo>
                  <a:pt x="631678" y="348040"/>
                </a:moveTo>
                <a:lnTo>
                  <a:pt x="631678" y="298711"/>
                </a:lnTo>
                <a:cubicBezTo>
                  <a:pt x="650861" y="293230"/>
                  <a:pt x="670045" y="285009"/>
                  <a:pt x="686487" y="276787"/>
                </a:cubicBezTo>
                <a:lnTo>
                  <a:pt x="686487" y="301452"/>
                </a:lnTo>
                <a:cubicBezTo>
                  <a:pt x="686487" y="319265"/>
                  <a:pt x="665934" y="335707"/>
                  <a:pt x="631678" y="348040"/>
                </a:cubicBezTo>
                <a:close/>
                <a:moveTo>
                  <a:pt x="522059" y="374074"/>
                </a:moveTo>
                <a:lnTo>
                  <a:pt x="522059" y="320635"/>
                </a:lnTo>
                <a:cubicBezTo>
                  <a:pt x="539872" y="317894"/>
                  <a:pt x="559056" y="315154"/>
                  <a:pt x="576869" y="312413"/>
                </a:cubicBezTo>
                <a:lnTo>
                  <a:pt x="576869" y="364482"/>
                </a:lnTo>
                <a:cubicBezTo>
                  <a:pt x="560426" y="368593"/>
                  <a:pt x="541243" y="371334"/>
                  <a:pt x="522059" y="374074"/>
                </a:cubicBezTo>
                <a:close/>
                <a:moveTo>
                  <a:pt x="412441" y="383666"/>
                </a:moveTo>
                <a:lnTo>
                  <a:pt x="412441" y="328856"/>
                </a:lnTo>
                <a:cubicBezTo>
                  <a:pt x="428883" y="328856"/>
                  <a:pt x="448067" y="327486"/>
                  <a:pt x="467250" y="326116"/>
                </a:cubicBezTo>
                <a:lnTo>
                  <a:pt x="467250" y="380925"/>
                </a:lnTo>
                <a:cubicBezTo>
                  <a:pt x="449437" y="382295"/>
                  <a:pt x="431624" y="382295"/>
                  <a:pt x="412441" y="383666"/>
                </a:cubicBezTo>
                <a:close/>
                <a:moveTo>
                  <a:pt x="302822" y="380925"/>
                </a:moveTo>
                <a:lnTo>
                  <a:pt x="302822" y="326116"/>
                </a:lnTo>
                <a:cubicBezTo>
                  <a:pt x="320635" y="327486"/>
                  <a:pt x="338448" y="328856"/>
                  <a:pt x="357631" y="328856"/>
                </a:cubicBezTo>
                <a:lnTo>
                  <a:pt x="357631" y="383666"/>
                </a:lnTo>
                <a:cubicBezTo>
                  <a:pt x="338448" y="382295"/>
                  <a:pt x="320635" y="382295"/>
                  <a:pt x="302822" y="380925"/>
                </a:cubicBezTo>
                <a:close/>
                <a:moveTo>
                  <a:pt x="1015344" y="548094"/>
                </a:moveTo>
                <a:cubicBezTo>
                  <a:pt x="1015344" y="593312"/>
                  <a:pt x="881061" y="630308"/>
                  <a:pt x="713892" y="630308"/>
                </a:cubicBezTo>
                <a:cubicBezTo>
                  <a:pt x="546724" y="630308"/>
                  <a:pt x="412441" y="593312"/>
                  <a:pt x="412441" y="548094"/>
                </a:cubicBezTo>
                <a:cubicBezTo>
                  <a:pt x="412441" y="502876"/>
                  <a:pt x="546724" y="465880"/>
                  <a:pt x="713892" y="465880"/>
                </a:cubicBezTo>
                <a:cubicBezTo>
                  <a:pt x="881061" y="465880"/>
                  <a:pt x="1015344" y="502876"/>
                  <a:pt x="1015344" y="548094"/>
                </a:cubicBezTo>
                <a:close/>
                <a:moveTo>
                  <a:pt x="1097558" y="589201"/>
                </a:moveTo>
                <a:lnTo>
                  <a:pt x="1097558" y="548094"/>
                </a:lnTo>
                <a:cubicBezTo>
                  <a:pt x="1097558" y="483693"/>
                  <a:pt x="1046859" y="437105"/>
                  <a:pt x="948202" y="411070"/>
                </a:cubicBezTo>
                <a:cubicBezTo>
                  <a:pt x="911206" y="401479"/>
                  <a:pt x="868729" y="393257"/>
                  <a:pt x="820770" y="389147"/>
                </a:cubicBezTo>
                <a:cubicBezTo>
                  <a:pt x="822141" y="383666"/>
                  <a:pt x="822141" y="376814"/>
                  <a:pt x="822141" y="369963"/>
                </a:cubicBezTo>
                <a:cubicBezTo>
                  <a:pt x="822141" y="331597"/>
                  <a:pt x="804328" y="298711"/>
                  <a:pt x="767331" y="274047"/>
                </a:cubicBezTo>
                <a:lnTo>
                  <a:pt x="767331" y="164428"/>
                </a:lnTo>
                <a:cubicBezTo>
                  <a:pt x="767331" y="100027"/>
                  <a:pt x="716633" y="53439"/>
                  <a:pt x="617976" y="27405"/>
                </a:cubicBezTo>
                <a:cubicBezTo>
                  <a:pt x="553575" y="9592"/>
                  <a:pt x="471361" y="0"/>
                  <a:pt x="383666" y="0"/>
                </a:cubicBezTo>
                <a:cubicBezTo>
                  <a:pt x="268566" y="0"/>
                  <a:pt x="0" y="16443"/>
                  <a:pt x="0" y="164428"/>
                </a:cubicBezTo>
                <a:lnTo>
                  <a:pt x="0" y="301452"/>
                </a:lnTo>
                <a:cubicBezTo>
                  <a:pt x="0" y="339818"/>
                  <a:pt x="17813" y="372704"/>
                  <a:pt x="54809" y="397368"/>
                </a:cubicBezTo>
                <a:lnTo>
                  <a:pt x="54809" y="423402"/>
                </a:lnTo>
                <a:cubicBezTo>
                  <a:pt x="21924" y="446696"/>
                  <a:pt x="0" y="478212"/>
                  <a:pt x="0" y="520689"/>
                </a:cubicBezTo>
                <a:lnTo>
                  <a:pt x="0" y="657713"/>
                </a:lnTo>
                <a:cubicBezTo>
                  <a:pt x="0" y="722114"/>
                  <a:pt x="50699" y="768701"/>
                  <a:pt x="149356" y="794736"/>
                </a:cubicBezTo>
                <a:cubicBezTo>
                  <a:pt x="213757" y="812549"/>
                  <a:pt x="295971" y="822141"/>
                  <a:pt x="383666" y="822141"/>
                </a:cubicBezTo>
                <a:cubicBezTo>
                  <a:pt x="383666" y="886542"/>
                  <a:pt x="434364" y="933130"/>
                  <a:pt x="533021" y="959164"/>
                </a:cubicBezTo>
                <a:cubicBezTo>
                  <a:pt x="597422" y="976977"/>
                  <a:pt x="679636" y="986569"/>
                  <a:pt x="767331" y="986569"/>
                </a:cubicBezTo>
                <a:cubicBezTo>
                  <a:pt x="882431" y="986569"/>
                  <a:pt x="1150997" y="970126"/>
                  <a:pt x="1150997" y="822141"/>
                </a:cubicBezTo>
                <a:lnTo>
                  <a:pt x="1150997" y="685117"/>
                </a:lnTo>
                <a:cubicBezTo>
                  <a:pt x="1152367" y="646751"/>
                  <a:pt x="1134554" y="613865"/>
                  <a:pt x="1097558" y="589201"/>
                </a:cubicBezTo>
                <a:close/>
              </a:path>
            </a:pathLst>
          </a:custGeom>
          <a:solidFill>
            <a:schemeClr val="accent3"/>
          </a:solidFill>
          <a:ln w="13692" cap="flat">
            <a:noFill/>
            <a:prstDash val="solid"/>
            <a:miter/>
          </a:ln>
        </p:spPr>
        <p:txBody>
          <a:bodyPr rtlCol="0" anchor="ctr"/>
          <a:lstStyle/>
          <a:p>
            <a:endParaRPr lang="sv-SE"/>
          </a:p>
        </p:txBody>
      </p:sp>
      <p:sp>
        <p:nvSpPr>
          <p:cNvPr id="34" name="Picture Placeholder 9" descr="Förstoringsglas med hel fyllning">
            <a:extLst>
              <a:ext uri="{FF2B5EF4-FFF2-40B4-BE49-F238E27FC236}">
                <a16:creationId xmlns:a16="http://schemas.microsoft.com/office/drawing/2014/main" id="{B3E2B2AF-CBF8-E04B-A6F7-DC6DD0FB9BC2}"/>
              </a:ext>
            </a:extLst>
          </p:cNvPr>
          <p:cNvSpPr/>
          <p:nvPr/>
        </p:nvSpPr>
        <p:spPr>
          <a:xfrm>
            <a:off x="7870087" y="2422158"/>
            <a:ext cx="793790" cy="794417"/>
          </a:xfrm>
          <a:custGeom>
            <a:avLst/>
            <a:gdLst>
              <a:gd name="connsiteX0" fmla="*/ 1053710 w 1081631"/>
              <a:gd name="connsiteY0" fmla="*/ 918057 h 1082485"/>
              <a:gd name="connsiteX1" fmla="*/ 882431 w 1081631"/>
              <a:gd name="connsiteY1" fmla="*/ 746778 h 1082485"/>
              <a:gd name="connsiteX2" fmla="*/ 797476 w 1081631"/>
              <a:gd name="connsiteY2" fmla="*/ 720743 h 1082485"/>
              <a:gd name="connsiteX3" fmla="*/ 737186 w 1081631"/>
              <a:gd name="connsiteY3" fmla="*/ 660453 h 1082485"/>
              <a:gd name="connsiteX4" fmla="*/ 822141 w 1081631"/>
              <a:gd name="connsiteY4" fmla="*/ 411070 h 1082485"/>
              <a:gd name="connsiteX5" fmla="*/ 411070 w 1081631"/>
              <a:gd name="connsiteY5" fmla="*/ 0 h 1082485"/>
              <a:gd name="connsiteX6" fmla="*/ 0 w 1081631"/>
              <a:gd name="connsiteY6" fmla="*/ 411070 h 1082485"/>
              <a:gd name="connsiteX7" fmla="*/ 411070 w 1081631"/>
              <a:gd name="connsiteY7" fmla="*/ 822141 h 1082485"/>
              <a:gd name="connsiteX8" fmla="*/ 660453 w 1081631"/>
              <a:gd name="connsiteY8" fmla="*/ 737186 h 1082485"/>
              <a:gd name="connsiteX9" fmla="*/ 720743 w 1081631"/>
              <a:gd name="connsiteY9" fmla="*/ 797476 h 1082485"/>
              <a:gd name="connsiteX10" fmla="*/ 746778 w 1081631"/>
              <a:gd name="connsiteY10" fmla="*/ 882431 h 1082485"/>
              <a:gd name="connsiteX11" fmla="*/ 918057 w 1081631"/>
              <a:gd name="connsiteY11" fmla="*/ 1053710 h 1082485"/>
              <a:gd name="connsiteX12" fmla="*/ 986569 w 1081631"/>
              <a:gd name="connsiteY12" fmla="*/ 1082485 h 1082485"/>
              <a:gd name="connsiteX13" fmla="*/ 1055081 w 1081631"/>
              <a:gd name="connsiteY13" fmla="*/ 1053710 h 1082485"/>
              <a:gd name="connsiteX14" fmla="*/ 1053710 w 1081631"/>
              <a:gd name="connsiteY14" fmla="*/ 918057 h 1082485"/>
              <a:gd name="connsiteX15" fmla="*/ 409700 w 1081631"/>
              <a:gd name="connsiteY15" fmla="*/ 738556 h 1082485"/>
              <a:gd name="connsiteX16" fmla="*/ 80844 w 1081631"/>
              <a:gd name="connsiteY16" fmla="*/ 409700 h 1082485"/>
              <a:gd name="connsiteX17" fmla="*/ 409700 w 1081631"/>
              <a:gd name="connsiteY17" fmla="*/ 80844 h 1082485"/>
              <a:gd name="connsiteX18" fmla="*/ 738556 w 1081631"/>
              <a:gd name="connsiteY18" fmla="*/ 409700 h 1082485"/>
              <a:gd name="connsiteX19" fmla="*/ 409700 w 1081631"/>
              <a:gd name="connsiteY19" fmla="*/ 738556 h 10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1631" h="1082485">
                <a:moveTo>
                  <a:pt x="1053710" y="918057"/>
                </a:moveTo>
                <a:lnTo>
                  <a:pt x="882431" y="746778"/>
                </a:lnTo>
                <a:cubicBezTo>
                  <a:pt x="859137" y="723484"/>
                  <a:pt x="827622" y="715262"/>
                  <a:pt x="797476" y="720743"/>
                </a:cubicBezTo>
                <a:lnTo>
                  <a:pt x="737186" y="660453"/>
                </a:lnTo>
                <a:cubicBezTo>
                  <a:pt x="790625" y="591941"/>
                  <a:pt x="822141" y="504246"/>
                  <a:pt x="822141" y="411070"/>
                </a:cubicBezTo>
                <a:cubicBezTo>
                  <a:pt x="822141" y="184982"/>
                  <a:pt x="637159" y="0"/>
                  <a:pt x="411070" y="0"/>
                </a:cubicBezTo>
                <a:cubicBezTo>
                  <a:pt x="184982" y="0"/>
                  <a:pt x="0" y="184982"/>
                  <a:pt x="0" y="411070"/>
                </a:cubicBezTo>
                <a:cubicBezTo>
                  <a:pt x="0" y="637159"/>
                  <a:pt x="184982" y="822141"/>
                  <a:pt x="411070" y="822141"/>
                </a:cubicBezTo>
                <a:cubicBezTo>
                  <a:pt x="504246" y="822141"/>
                  <a:pt x="590571" y="790625"/>
                  <a:pt x="660453" y="737186"/>
                </a:cubicBezTo>
                <a:lnTo>
                  <a:pt x="720743" y="797476"/>
                </a:lnTo>
                <a:cubicBezTo>
                  <a:pt x="715262" y="827622"/>
                  <a:pt x="723484" y="859137"/>
                  <a:pt x="746778" y="882431"/>
                </a:cubicBezTo>
                <a:lnTo>
                  <a:pt x="918057" y="1053710"/>
                </a:lnTo>
                <a:cubicBezTo>
                  <a:pt x="937240" y="1072894"/>
                  <a:pt x="961905" y="1082485"/>
                  <a:pt x="986569" y="1082485"/>
                </a:cubicBezTo>
                <a:cubicBezTo>
                  <a:pt x="1011233" y="1082485"/>
                  <a:pt x="1035897" y="1072894"/>
                  <a:pt x="1055081" y="1053710"/>
                </a:cubicBezTo>
                <a:cubicBezTo>
                  <a:pt x="1090707" y="1015344"/>
                  <a:pt x="1090707" y="955053"/>
                  <a:pt x="1053710" y="918057"/>
                </a:cubicBezTo>
                <a:close/>
                <a:moveTo>
                  <a:pt x="409700" y="738556"/>
                </a:moveTo>
                <a:cubicBezTo>
                  <a:pt x="228829" y="738556"/>
                  <a:pt x="80844" y="590571"/>
                  <a:pt x="80844" y="409700"/>
                </a:cubicBezTo>
                <a:cubicBezTo>
                  <a:pt x="80844" y="228829"/>
                  <a:pt x="228829" y="80844"/>
                  <a:pt x="409700" y="80844"/>
                </a:cubicBezTo>
                <a:cubicBezTo>
                  <a:pt x="590571" y="80844"/>
                  <a:pt x="738556" y="228829"/>
                  <a:pt x="738556" y="409700"/>
                </a:cubicBezTo>
                <a:cubicBezTo>
                  <a:pt x="738556" y="590571"/>
                  <a:pt x="590571" y="738556"/>
                  <a:pt x="409700" y="738556"/>
                </a:cubicBezTo>
                <a:close/>
              </a:path>
            </a:pathLst>
          </a:custGeom>
          <a:solidFill>
            <a:schemeClr val="accent3"/>
          </a:solidFill>
          <a:ln w="13692" cap="flat">
            <a:noFill/>
            <a:prstDash val="solid"/>
            <a:miter/>
          </a:ln>
        </p:spPr>
        <p:txBody>
          <a:bodyPr rtlCol="0" anchor="ctr"/>
          <a:lstStyle/>
          <a:p>
            <a:endParaRPr lang="sv-SE"/>
          </a:p>
        </p:txBody>
      </p:sp>
      <p:grpSp>
        <p:nvGrpSpPr>
          <p:cNvPr id="46" name="Grupp 45">
            <a:extLst>
              <a:ext uri="{FF2B5EF4-FFF2-40B4-BE49-F238E27FC236}">
                <a16:creationId xmlns:a16="http://schemas.microsoft.com/office/drawing/2014/main" id="{01063B15-E5CE-8746-A433-801221C42A57}"/>
              </a:ext>
            </a:extLst>
          </p:cNvPr>
          <p:cNvGrpSpPr/>
          <p:nvPr/>
        </p:nvGrpSpPr>
        <p:grpSpPr>
          <a:xfrm>
            <a:off x="9957966" y="2446083"/>
            <a:ext cx="823920" cy="651555"/>
            <a:chOff x="8082374" y="1172765"/>
            <a:chExt cx="823920" cy="651555"/>
          </a:xfrm>
          <a:solidFill>
            <a:schemeClr val="accent3"/>
          </a:solidFill>
        </p:grpSpPr>
        <p:sp>
          <p:nvSpPr>
            <p:cNvPr id="45" name="Picture Placeholder 9" descr="Hundmatskål med hel fyllning">
              <a:extLst>
                <a:ext uri="{FF2B5EF4-FFF2-40B4-BE49-F238E27FC236}">
                  <a16:creationId xmlns:a16="http://schemas.microsoft.com/office/drawing/2014/main" id="{B63D5D24-A9FC-B142-A1AE-178151204D67}"/>
                </a:ext>
              </a:extLst>
            </p:cNvPr>
            <p:cNvSpPr/>
            <p:nvPr/>
          </p:nvSpPr>
          <p:spPr>
            <a:xfrm>
              <a:off x="8082374" y="1402509"/>
              <a:ext cx="823920" cy="421811"/>
            </a:xfrm>
            <a:custGeom>
              <a:avLst/>
              <a:gdLst>
                <a:gd name="connsiteX0" fmla="*/ 1187637 w 1260615"/>
                <a:gd name="connsiteY0" fmla="*/ 402849 h 645380"/>
                <a:gd name="connsiteX1" fmla="*/ 1137212 w 1260615"/>
                <a:gd name="connsiteY1" fmla="*/ 120375 h 645380"/>
                <a:gd name="connsiteX2" fmla="*/ 630308 w 1260615"/>
                <a:gd name="connsiteY2" fmla="*/ 0 h 645380"/>
                <a:gd name="connsiteX3" fmla="*/ 123417 w 1260615"/>
                <a:gd name="connsiteY3" fmla="*/ 120375 h 645380"/>
                <a:gd name="connsiteX4" fmla="*/ 72979 w 1260615"/>
                <a:gd name="connsiteY4" fmla="*/ 402849 h 645380"/>
                <a:gd name="connsiteX5" fmla="*/ 0 w 1260615"/>
                <a:gd name="connsiteY5" fmla="*/ 486433 h 645380"/>
                <a:gd name="connsiteX6" fmla="*/ 630308 w 1260615"/>
                <a:gd name="connsiteY6" fmla="*/ 645380 h 645380"/>
                <a:gd name="connsiteX7" fmla="*/ 1260616 w 1260615"/>
                <a:gd name="connsiteY7" fmla="*/ 486433 h 645380"/>
                <a:gd name="connsiteX8" fmla="*/ 1187637 w 1260615"/>
                <a:gd name="connsiteY8" fmla="*/ 402849 h 645380"/>
                <a:gd name="connsiteX9" fmla="*/ 844928 w 1260615"/>
                <a:gd name="connsiteY9" fmla="*/ 490791 h 645380"/>
                <a:gd name="connsiteX10" fmla="*/ 760750 w 1260615"/>
                <a:gd name="connsiteY10" fmla="*/ 491021 h 645380"/>
                <a:gd name="connsiteX11" fmla="*/ 743201 w 1260615"/>
                <a:gd name="connsiteY11" fmla="*/ 448546 h 645380"/>
                <a:gd name="connsiteX12" fmla="*/ 743448 w 1260615"/>
                <a:gd name="connsiteY12" fmla="*/ 443887 h 645380"/>
                <a:gd name="connsiteX13" fmla="*/ 618483 w 1260615"/>
                <a:gd name="connsiteY13" fmla="*/ 444011 h 645380"/>
                <a:gd name="connsiteX14" fmla="*/ 570168 w 1260615"/>
                <a:gd name="connsiteY14" fmla="*/ 444011 h 645380"/>
                <a:gd name="connsiteX15" fmla="*/ 518099 w 1260615"/>
                <a:gd name="connsiteY15" fmla="*/ 443887 h 645380"/>
                <a:gd name="connsiteX16" fmla="*/ 518346 w 1260615"/>
                <a:gd name="connsiteY16" fmla="*/ 448546 h 645380"/>
                <a:gd name="connsiteX17" fmla="*/ 459123 w 1260615"/>
                <a:gd name="connsiteY17" fmla="*/ 508341 h 645380"/>
                <a:gd name="connsiteX18" fmla="*/ 399329 w 1260615"/>
                <a:gd name="connsiteY18" fmla="*/ 449118 h 645380"/>
                <a:gd name="connsiteX19" fmla="*/ 416880 w 1260615"/>
                <a:gd name="connsiteY19" fmla="*/ 406631 h 645380"/>
                <a:gd name="connsiteX20" fmla="*/ 423923 w 1260615"/>
                <a:gd name="connsiteY20" fmla="*/ 400561 h 645380"/>
                <a:gd name="connsiteX21" fmla="*/ 416880 w 1260615"/>
                <a:gd name="connsiteY21" fmla="*/ 394477 h 645380"/>
                <a:gd name="connsiteX22" fmla="*/ 416776 w 1260615"/>
                <a:gd name="connsiteY22" fmla="*/ 310240 h 645380"/>
                <a:gd name="connsiteX23" fmla="*/ 501013 w 1260615"/>
                <a:gd name="connsiteY23" fmla="*/ 310136 h 645380"/>
                <a:gd name="connsiteX24" fmla="*/ 518510 w 1260615"/>
                <a:gd name="connsiteY24" fmla="*/ 352397 h 645380"/>
                <a:gd name="connsiteX25" fmla="*/ 518305 w 1260615"/>
                <a:gd name="connsiteY25" fmla="*/ 357111 h 645380"/>
                <a:gd name="connsiteX26" fmla="*/ 570374 w 1260615"/>
                <a:gd name="connsiteY26" fmla="*/ 357111 h 645380"/>
                <a:gd name="connsiteX27" fmla="*/ 618126 w 1260615"/>
                <a:gd name="connsiteY27" fmla="*/ 357111 h 645380"/>
                <a:gd name="connsiteX28" fmla="*/ 743174 w 1260615"/>
                <a:gd name="connsiteY28" fmla="*/ 357111 h 645380"/>
                <a:gd name="connsiteX29" fmla="*/ 742982 w 1260615"/>
                <a:gd name="connsiteY29" fmla="*/ 352397 h 645380"/>
                <a:gd name="connsiteX30" fmla="*/ 802442 w 1260615"/>
                <a:gd name="connsiteY30" fmla="*/ 292729 h 645380"/>
                <a:gd name="connsiteX31" fmla="*/ 862110 w 1260615"/>
                <a:gd name="connsiteY31" fmla="*/ 352190 h 645380"/>
                <a:gd name="connsiteX32" fmla="*/ 844599 w 1260615"/>
                <a:gd name="connsiteY32" fmla="*/ 394477 h 645380"/>
                <a:gd name="connsiteX33" fmla="*/ 837556 w 1260615"/>
                <a:gd name="connsiteY33" fmla="*/ 400561 h 645380"/>
                <a:gd name="connsiteX34" fmla="*/ 844599 w 1260615"/>
                <a:gd name="connsiteY34" fmla="*/ 406631 h 645380"/>
                <a:gd name="connsiteX35" fmla="*/ 844929 w 1260615"/>
                <a:gd name="connsiteY35" fmla="*/ 490789 h 645380"/>
                <a:gd name="connsiteX36" fmla="*/ 844928 w 1260615"/>
                <a:gd name="connsiteY36" fmla="*/ 490791 h 645380"/>
                <a:gd name="connsiteX37" fmla="*/ 630308 w 1260615"/>
                <a:gd name="connsiteY37" fmla="*/ 191833 h 645380"/>
                <a:gd name="connsiteX38" fmla="*/ 179501 w 1260615"/>
                <a:gd name="connsiteY38" fmla="*/ 123321 h 645380"/>
                <a:gd name="connsiteX39" fmla="*/ 630308 w 1260615"/>
                <a:gd name="connsiteY39" fmla="*/ 54809 h 645380"/>
                <a:gd name="connsiteX40" fmla="*/ 1081115 w 1260615"/>
                <a:gd name="connsiteY40" fmla="*/ 123321 h 645380"/>
                <a:gd name="connsiteX41" fmla="*/ 630308 w 1260615"/>
                <a:gd name="connsiteY41" fmla="*/ 191833 h 6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60615" h="645380">
                  <a:moveTo>
                    <a:pt x="1187637" y="402849"/>
                  </a:moveTo>
                  <a:lnTo>
                    <a:pt x="1137212" y="120375"/>
                  </a:lnTo>
                  <a:cubicBezTo>
                    <a:pt x="1129813" y="3384"/>
                    <a:pt x="681774" y="0"/>
                    <a:pt x="630308" y="0"/>
                  </a:cubicBezTo>
                  <a:cubicBezTo>
                    <a:pt x="578842" y="0"/>
                    <a:pt x="130789" y="3384"/>
                    <a:pt x="123417" y="120375"/>
                  </a:cubicBezTo>
                  <a:lnTo>
                    <a:pt x="72979" y="402849"/>
                  </a:lnTo>
                  <a:cubicBezTo>
                    <a:pt x="28378" y="424170"/>
                    <a:pt x="0" y="451437"/>
                    <a:pt x="0" y="486433"/>
                  </a:cubicBezTo>
                  <a:cubicBezTo>
                    <a:pt x="0" y="637721"/>
                    <a:pt x="525046" y="645380"/>
                    <a:pt x="630308" y="645380"/>
                  </a:cubicBezTo>
                  <a:cubicBezTo>
                    <a:pt x="735569" y="645380"/>
                    <a:pt x="1260616" y="637721"/>
                    <a:pt x="1260616" y="486433"/>
                  </a:cubicBezTo>
                  <a:cubicBezTo>
                    <a:pt x="1260616" y="451396"/>
                    <a:pt x="1232224" y="424129"/>
                    <a:pt x="1187637" y="402849"/>
                  </a:cubicBezTo>
                  <a:close/>
                  <a:moveTo>
                    <a:pt x="844928" y="490791"/>
                  </a:moveTo>
                  <a:cubicBezTo>
                    <a:pt x="821746" y="514100"/>
                    <a:pt x="784058" y="514202"/>
                    <a:pt x="760750" y="491021"/>
                  </a:cubicBezTo>
                  <a:cubicBezTo>
                    <a:pt x="749450" y="479782"/>
                    <a:pt x="743129" y="464482"/>
                    <a:pt x="743201" y="448546"/>
                  </a:cubicBezTo>
                  <a:cubicBezTo>
                    <a:pt x="743201" y="446984"/>
                    <a:pt x="743284" y="445408"/>
                    <a:pt x="743448" y="443887"/>
                  </a:cubicBezTo>
                  <a:lnTo>
                    <a:pt x="618483" y="444011"/>
                  </a:lnTo>
                  <a:lnTo>
                    <a:pt x="570168" y="444011"/>
                  </a:lnTo>
                  <a:lnTo>
                    <a:pt x="518099" y="443887"/>
                  </a:lnTo>
                  <a:cubicBezTo>
                    <a:pt x="518264" y="445408"/>
                    <a:pt x="518305" y="446984"/>
                    <a:pt x="518346" y="448546"/>
                  </a:cubicBezTo>
                  <a:cubicBezTo>
                    <a:pt x="518504" y="481411"/>
                    <a:pt x="491988" y="508183"/>
                    <a:pt x="459123" y="508341"/>
                  </a:cubicBezTo>
                  <a:cubicBezTo>
                    <a:pt x="426258" y="508498"/>
                    <a:pt x="399486" y="481984"/>
                    <a:pt x="399329" y="449118"/>
                  </a:cubicBezTo>
                  <a:cubicBezTo>
                    <a:pt x="399252" y="433176"/>
                    <a:pt x="405574" y="417871"/>
                    <a:pt x="416880" y="406631"/>
                  </a:cubicBezTo>
                  <a:cubicBezTo>
                    <a:pt x="419075" y="404437"/>
                    <a:pt x="421429" y="402408"/>
                    <a:pt x="423923" y="400561"/>
                  </a:cubicBezTo>
                  <a:cubicBezTo>
                    <a:pt x="421427" y="398712"/>
                    <a:pt x="419072" y="396679"/>
                    <a:pt x="416880" y="394477"/>
                  </a:cubicBezTo>
                  <a:cubicBezTo>
                    <a:pt x="393590" y="371244"/>
                    <a:pt x="393544" y="333530"/>
                    <a:pt x="416776" y="310240"/>
                  </a:cubicBezTo>
                  <a:cubicBezTo>
                    <a:pt x="440008" y="286950"/>
                    <a:pt x="477723" y="286904"/>
                    <a:pt x="501013" y="310136"/>
                  </a:cubicBezTo>
                  <a:cubicBezTo>
                    <a:pt x="512237" y="321334"/>
                    <a:pt x="518534" y="336543"/>
                    <a:pt x="518510" y="352397"/>
                  </a:cubicBezTo>
                  <a:cubicBezTo>
                    <a:pt x="518510" y="353932"/>
                    <a:pt x="518428" y="355535"/>
                    <a:pt x="518305" y="357111"/>
                  </a:cubicBezTo>
                  <a:lnTo>
                    <a:pt x="570374" y="357111"/>
                  </a:lnTo>
                  <a:lnTo>
                    <a:pt x="618126" y="357111"/>
                  </a:lnTo>
                  <a:lnTo>
                    <a:pt x="743174" y="357111"/>
                  </a:lnTo>
                  <a:cubicBezTo>
                    <a:pt x="743051" y="355535"/>
                    <a:pt x="742982" y="353932"/>
                    <a:pt x="742982" y="352397"/>
                  </a:cubicBezTo>
                  <a:cubicBezTo>
                    <a:pt x="742925" y="319500"/>
                    <a:pt x="769546" y="292786"/>
                    <a:pt x="802442" y="292729"/>
                  </a:cubicBezTo>
                  <a:cubicBezTo>
                    <a:pt x="835339" y="292672"/>
                    <a:pt x="862053" y="319293"/>
                    <a:pt x="862110" y="352190"/>
                  </a:cubicBezTo>
                  <a:cubicBezTo>
                    <a:pt x="862138" y="368055"/>
                    <a:pt x="855835" y="383275"/>
                    <a:pt x="844599" y="394477"/>
                  </a:cubicBezTo>
                  <a:cubicBezTo>
                    <a:pt x="842406" y="396679"/>
                    <a:pt x="840052" y="398712"/>
                    <a:pt x="837556" y="400561"/>
                  </a:cubicBezTo>
                  <a:cubicBezTo>
                    <a:pt x="840050" y="402409"/>
                    <a:pt x="842404" y="404437"/>
                    <a:pt x="844599" y="406631"/>
                  </a:cubicBezTo>
                  <a:cubicBezTo>
                    <a:pt x="867930" y="429780"/>
                    <a:pt x="868078" y="467458"/>
                    <a:pt x="844929" y="490789"/>
                  </a:cubicBezTo>
                  <a:cubicBezTo>
                    <a:pt x="844929" y="490789"/>
                    <a:pt x="844928" y="490791"/>
                    <a:pt x="844928" y="490791"/>
                  </a:cubicBezTo>
                  <a:close/>
                  <a:moveTo>
                    <a:pt x="630308" y="191833"/>
                  </a:moveTo>
                  <a:cubicBezTo>
                    <a:pt x="363112" y="191833"/>
                    <a:pt x="202068" y="149219"/>
                    <a:pt x="179501" y="123321"/>
                  </a:cubicBezTo>
                  <a:cubicBezTo>
                    <a:pt x="202096" y="97424"/>
                    <a:pt x="363112" y="54809"/>
                    <a:pt x="630308" y="54809"/>
                  </a:cubicBezTo>
                  <a:cubicBezTo>
                    <a:pt x="897504" y="54809"/>
                    <a:pt x="1058534" y="97424"/>
                    <a:pt x="1081115" y="123321"/>
                  </a:cubicBezTo>
                  <a:cubicBezTo>
                    <a:pt x="1058534" y="149219"/>
                    <a:pt x="897421" y="191833"/>
                    <a:pt x="630308" y="191833"/>
                  </a:cubicBezTo>
                  <a:close/>
                </a:path>
              </a:pathLst>
            </a:custGeom>
            <a:grpFill/>
            <a:ln w="13692" cap="flat">
              <a:noFill/>
              <a:prstDash val="solid"/>
              <a:miter/>
            </a:ln>
          </p:spPr>
          <p:txBody>
            <a:bodyPr rtlCol="0" anchor="ctr"/>
            <a:lstStyle/>
            <a:p>
              <a:endParaRPr lang="sv-SE"/>
            </a:p>
          </p:txBody>
        </p:sp>
        <p:sp>
          <p:nvSpPr>
            <p:cNvPr id="33" name="Frihandsfigur 32">
              <a:extLst>
                <a:ext uri="{FF2B5EF4-FFF2-40B4-BE49-F238E27FC236}">
                  <a16:creationId xmlns:a16="http://schemas.microsoft.com/office/drawing/2014/main" id="{D7DF30DE-E116-EF40-A84A-0985D3B648E7}"/>
                </a:ext>
              </a:extLst>
            </p:cNvPr>
            <p:cNvSpPr/>
            <p:nvPr/>
          </p:nvSpPr>
          <p:spPr>
            <a:xfrm>
              <a:off x="8452234" y="1172765"/>
              <a:ext cx="454060" cy="265737"/>
            </a:xfrm>
            <a:custGeom>
              <a:avLst/>
              <a:gdLst>
                <a:gd name="connsiteX0" fmla="*/ 362926 w 582972"/>
                <a:gd name="connsiteY0" fmla="*/ 30415 h 341183"/>
                <a:gd name="connsiteX1" fmla="*/ 270737 w 582972"/>
                <a:gd name="connsiteY1" fmla="*/ 200324 h 341183"/>
                <a:gd name="connsiteX2" fmla="*/ 201499 w 582972"/>
                <a:gd name="connsiteY2" fmla="*/ 258970 h 341183"/>
                <a:gd name="connsiteX3" fmla="*/ 194648 w 582972"/>
                <a:gd name="connsiteY3" fmla="*/ 244171 h 341183"/>
                <a:gd name="connsiteX4" fmla="*/ 176753 w 582972"/>
                <a:gd name="connsiteY4" fmla="*/ 86403 h 341183"/>
                <a:gd name="connsiteX5" fmla="*/ 13284 w 582972"/>
                <a:gd name="connsiteY5" fmla="*/ 7477 h 341183"/>
                <a:gd name="connsiteX6" fmla="*/ 25040 w 582972"/>
                <a:gd name="connsiteY6" fmla="*/ 188622 h 341183"/>
                <a:gd name="connsiteX7" fmla="*/ 153513 w 582972"/>
                <a:gd name="connsiteY7" fmla="*/ 262354 h 341183"/>
                <a:gd name="connsiteX8" fmla="*/ 168586 w 582972"/>
                <a:gd name="connsiteY8" fmla="*/ 311518 h 341183"/>
                <a:gd name="connsiteX9" fmla="*/ 166490 w 582972"/>
                <a:gd name="connsiteY9" fmla="*/ 332360 h 341183"/>
                <a:gd name="connsiteX10" fmla="*/ 211872 w 582972"/>
                <a:gd name="connsiteY10" fmla="*/ 341184 h 341183"/>
                <a:gd name="connsiteX11" fmla="*/ 235549 w 582972"/>
                <a:gd name="connsiteY11" fmla="*/ 288211 h 341183"/>
                <a:gd name="connsiteX12" fmla="*/ 299046 w 582972"/>
                <a:gd name="connsiteY12" fmla="*/ 237128 h 341183"/>
                <a:gd name="connsiteX13" fmla="*/ 487056 w 582972"/>
                <a:gd name="connsiteY13" fmla="*/ 214643 h 341183"/>
                <a:gd name="connsiteX14" fmla="*/ 582972 w 582972"/>
                <a:gd name="connsiteY14" fmla="*/ 16137 h 341183"/>
                <a:gd name="connsiteX15" fmla="*/ 362926 w 582972"/>
                <a:gd name="connsiteY15" fmla="*/ 30415 h 34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2972" h="341183">
                  <a:moveTo>
                    <a:pt x="362926" y="30415"/>
                  </a:moveTo>
                  <a:cubicBezTo>
                    <a:pt x="300375" y="72563"/>
                    <a:pt x="278260" y="156353"/>
                    <a:pt x="270737" y="200324"/>
                  </a:cubicBezTo>
                  <a:cubicBezTo>
                    <a:pt x="242956" y="213528"/>
                    <a:pt x="219093" y="233740"/>
                    <a:pt x="201499" y="258970"/>
                  </a:cubicBezTo>
                  <a:cubicBezTo>
                    <a:pt x="199516" y="253903"/>
                    <a:pt x="197229" y="248962"/>
                    <a:pt x="194648" y="244171"/>
                  </a:cubicBezTo>
                  <a:cubicBezTo>
                    <a:pt x="202513" y="208121"/>
                    <a:pt x="211324" y="137704"/>
                    <a:pt x="176753" y="86403"/>
                  </a:cubicBezTo>
                  <a:cubicBezTo>
                    <a:pt x="128370" y="14589"/>
                    <a:pt x="13284" y="7477"/>
                    <a:pt x="13284" y="7477"/>
                  </a:cubicBezTo>
                  <a:cubicBezTo>
                    <a:pt x="13284" y="7477"/>
                    <a:pt x="-23343" y="116808"/>
                    <a:pt x="25040" y="188622"/>
                  </a:cubicBezTo>
                  <a:cubicBezTo>
                    <a:pt x="56364" y="235114"/>
                    <a:pt x="115599" y="254476"/>
                    <a:pt x="153513" y="262354"/>
                  </a:cubicBezTo>
                  <a:cubicBezTo>
                    <a:pt x="161568" y="277656"/>
                    <a:pt x="166680" y="294332"/>
                    <a:pt x="168586" y="311518"/>
                  </a:cubicBezTo>
                  <a:cubicBezTo>
                    <a:pt x="168823" y="318529"/>
                    <a:pt x="168119" y="325537"/>
                    <a:pt x="166490" y="332360"/>
                  </a:cubicBezTo>
                  <a:lnTo>
                    <a:pt x="211872" y="341184"/>
                  </a:lnTo>
                  <a:cubicBezTo>
                    <a:pt x="216391" y="322204"/>
                    <a:pt x="224420" y="304237"/>
                    <a:pt x="235549" y="288211"/>
                  </a:cubicBezTo>
                  <a:cubicBezTo>
                    <a:pt x="250621" y="264752"/>
                    <a:pt x="272905" y="246826"/>
                    <a:pt x="299046" y="237128"/>
                  </a:cubicBezTo>
                  <a:cubicBezTo>
                    <a:pt x="343784" y="246432"/>
                    <a:pt x="426409" y="255503"/>
                    <a:pt x="487056" y="214643"/>
                  </a:cubicBezTo>
                  <a:cubicBezTo>
                    <a:pt x="574271" y="155873"/>
                    <a:pt x="582972" y="16137"/>
                    <a:pt x="582972" y="16137"/>
                  </a:cubicBezTo>
                  <a:cubicBezTo>
                    <a:pt x="582972" y="16137"/>
                    <a:pt x="450142" y="-28355"/>
                    <a:pt x="362926" y="30415"/>
                  </a:cubicBezTo>
                  <a:close/>
                </a:path>
              </a:pathLst>
            </a:custGeom>
            <a:grpFill/>
            <a:ln w="13692" cap="flat">
              <a:noFill/>
              <a:prstDash val="solid"/>
              <a:miter/>
            </a:ln>
          </p:spPr>
          <p:txBody>
            <a:bodyPr rtlCol="0" anchor="ctr"/>
            <a:lstStyle/>
            <a:p>
              <a:endParaRPr lang="sv-SE"/>
            </a:p>
          </p:txBody>
        </p:sp>
      </p:grpSp>
      <p:grpSp>
        <p:nvGrpSpPr>
          <p:cNvPr id="73" name="Grupp 72">
            <a:extLst>
              <a:ext uri="{FF2B5EF4-FFF2-40B4-BE49-F238E27FC236}">
                <a16:creationId xmlns:a16="http://schemas.microsoft.com/office/drawing/2014/main" id="{5DAB2682-3097-B84B-8862-C8477262DD2F}"/>
              </a:ext>
            </a:extLst>
          </p:cNvPr>
          <p:cNvGrpSpPr/>
          <p:nvPr/>
        </p:nvGrpSpPr>
        <p:grpSpPr>
          <a:xfrm>
            <a:off x="1348806" y="2440929"/>
            <a:ext cx="874727" cy="676567"/>
            <a:chOff x="1340493" y="2440929"/>
            <a:chExt cx="874727" cy="676567"/>
          </a:xfrm>
          <a:solidFill>
            <a:schemeClr val="accent3"/>
          </a:solidFill>
        </p:grpSpPr>
        <p:grpSp>
          <p:nvGrpSpPr>
            <p:cNvPr id="69" name="Grupp 68">
              <a:extLst>
                <a:ext uri="{FF2B5EF4-FFF2-40B4-BE49-F238E27FC236}">
                  <a16:creationId xmlns:a16="http://schemas.microsoft.com/office/drawing/2014/main" id="{5D3D1864-C167-AB4D-9A74-4E3464F811C4}"/>
                </a:ext>
              </a:extLst>
            </p:cNvPr>
            <p:cNvGrpSpPr/>
            <p:nvPr/>
          </p:nvGrpSpPr>
          <p:grpSpPr>
            <a:xfrm>
              <a:off x="1683628" y="2440929"/>
              <a:ext cx="311427" cy="330931"/>
              <a:chOff x="1576845" y="2511274"/>
              <a:chExt cx="245229" cy="260587"/>
            </a:xfrm>
            <a:grpFill/>
          </p:grpSpPr>
          <p:sp>
            <p:nvSpPr>
              <p:cNvPr id="61" name="Frihandsfigur 60">
                <a:extLst>
                  <a:ext uri="{FF2B5EF4-FFF2-40B4-BE49-F238E27FC236}">
                    <a16:creationId xmlns:a16="http://schemas.microsoft.com/office/drawing/2014/main" id="{B34BC681-3E55-FC44-8C71-0EF21DA540A1}"/>
                  </a:ext>
                </a:extLst>
              </p:cNvPr>
              <p:cNvSpPr/>
              <p:nvPr/>
            </p:nvSpPr>
            <p:spPr>
              <a:xfrm rot="16751401">
                <a:off x="1694011" y="2526710"/>
                <a:ext cx="92291" cy="61449"/>
              </a:xfrm>
              <a:custGeom>
                <a:avLst/>
                <a:gdLst>
                  <a:gd name="connsiteX0" fmla="*/ 118532 w 118532"/>
                  <a:gd name="connsiteY0" fmla="*/ 39460 h 78920"/>
                  <a:gd name="connsiteX1" fmla="*/ 59266 w 118532"/>
                  <a:gd name="connsiteY1" fmla="*/ 78921 h 78920"/>
                  <a:gd name="connsiteX2" fmla="*/ 0 w 118532"/>
                  <a:gd name="connsiteY2" fmla="*/ 39460 h 78920"/>
                  <a:gd name="connsiteX3" fmla="*/ 59266 w 118532"/>
                  <a:gd name="connsiteY3" fmla="*/ 0 h 78920"/>
                  <a:gd name="connsiteX4" fmla="*/ 118532 w 118532"/>
                  <a:gd name="connsiteY4" fmla="*/ 39460 h 78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32" h="78920">
                    <a:moveTo>
                      <a:pt x="118532" y="39460"/>
                    </a:moveTo>
                    <a:cubicBezTo>
                      <a:pt x="118532" y="61254"/>
                      <a:pt x="91998" y="78921"/>
                      <a:pt x="59266" y="78921"/>
                    </a:cubicBezTo>
                    <a:cubicBezTo>
                      <a:pt x="26534" y="78921"/>
                      <a:pt x="0" y="61254"/>
                      <a:pt x="0" y="39460"/>
                    </a:cubicBezTo>
                    <a:cubicBezTo>
                      <a:pt x="0" y="17667"/>
                      <a:pt x="26534" y="0"/>
                      <a:pt x="59266" y="0"/>
                    </a:cubicBezTo>
                    <a:cubicBezTo>
                      <a:pt x="91998" y="0"/>
                      <a:pt x="118532" y="17667"/>
                      <a:pt x="118532" y="39460"/>
                    </a:cubicBezTo>
                    <a:close/>
                  </a:path>
                </a:pathLst>
              </a:custGeom>
              <a:grpFill/>
              <a:ln w="7541" cap="flat">
                <a:noFill/>
                <a:prstDash val="solid"/>
                <a:miter/>
              </a:ln>
            </p:spPr>
            <p:txBody>
              <a:bodyPr rtlCol="0" anchor="ctr"/>
              <a:lstStyle/>
              <a:p>
                <a:endParaRPr lang="sv-SE"/>
              </a:p>
            </p:txBody>
          </p:sp>
          <p:sp>
            <p:nvSpPr>
              <p:cNvPr id="62" name="Frihandsfigur 61">
                <a:extLst>
                  <a:ext uri="{FF2B5EF4-FFF2-40B4-BE49-F238E27FC236}">
                    <a16:creationId xmlns:a16="http://schemas.microsoft.com/office/drawing/2014/main" id="{6267723D-0A45-AC43-A526-76D0DD98377E}"/>
                  </a:ext>
                </a:extLst>
              </p:cNvPr>
              <p:cNvSpPr/>
              <p:nvPr/>
            </p:nvSpPr>
            <p:spPr>
              <a:xfrm rot="17554800">
                <a:off x="1752915" y="2595879"/>
                <a:ext cx="76870" cy="61449"/>
              </a:xfrm>
              <a:custGeom>
                <a:avLst/>
                <a:gdLst>
                  <a:gd name="connsiteX0" fmla="*/ 98727 w 98726"/>
                  <a:gd name="connsiteY0" fmla="*/ 39460 h 78920"/>
                  <a:gd name="connsiteX1" fmla="*/ 49363 w 98726"/>
                  <a:gd name="connsiteY1" fmla="*/ 78921 h 78920"/>
                  <a:gd name="connsiteX2" fmla="*/ 0 w 98726"/>
                  <a:gd name="connsiteY2" fmla="*/ 39460 h 78920"/>
                  <a:gd name="connsiteX3" fmla="*/ 49363 w 98726"/>
                  <a:gd name="connsiteY3" fmla="*/ 0 h 78920"/>
                  <a:gd name="connsiteX4" fmla="*/ 98727 w 98726"/>
                  <a:gd name="connsiteY4" fmla="*/ 39460 h 78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26" h="78920">
                    <a:moveTo>
                      <a:pt x="98727" y="39460"/>
                    </a:moveTo>
                    <a:cubicBezTo>
                      <a:pt x="98727" y="61254"/>
                      <a:pt x="76626" y="78921"/>
                      <a:pt x="49363" y="78921"/>
                    </a:cubicBezTo>
                    <a:cubicBezTo>
                      <a:pt x="22101" y="78921"/>
                      <a:pt x="0" y="61254"/>
                      <a:pt x="0" y="39460"/>
                    </a:cubicBezTo>
                    <a:cubicBezTo>
                      <a:pt x="0" y="17667"/>
                      <a:pt x="22101" y="0"/>
                      <a:pt x="49363" y="0"/>
                    </a:cubicBezTo>
                    <a:cubicBezTo>
                      <a:pt x="76626" y="0"/>
                      <a:pt x="98727" y="17667"/>
                      <a:pt x="98727" y="39460"/>
                    </a:cubicBezTo>
                    <a:close/>
                  </a:path>
                </a:pathLst>
              </a:custGeom>
              <a:grpFill/>
              <a:ln w="7541" cap="flat">
                <a:noFill/>
                <a:prstDash val="solid"/>
                <a:miter/>
              </a:ln>
            </p:spPr>
            <p:txBody>
              <a:bodyPr rtlCol="0" anchor="ctr"/>
              <a:lstStyle/>
              <a:p>
                <a:endParaRPr lang="sv-SE"/>
              </a:p>
            </p:txBody>
          </p:sp>
          <p:sp>
            <p:nvSpPr>
              <p:cNvPr id="63" name="Frihandsfigur 62">
                <a:extLst>
                  <a:ext uri="{FF2B5EF4-FFF2-40B4-BE49-F238E27FC236}">
                    <a16:creationId xmlns:a16="http://schemas.microsoft.com/office/drawing/2014/main" id="{12B678E5-3BDD-B049-A62B-0F2DE66770CD}"/>
                  </a:ext>
                </a:extLst>
              </p:cNvPr>
              <p:cNvSpPr/>
              <p:nvPr/>
            </p:nvSpPr>
            <p:spPr>
              <a:xfrm rot="21048600">
                <a:off x="1628138" y="2511274"/>
                <a:ext cx="61449" cy="92291"/>
              </a:xfrm>
              <a:custGeom>
                <a:avLst/>
                <a:gdLst>
                  <a:gd name="connsiteX0" fmla="*/ 78921 w 78920"/>
                  <a:gd name="connsiteY0" fmla="*/ 59266 h 118532"/>
                  <a:gd name="connsiteX1" fmla="*/ 39460 w 78920"/>
                  <a:gd name="connsiteY1" fmla="*/ 118532 h 118532"/>
                  <a:gd name="connsiteX2" fmla="*/ 0 w 78920"/>
                  <a:gd name="connsiteY2" fmla="*/ 59266 h 118532"/>
                  <a:gd name="connsiteX3" fmla="*/ 39460 w 78920"/>
                  <a:gd name="connsiteY3" fmla="*/ 0 h 118532"/>
                  <a:gd name="connsiteX4" fmla="*/ 78921 w 78920"/>
                  <a:gd name="connsiteY4" fmla="*/ 59266 h 118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20" h="118532">
                    <a:moveTo>
                      <a:pt x="78921" y="59266"/>
                    </a:moveTo>
                    <a:cubicBezTo>
                      <a:pt x="78921" y="91998"/>
                      <a:pt x="61254" y="118532"/>
                      <a:pt x="39460" y="118532"/>
                    </a:cubicBezTo>
                    <a:cubicBezTo>
                      <a:pt x="17667" y="118532"/>
                      <a:pt x="0" y="91998"/>
                      <a:pt x="0" y="59266"/>
                    </a:cubicBezTo>
                    <a:cubicBezTo>
                      <a:pt x="0" y="26534"/>
                      <a:pt x="17667" y="0"/>
                      <a:pt x="39460" y="0"/>
                    </a:cubicBezTo>
                    <a:cubicBezTo>
                      <a:pt x="61254" y="0"/>
                      <a:pt x="78921" y="26534"/>
                      <a:pt x="78921" y="59266"/>
                    </a:cubicBezTo>
                    <a:close/>
                  </a:path>
                </a:pathLst>
              </a:custGeom>
              <a:grpFill/>
              <a:ln w="7541" cap="flat">
                <a:noFill/>
                <a:prstDash val="solid"/>
                <a:miter/>
              </a:ln>
            </p:spPr>
            <p:txBody>
              <a:bodyPr rtlCol="0" anchor="ctr"/>
              <a:lstStyle/>
              <a:p>
                <a:endParaRPr lang="sv-SE"/>
              </a:p>
            </p:txBody>
          </p:sp>
          <p:sp>
            <p:nvSpPr>
              <p:cNvPr id="64" name="Frihandsfigur 63">
                <a:extLst>
                  <a:ext uri="{FF2B5EF4-FFF2-40B4-BE49-F238E27FC236}">
                    <a16:creationId xmlns:a16="http://schemas.microsoft.com/office/drawing/2014/main" id="{F3678CCC-9C05-354F-8BA6-C166DB9B280B}"/>
                  </a:ext>
                </a:extLst>
              </p:cNvPr>
              <p:cNvSpPr/>
              <p:nvPr/>
            </p:nvSpPr>
            <p:spPr>
              <a:xfrm rot="20245200">
                <a:off x="1576845" y="2588170"/>
                <a:ext cx="61449" cy="76870"/>
              </a:xfrm>
              <a:custGeom>
                <a:avLst/>
                <a:gdLst>
                  <a:gd name="connsiteX0" fmla="*/ 78921 w 78920"/>
                  <a:gd name="connsiteY0" fmla="*/ 49363 h 98726"/>
                  <a:gd name="connsiteX1" fmla="*/ 39460 w 78920"/>
                  <a:gd name="connsiteY1" fmla="*/ 98727 h 98726"/>
                  <a:gd name="connsiteX2" fmla="*/ 0 w 78920"/>
                  <a:gd name="connsiteY2" fmla="*/ 49363 h 98726"/>
                  <a:gd name="connsiteX3" fmla="*/ 39460 w 78920"/>
                  <a:gd name="connsiteY3" fmla="*/ 0 h 98726"/>
                  <a:gd name="connsiteX4" fmla="*/ 78921 w 78920"/>
                  <a:gd name="connsiteY4" fmla="*/ 49363 h 98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20" h="98726">
                    <a:moveTo>
                      <a:pt x="78921" y="49363"/>
                    </a:moveTo>
                    <a:cubicBezTo>
                      <a:pt x="78921" y="76626"/>
                      <a:pt x="61254" y="98727"/>
                      <a:pt x="39460" y="98727"/>
                    </a:cubicBezTo>
                    <a:cubicBezTo>
                      <a:pt x="17667" y="98727"/>
                      <a:pt x="0" y="76626"/>
                      <a:pt x="0" y="49363"/>
                    </a:cubicBezTo>
                    <a:cubicBezTo>
                      <a:pt x="0" y="22101"/>
                      <a:pt x="17667" y="0"/>
                      <a:pt x="39460" y="0"/>
                    </a:cubicBezTo>
                    <a:cubicBezTo>
                      <a:pt x="61254" y="0"/>
                      <a:pt x="78921" y="22101"/>
                      <a:pt x="78921" y="49363"/>
                    </a:cubicBezTo>
                    <a:close/>
                  </a:path>
                </a:pathLst>
              </a:custGeom>
              <a:grpFill/>
              <a:ln w="7541" cap="flat">
                <a:noFill/>
                <a:prstDash val="solid"/>
                <a:miter/>
              </a:ln>
            </p:spPr>
            <p:txBody>
              <a:bodyPr rtlCol="0" anchor="ctr"/>
              <a:lstStyle/>
              <a:p>
                <a:endParaRPr lang="sv-SE"/>
              </a:p>
            </p:txBody>
          </p:sp>
          <p:sp>
            <p:nvSpPr>
              <p:cNvPr id="65" name="Frihandsfigur 64">
                <a:extLst>
                  <a:ext uri="{FF2B5EF4-FFF2-40B4-BE49-F238E27FC236}">
                    <a16:creationId xmlns:a16="http://schemas.microsoft.com/office/drawing/2014/main" id="{FC668FA1-6BB8-7940-96B5-F3832D012AB1}"/>
                  </a:ext>
                </a:extLst>
              </p:cNvPr>
              <p:cNvSpPr/>
              <p:nvPr/>
            </p:nvSpPr>
            <p:spPr>
              <a:xfrm>
                <a:off x="1611069" y="2613750"/>
                <a:ext cx="176199" cy="158111"/>
              </a:xfrm>
              <a:custGeom>
                <a:avLst/>
                <a:gdLst>
                  <a:gd name="connsiteX0" fmla="*/ 116649 w 226296"/>
                  <a:gd name="connsiteY0" fmla="*/ 184843 h 203066"/>
                  <a:gd name="connsiteX1" fmla="*/ 148247 w 226296"/>
                  <a:gd name="connsiteY1" fmla="*/ 194217 h 203066"/>
                  <a:gd name="connsiteX2" fmla="*/ 157168 w 226296"/>
                  <a:gd name="connsiteY2" fmla="*/ 198828 h 203066"/>
                  <a:gd name="connsiteX3" fmla="*/ 221372 w 226296"/>
                  <a:gd name="connsiteY3" fmla="*/ 174270 h 203066"/>
                  <a:gd name="connsiteX4" fmla="*/ 224144 w 226296"/>
                  <a:gd name="connsiteY4" fmla="*/ 166247 h 203066"/>
                  <a:gd name="connsiteX5" fmla="*/ 219760 w 226296"/>
                  <a:gd name="connsiteY5" fmla="*/ 121797 h 203066"/>
                  <a:gd name="connsiteX6" fmla="*/ 201466 w 226296"/>
                  <a:gd name="connsiteY6" fmla="*/ 99118 h 203066"/>
                  <a:gd name="connsiteX7" fmla="*/ 186347 w 226296"/>
                  <a:gd name="connsiteY7" fmla="*/ 84755 h 203066"/>
                  <a:gd name="connsiteX8" fmla="*/ 181055 w 226296"/>
                  <a:gd name="connsiteY8" fmla="*/ 78179 h 203066"/>
                  <a:gd name="connsiteX9" fmla="*/ 164122 w 226296"/>
                  <a:gd name="connsiteY9" fmla="*/ 44464 h 203066"/>
                  <a:gd name="connsiteX10" fmla="*/ 150364 w 226296"/>
                  <a:gd name="connsiteY10" fmla="*/ 17401 h 203066"/>
                  <a:gd name="connsiteX11" fmla="*/ 82002 w 226296"/>
                  <a:gd name="connsiteY11" fmla="*/ 11302 h 203066"/>
                  <a:gd name="connsiteX12" fmla="*/ 75903 w 226296"/>
                  <a:gd name="connsiteY12" fmla="*/ 17401 h 203066"/>
                  <a:gd name="connsiteX13" fmla="*/ 62145 w 226296"/>
                  <a:gd name="connsiteY13" fmla="*/ 44464 h 203066"/>
                  <a:gd name="connsiteX14" fmla="*/ 45212 w 226296"/>
                  <a:gd name="connsiteY14" fmla="*/ 78179 h 203066"/>
                  <a:gd name="connsiteX15" fmla="*/ 39996 w 226296"/>
                  <a:gd name="connsiteY15" fmla="*/ 84755 h 203066"/>
                  <a:gd name="connsiteX16" fmla="*/ 24877 w 226296"/>
                  <a:gd name="connsiteY16" fmla="*/ 99118 h 203066"/>
                  <a:gd name="connsiteX17" fmla="*/ 6659 w 226296"/>
                  <a:gd name="connsiteY17" fmla="*/ 121797 h 203066"/>
                  <a:gd name="connsiteX18" fmla="*/ 2123 w 226296"/>
                  <a:gd name="connsiteY18" fmla="*/ 166247 h 203066"/>
                  <a:gd name="connsiteX19" fmla="*/ 64643 w 226296"/>
                  <a:gd name="connsiteY19" fmla="*/ 200537 h 203066"/>
                  <a:gd name="connsiteX20" fmla="*/ 77718 w 226296"/>
                  <a:gd name="connsiteY20" fmla="*/ 194595 h 203066"/>
                  <a:gd name="connsiteX21" fmla="*/ 107351 w 226296"/>
                  <a:gd name="connsiteY21" fmla="*/ 185145 h 20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6296" h="203066">
                    <a:moveTo>
                      <a:pt x="116649" y="184843"/>
                    </a:moveTo>
                    <a:cubicBezTo>
                      <a:pt x="127881" y="184742"/>
                      <a:pt x="138887" y="188007"/>
                      <a:pt x="148247" y="194217"/>
                    </a:cubicBezTo>
                    <a:cubicBezTo>
                      <a:pt x="151092" y="195991"/>
                      <a:pt x="154075" y="197533"/>
                      <a:pt x="157168" y="198828"/>
                    </a:cubicBezTo>
                    <a:cubicBezTo>
                      <a:pt x="181678" y="209776"/>
                      <a:pt x="210424" y="198781"/>
                      <a:pt x="221372" y="174270"/>
                    </a:cubicBezTo>
                    <a:cubicBezTo>
                      <a:pt x="222529" y="171682"/>
                      <a:pt x="223457" y="168997"/>
                      <a:pt x="224144" y="166247"/>
                    </a:cubicBezTo>
                    <a:cubicBezTo>
                      <a:pt x="228114" y="151388"/>
                      <a:pt x="226556" y="135594"/>
                      <a:pt x="219760" y="121797"/>
                    </a:cubicBezTo>
                    <a:cubicBezTo>
                      <a:pt x="215461" y="112948"/>
                      <a:pt x="209205" y="105193"/>
                      <a:pt x="201466" y="99118"/>
                    </a:cubicBezTo>
                    <a:cubicBezTo>
                      <a:pt x="195891" y="94928"/>
                      <a:pt x="190818" y="90108"/>
                      <a:pt x="186347" y="84755"/>
                    </a:cubicBezTo>
                    <a:lnTo>
                      <a:pt x="181055" y="78179"/>
                    </a:lnTo>
                    <a:cubicBezTo>
                      <a:pt x="172931" y="68367"/>
                      <a:pt x="167142" y="56839"/>
                      <a:pt x="164122" y="44464"/>
                    </a:cubicBezTo>
                    <a:cubicBezTo>
                      <a:pt x="161912" y="34419"/>
                      <a:pt x="157177" y="25105"/>
                      <a:pt x="150364" y="17401"/>
                    </a:cubicBezTo>
                    <a:cubicBezTo>
                      <a:pt x="133170" y="-3161"/>
                      <a:pt x="102563" y="-5892"/>
                      <a:pt x="82002" y="11302"/>
                    </a:cubicBezTo>
                    <a:cubicBezTo>
                      <a:pt x="79792" y="13151"/>
                      <a:pt x="77751" y="15191"/>
                      <a:pt x="75903" y="17401"/>
                    </a:cubicBezTo>
                    <a:cubicBezTo>
                      <a:pt x="69140" y="25139"/>
                      <a:pt x="64411" y="34440"/>
                      <a:pt x="62145" y="44464"/>
                    </a:cubicBezTo>
                    <a:cubicBezTo>
                      <a:pt x="59126" y="56839"/>
                      <a:pt x="53336" y="68367"/>
                      <a:pt x="45212" y="78179"/>
                    </a:cubicBezTo>
                    <a:lnTo>
                      <a:pt x="39996" y="84755"/>
                    </a:lnTo>
                    <a:cubicBezTo>
                      <a:pt x="35521" y="90105"/>
                      <a:pt x="30449" y="94924"/>
                      <a:pt x="24877" y="99118"/>
                    </a:cubicBezTo>
                    <a:cubicBezTo>
                      <a:pt x="17139" y="105174"/>
                      <a:pt x="10904" y="112936"/>
                      <a:pt x="6659" y="121797"/>
                    </a:cubicBezTo>
                    <a:cubicBezTo>
                      <a:pt x="-222" y="135565"/>
                      <a:pt x="-1835" y="151373"/>
                      <a:pt x="2123" y="166247"/>
                    </a:cubicBezTo>
                    <a:cubicBezTo>
                      <a:pt x="9918" y="192980"/>
                      <a:pt x="37910" y="208332"/>
                      <a:pt x="64643" y="200537"/>
                    </a:cubicBezTo>
                    <a:cubicBezTo>
                      <a:pt x="69263" y="199190"/>
                      <a:pt x="73666" y="197189"/>
                      <a:pt x="77718" y="194595"/>
                    </a:cubicBezTo>
                    <a:cubicBezTo>
                      <a:pt x="86602" y="188915"/>
                      <a:pt x="96818" y="185658"/>
                      <a:pt x="107351" y="185145"/>
                    </a:cubicBezTo>
                    <a:close/>
                  </a:path>
                </a:pathLst>
              </a:custGeom>
              <a:grpFill/>
              <a:ln w="7541" cap="flat">
                <a:noFill/>
                <a:prstDash val="solid"/>
                <a:miter/>
              </a:ln>
            </p:spPr>
            <p:txBody>
              <a:bodyPr rtlCol="0" anchor="ctr"/>
              <a:lstStyle/>
              <a:p>
                <a:endParaRPr lang="sv-SE"/>
              </a:p>
            </p:txBody>
          </p:sp>
        </p:grpSp>
        <p:sp>
          <p:nvSpPr>
            <p:cNvPr id="72" name="Picture Placeholder 9" descr="Öppen hand med hel fyllning">
              <a:extLst>
                <a:ext uri="{FF2B5EF4-FFF2-40B4-BE49-F238E27FC236}">
                  <a16:creationId xmlns:a16="http://schemas.microsoft.com/office/drawing/2014/main" id="{D965C604-57DB-2A4D-B8E7-F531925D49B3}"/>
                </a:ext>
              </a:extLst>
            </p:cNvPr>
            <p:cNvSpPr/>
            <p:nvPr/>
          </p:nvSpPr>
          <p:spPr>
            <a:xfrm>
              <a:off x="1340493" y="2749713"/>
              <a:ext cx="874727" cy="367783"/>
            </a:xfrm>
            <a:custGeom>
              <a:avLst/>
              <a:gdLst>
                <a:gd name="connsiteX0" fmla="*/ 874727 w 874727"/>
                <a:gd name="connsiteY0" fmla="*/ 39760 h 367783"/>
                <a:gd name="connsiteX1" fmla="*/ 834967 w 874727"/>
                <a:gd name="connsiteY1" fmla="*/ 0 h 367783"/>
                <a:gd name="connsiteX2" fmla="*/ 814093 w 874727"/>
                <a:gd name="connsiteY2" fmla="*/ 5964 h 367783"/>
                <a:gd name="connsiteX3" fmla="*/ 644117 w 874727"/>
                <a:gd name="connsiteY3" fmla="*/ 103377 h 367783"/>
                <a:gd name="connsiteX4" fmla="*/ 644117 w 874727"/>
                <a:gd name="connsiteY4" fmla="*/ 137173 h 367783"/>
                <a:gd name="connsiteX5" fmla="*/ 563603 w 874727"/>
                <a:gd name="connsiteY5" fmla="*/ 199796 h 367783"/>
                <a:gd name="connsiteX6" fmla="*/ 387663 w 874727"/>
                <a:gd name="connsiteY6" fmla="*/ 199796 h 367783"/>
                <a:gd name="connsiteX7" fmla="*/ 387663 w 874727"/>
                <a:gd name="connsiteY7" fmla="*/ 160035 h 367783"/>
                <a:gd name="connsiteX8" fmla="*/ 566585 w 874727"/>
                <a:gd name="connsiteY8" fmla="*/ 160035 h 367783"/>
                <a:gd name="connsiteX9" fmla="*/ 606345 w 874727"/>
                <a:gd name="connsiteY9" fmla="*/ 120275 h 367783"/>
                <a:gd name="connsiteX10" fmla="*/ 566585 w 874727"/>
                <a:gd name="connsiteY10" fmla="*/ 80515 h 367783"/>
                <a:gd name="connsiteX11" fmla="*/ 328023 w 874727"/>
                <a:gd name="connsiteY11" fmla="*/ 80515 h 367783"/>
                <a:gd name="connsiteX12" fmla="*/ 281304 w 874727"/>
                <a:gd name="connsiteY12" fmla="*/ 93437 h 367783"/>
                <a:gd name="connsiteX13" fmla="*/ 0 w 874727"/>
                <a:gd name="connsiteY13" fmla="*/ 228622 h 367783"/>
                <a:gd name="connsiteX14" fmla="*/ 139161 w 874727"/>
                <a:gd name="connsiteY14" fmla="*/ 367783 h 367783"/>
                <a:gd name="connsiteX15" fmla="*/ 377723 w 874727"/>
                <a:gd name="connsiteY15" fmla="*/ 278322 h 367783"/>
                <a:gd name="connsiteX16" fmla="*/ 563603 w 874727"/>
                <a:gd name="connsiteY16" fmla="*/ 278322 h 367783"/>
                <a:gd name="connsiteX17" fmla="*/ 587459 w 874727"/>
                <a:gd name="connsiteY17" fmla="*/ 270370 h 367783"/>
                <a:gd name="connsiteX18" fmla="*/ 860811 w 874727"/>
                <a:gd name="connsiteY18" fmla="*/ 70575 h 367783"/>
                <a:gd name="connsiteX19" fmla="*/ 874727 w 874727"/>
                <a:gd name="connsiteY19" fmla="*/ 39760 h 36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4727" h="367783">
                  <a:moveTo>
                    <a:pt x="874727" y="39760"/>
                  </a:moveTo>
                  <a:cubicBezTo>
                    <a:pt x="874727" y="17892"/>
                    <a:pt x="856835" y="0"/>
                    <a:pt x="834967" y="0"/>
                  </a:cubicBezTo>
                  <a:cubicBezTo>
                    <a:pt x="827015" y="0"/>
                    <a:pt x="820057" y="1988"/>
                    <a:pt x="814093" y="5964"/>
                  </a:cubicBezTo>
                  <a:lnTo>
                    <a:pt x="644117" y="103377"/>
                  </a:lnTo>
                  <a:cubicBezTo>
                    <a:pt x="646105" y="114311"/>
                    <a:pt x="646105" y="125245"/>
                    <a:pt x="644117" y="137173"/>
                  </a:cubicBezTo>
                  <a:cubicBezTo>
                    <a:pt x="636165" y="173951"/>
                    <a:pt x="601375" y="199796"/>
                    <a:pt x="563603" y="199796"/>
                  </a:cubicBezTo>
                  <a:lnTo>
                    <a:pt x="387663" y="199796"/>
                  </a:lnTo>
                  <a:lnTo>
                    <a:pt x="387663" y="160035"/>
                  </a:lnTo>
                  <a:lnTo>
                    <a:pt x="566585" y="160035"/>
                  </a:lnTo>
                  <a:cubicBezTo>
                    <a:pt x="588453" y="160035"/>
                    <a:pt x="606345" y="142143"/>
                    <a:pt x="606345" y="120275"/>
                  </a:cubicBezTo>
                  <a:cubicBezTo>
                    <a:pt x="606345" y="98407"/>
                    <a:pt x="588453" y="80515"/>
                    <a:pt x="566585" y="80515"/>
                  </a:cubicBezTo>
                  <a:cubicBezTo>
                    <a:pt x="566585" y="80515"/>
                    <a:pt x="330011" y="80515"/>
                    <a:pt x="328023" y="80515"/>
                  </a:cubicBezTo>
                  <a:cubicBezTo>
                    <a:pt x="311125" y="80515"/>
                    <a:pt x="295220" y="85485"/>
                    <a:pt x="281304" y="93437"/>
                  </a:cubicBezTo>
                  <a:lnTo>
                    <a:pt x="0" y="228622"/>
                  </a:lnTo>
                  <a:lnTo>
                    <a:pt x="139161" y="367783"/>
                  </a:lnTo>
                  <a:cubicBezTo>
                    <a:pt x="203772" y="303173"/>
                    <a:pt x="287268" y="278322"/>
                    <a:pt x="377723" y="278322"/>
                  </a:cubicBezTo>
                  <a:lnTo>
                    <a:pt x="563603" y="278322"/>
                  </a:lnTo>
                  <a:cubicBezTo>
                    <a:pt x="572549" y="278322"/>
                    <a:pt x="580501" y="275340"/>
                    <a:pt x="587459" y="270370"/>
                  </a:cubicBezTo>
                  <a:lnTo>
                    <a:pt x="860811" y="70575"/>
                  </a:lnTo>
                  <a:cubicBezTo>
                    <a:pt x="868763" y="62623"/>
                    <a:pt x="874727" y="51688"/>
                    <a:pt x="874727" y="39760"/>
                  </a:cubicBezTo>
                  <a:close/>
                </a:path>
              </a:pathLst>
            </a:custGeom>
            <a:grpFill/>
            <a:ln w="9922" cap="flat">
              <a:noFill/>
              <a:prstDash val="solid"/>
              <a:miter/>
            </a:ln>
          </p:spPr>
          <p:txBody>
            <a:bodyPr rtlCol="0" anchor="ctr"/>
            <a:lstStyle/>
            <a:p>
              <a:endParaRPr lang="sv-SE"/>
            </a:p>
          </p:txBody>
        </p:sp>
      </p:grpSp>
    </p:spTree>
    <p:extLst>
      <p:ext uri="{BB962C8B-B14F-4D97-AF65-F5344CB8AC3E}">
        <p14:creationId xmlns:p14="http://schemas.microsoft.com/office/powerpoint/2010/main" val="82137612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descr="Helbild av tomt vitt pappersblad">
            <a:extLst>
              <a:ext uri="{FF2B5EF4-FFF2-40B4-BE49-F238E27FC236}">
                <a16:creationId xmlns:a16="http://schemas.microsoft.com/office/drawing/2014/main" id="{7620B07F-96E3-BF4F-BB65-A1921E4D48E9}"/>
              </a:ext>
            </a:extLst>
          </p:cNvPr>
          <p:cNvPicPr>
            <a:picLocks noGrp="1" noChangeAspect="1"/>
          </p:cNvPicPr>
          <p:nvPr>
            <p:ph type="pic" sz="quarter" idx="37"/>
          </p:nvPr>
        </p:nvPicPr>
        <p:blipFill>
          <a:blip r:embed="rId3" cstate="email">
            <a:grayscl/>
            <a:extLst>
              <a:ext uri="{28A0092B-C50C-407E-A947-70E740481C1C}">
                <a14:useLocalDpi xmlns:a14="http://schemas.microsoft.com/office/drawing/2010/main"/>
              </a:ext>
            </a:extLst>
          </a:blip>
          <a:srcRect/>
          <a:stretch/>
        </p:blipFill>
        <p:spPr>
          <a:xfrm>
            <a:off x="0" y="898526"/>
            <a:ext cx="12192000" cy="5756275"/>
          </a:xfrm>
          <a:solidFill>
            <a:schemeClr val="tx1">
              <a:lumMod val="20000"/>
              <a:lumOff val="80000"/>
            </a:schemeClr>
          </a:solidFill>
        </p:spPr>
      </p:pic>
      <p:sp>
        <p:nvSpPr>
          <p:cNvPr id="2" name="Title 1">
            <a:extLst>
              <a:ext uri="{FF2B5EF4-FFF2-40B4-BE49-F238E27FC236}">
                <a16:creationId xmlns:a16="http://schemas.microsoft.com/office/drawing/2014/main" id="{441E19FA-1B49-41B5-88DD-AF6C53C06EC2}"/>
              </a:ext>
            </a:extLst>
          </p:cNvPr>
          <p:cNvSpPr>
            <a:spLocks noGrp="1"/>
          </p:cNvSpPr>
          <p:nvPr>
            <p:ph type="ctrTitle"/>
          </p:nvPr>
        </p:nvSpPr>
        <p:spPr/>
        <p:txBody>
          <a:bodyPr/>
          <a:lstStyle/>
          <a:p>
            <a:r>
              <a:rPr lang="en-GB" dirty="0"/>
              <a:t>Processed animal protein</a:t>
            </a:r>
            <a:r>
              <a:rPr lang="en-GB" strike="sngStrike" dirty="0">
                <a:solidFill>
                  <a:srgbClr val="FF0000"/>
                </a:solidFill>
              </a:rPr>
              <a:t> </a:t>
            </a:r>
          </a:p>
        </p:txBody>
      </p:sp>
      <p:sp>
        <p:nvSpPr>
          <p:cNvPr id="9" name="Subtitle 2">
            <a:extLst>
              <a:ext uri="{FF2B5EF4-FFF2-40B4-BE49-F238E27FC236}">
                <a16:creationId xmlns:a16="http://schemas.microsoft.com/office/drawing/2014/main" id="{200EAAB9-3F75-6045-8CCD-70413F3E57A1}"/>
              </a:ext>
            </a:extLst>
          </p:cNvPr>
          <p:cNvSpPr>
            <a:spLocks noGrp="1"/>
          </p:cNvSpPr>
          <p:nvPr>
            <p:ph type="subTitle" idx="1"/>
          </p:nvPr>
        </p:nvSpPr>
        <p:spPr/>
        <p:txBody>
          <a:bodyPr>
            <a:normAutofit/>
          </a:bodyPr>
          <a:lstStyle/>
          <a:p>
            <a:r>
              <a:rPr lang="en-GB" dirty="0"/>
              <a:t>Healthy, sustainable, safe and nutritious by-product</a:t>
            </a:r>
            <a:r>
              <a:rPr lang="en-GB" dirty="0">
                <a:solidFill>
                  <a:srgbClr val="FF0000"/>
                </a:solidFill>
              </a:rPr>
              <a:t>s</a:t>
            </a:r>
            <a:r>
              <a:rPr lang="en-GB" dirty="0"/>
              <a:t> </a:t>
            </a:r>
            <a:endParaRPr lang="en-US" dirty="0"/>
          </a:p>
          <a:p>
            <a:endParaRPr lang="en-GB" dirty="0"/>
          </a:p>
          <a:p>
            <a:endParaRPr lang="en-GB" b="1" dirty="0"/>
          </a:p>
          <a:p>
            <a:endParaRPr lang="en-GB" dirty="0"/>
          </a:p>
        </p:txBody>
      </p:sp>
      <p:sp>
        <p:nvSpPr>
          <p:cNvPr id="5" name="Footer Placeholder 4">
            <a:extLst>
              <a:ext uri="{FF2B5EF4-FFF2-40B4-BE49-F238E27FC236}">
                <a16:creationId xmlns:a16="http://schemas.microsoft.com/office/drawing/2014/main" id="{E8C8F435-C7BF-4B1D-8C05-0331682AB0D2}"/>
              </a:ext>
            </a:extLst>
          </p:cNvPr>
          <p:cNvSpPr>
            <a:spLocks noGrp="1"/>
          </p:cNvSpPr>
          <p:nvPr>
            <p:ph type="ftr" sz="quarter" idx="27"/>
          </p:nvPr>
        </p:nvSpPr>
        <p:spPr/>
        <p:txBody>
          <a:bodyPr/>
          <a:lstStyle/>
          <a:p>
            <a:r>
              <a:rPr lang="en-GB" noProof="0"/>
              <a:t>| © Alfa Laval</a:t>
            </a:r>
          </a:p>
        </p:txBody>
      </p:sp>
      <p:sp>
        <p:nvSpPr>
          <p:cNvPr id="6" name="Date Placeholder 5">
            <a:extLst>
              <a:ext uri="{FF2B5EF4-FFF2-40B4-BE49-F238E27FC236}">
                <a16:creationId xmlns:a16="http://schemas.microsoft.com/office/drawing/2014/main" id="{888D8044-8DDF-46D7-8C30-6731C01A43A0}"/>
              </a:ext>
            </a:extLst>
          </p:cNvPr>
          <p:cNvSpPr>
            <a:spLocks noGrp="1"/>
          </p:cNvSpPr>
          <p:nvPr>
            <p:ph type="dt" sz="half" idx="26"/>
          </p:nvPr>
        </p:nvSpPr>
        <p:spPr/>
        <p:txBody>
          <a:bodyPr/>
          <a:lstStyle/>
          <a:p>
            <a:fld id="{74DD21C0-EE81-41FF-9DCB-588A16D41EC9}" type="datetime1">
              <a:rPr lang="en-GB" noProof="0" smtClean="0"/>
              <a:pPr/>
              <a:t>13/12/2021</a:t>
            </a:fld>
            <a:endParaRPr lang="en-GB" noProof="0"/>
          </a:p>
        </p:txBody>
      </p:sp>
      <p:sp>
        <p:nvSpPr>
          <p:cNvPr id="7" name="Slide Number Placeholder 6">
            <a:extLst>
              <a:ext uri="{FF2B5EF4-FFF2-40B4-BE49-F238E27FC236}">
                <a16:creationId xmlns:a16="http://schemas.microsoft.com/office/drawing/2014/main" id="{400904EC-1B26-4632-8CC3-3E4F2770E6CB}"/>
              </a:ext>
            </a:extLst>
          </p:cNvPr>
          <p:cNvSpPr>
            <a:spLocks noGrp="1"/>
          </p:cNvSpPr>
          <p:nvPr>
            <p:ph type="sldNum" sz="quarter" idx="28"/>
          </p:nvPr>
        </p:nvSpPr>
        <p:spPr/>
        <p:txBody>
          <a:bodyPr/>
          <a:lstStyle/>
          <a:p>
            <a:fld id="{E1781896-7108-754B-A195-4B41D5296C65}" type="slidenum">
              <a:rPr lang="en-GB" noProof="0" smtClean="0"/>
              <a:pPr/>
              <a:t>6</a:t>
            </a:fld>
            <a:r>
              <a:rPr lang="en-GB" noProof="0"/>
              <a:t> |</a:t>
            </a:r>
          </a:p>
        </p:txBody>
      </p:sp>
      <p:graphicFrame>
        <p:nvGraphicFramePr>
          <p:cNvPr id="13" name="Diagram 3">
            <a:extLst>
              <a:ext uri="{FF2B5EF4-FFF2-40B4-BE49-F238E27FC236}">
                <a16:creationId xmlns:a16="http://schemas.microsoft.com/office/drawing/2014/main" id="{6D03F40C-2178-7F48-8C3A-6C66785DF850}"/>
              </a:ext>
            </a:extLst>
          </p:cNvPr>
          <p:cNvGraphicFramePr/>
          <p:nvPr>
            <p:extLst>
              <p:ext uri="{D42A27DB-BD31-4B8C-83A1-F6EECF244321}">
                <p14:modId xmlns:p14="http://schemas.microsoft.com/office/powerpoint/2010/main" val="3314975073"/>
              </p:ext>
            </p:extLst>
          </p:nvPr>
        </p:nvGraphicFramePr>
        <p:xfrm>
          <a:off x="161636" y="1446416"/>
          <a:ext cx="11190577" cy="438912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F52AAA6D-CE36-1943-89ED-0C23086EF617}"/>
              </a:ext>
            </a:extLst>
          </p:cNvPr>
          <p:cNvSpPr/>
          <p:nvPr/>
        </p:nvSpPr>
        <p:spPr>
          <a:xfrm>
            <a:off x="3542611" y="4303588"/>
            <a:ext cx="1377300" cy="1107996"/>
          </a:xfrm>
          <a:prstGeom prst="rect">
            <a:avLst/>
          </a:prstGeom>
        </p:spPr>
        <p:txBody>
          <a:bodyPr wrap="none">
            <a:spAutoFit/>
          </a:bodyPr>
          <a:lstStyle/>
          <a:p>
            <a:pPr algn="ctr"/>
            <a:r>
              <a:rPr lang="en-GB" sz="2400" dirty="0">
                <a:solidFill>
                  <a:schemeClr val="bg1"/>
                </a:solidFill>
              </a:rPr>
              <a:t>67%</a:t>
            </a:r>
            <a:r>
              <a:rPr lang="en-GB" sz="2800" dirty="0">
                <a:solidFill>
                  <a:schemeClr val="bg1"/>
                </a:solidFill>
              </a:rPr>
              <a:t> </a:t>
            </a:r>
          </a:p>
          <a:p>
            <a:pPr algn="ctr"/>
            <a:r>
              <a:rPr lang="en-GB" sz="1200" dirty="0">
                <a:solidFill>
                  <a:schemeClr val="bg1"/>
                </a:solidFill>
              </a:rPr>
              <a:t>Pet food</a:t>
            </a:r>
          </a:p>
          <a:p>
            <a:pPr algn="ctr"/>
            <a:r>
              <a:rPr lang="en-GB" sz="1200" dirty="0">
                <a:solidFill>
                  <a:schemeClr val="bg1"/>
                </a:solidFill>
              </a:rPr>
              <a:t>1.675 million tons</a:t>
            </a:r>
          </a:p>
          <a:p>
            <a:pPr algn="ctr"/>
            <a:endParaRPr lang="en-GB" sz="1400" dirty="0">
              <a:solidFill>
                <a:schemeClr val="bg1"/>
              </a:solidFill>
            </a:endParaRPr>
          </a:p>
        </p:txBody>
      </p:sp>
      <p:sp>
        <p:nvSpPr>
          <p:cNvPr id="11" name="Rectangle 10">
            <a:extLst>
              <a:ext uri="{FF2B5EF4-FFF2-40B4-BE49-F238E27FC236}">
                <a16:creationId xmlns:a16="http://schemas.microsoft.com/office/drawing/2014/main" id="{31B9A7E9-5503-E44B-8625-BA732A994B81}"/>
              </a:ext>
            </a:extLst>
          </p:cNvPr>
          <p:cNvSpPr/>
          <p:nvPr/>
        </p:nvSpPr>
        <p:spPr>
          <a:xfrm>
            <a:off x="6738257" y="5051207"/>
            <a:ext cx="4312105" cy="646331"/>
          </a:xfrm>
          <a:prstGeom prst="rect">
            <a:avLst/>
          </a:prstGeom>
        </p:spPr>
        <p:txBody>
          <a:bodyPr wrap="square">
            <a:spAutoFit/>
          </a:bodyPr>
          <a:lstStyle/>
          <a:p>
            <a:r>
              <a:rPr lang="en-US" dirty="0">
                <a:solidFill>
                  <a:schemeClr val="tx2"/>
                </a:solidFill>
              </a:rPr>
              <a:t>More meat processing facilities now include pet food production lines</a:t>
            </a:r>
          </a:p>
        </p:txBody>
      </p:sp>
      <p:sp>
        <p:nvSpPr>
          <p:cNvPr id="15" name="TextBox 20">
            <a:extLst>
              <a:ext uri="{FF2B5EF4-FFF2-40B4-BE49-F238E27FC236}">
                <a16:creationId xmlns:a16="http://schemas.microsoft.com/office/drawing/2014/main" id="{31C41B28-1AC2-E74A-9A08-D73A41FD55FC}"/>
              </a:ext>
            </a:extLst>
          </p:cNvPr>
          <p:cNvSpPr txBox="1"/>
          <p:nvPr/>
        </p:nvSpPr>
        <p:spPr>
          <a:xfrm>
            <a:off x="839788" y="5845436"/>
            <a:ext cx="1923500" cy="138499"/>
          </a:xfrm>
          <a:prstGeom prst="rect">
            <a:avLst/>
          </a:prstGeom>
          <a:noFill/>
        </p:spPr>
        <p:txBody>
          <a:bodyPr wrap="square" lIns="0" tIns="0" rIns="0" bIns="0">
            <a:spAutoFit/>
          </a:bodyPr>
          <a:lstStyle/>
          <a:p>
            <a:r>
              <a:rPr lang="en-GB" sz="900" dirty="0">
                <a:solidFill>
                  <a:schemeClr val="tx2"/>
                </a:solidFill>
              </a:rPr>
              <a:t>Source: EFPRA, 2021</a:t>
            </a:r>
            <a:endParaRPr lang="en-GB" sz="900" dirty="0"/>
          </a:p>
        </p:txBody>
      </p:sp>
    </p:spTree>
    <p:extLst>
      <p:ext uri="{BB962C8B-B14F-4D97-AF65-F5344CB8AC3E}">
        <p14:creationId xmlns:p14="http://schemas.microsoft.com/office/powerpoint/2010/main" val="78272559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181BEDC8-BD05-9840-9537-C004494498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DD21C0-EE81-41FF-9DCB-588A16D41EC9}" type="datetime1">
              <a:rPr kumimoji="0" lang="en-GB" sz="800" b="0" i="0" u="none" strike="noStrike" kern="1200" cap="none" spc="0" normalizeH="0" baseline="0" noProof="0" smtClean="0">
                <a:ln>
                  <a:noFill/>
                </a:ln>
                <a:solidFill>
                  <a:srgbClr val="84777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13/12/2021</a:t>
            </a:fld>
            <a:endParaRPr kumimoji="0" lang="en-GB" sz="800" b="0" i="0" u="none" strike="noStrike" kern="1200" cap="none" spc="0" normalizeH="0" baseline="0" noProof="0">
              <a:ln>
                <a:noFill/>
              </a:ln>
              <a:solidFill>
                <a:srgbClr val="847770"/>
              </a:solidFill>
              <a:effectLst/>
              <a:uLnTx/>
              <a:uFillTx/>
              <a:latin typeface="Arial" panose="020B0604020202020204"/>
              <a:ea typeface="+mn-ea"/>
              <a:cs typeface="+mn-cs"/>
            </a:endParaRPr>
          </a:p>
        </p:txBody>
      </p:sp>
      <p:sp>
        <p:nvSpPr>
          <p:cNvPr id="6" name="Platshållare för sidfot 5">
            <a:extLst>
              <a:ext uri="{FF2B5EF4-FFF2-40B4-BE49-F238E27FC236}">
                <a16:creationId xmlns:a16="http://schemas.microsoft.com/office/drawing/2014/main" id="{AEFEF183-5E16-7F42-80A6-C0D0B356593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847770"/>
                </a:solidFill>
                <a:effectLst/>
                <a:uLnTx/>
                <a:uFillTx/>
                <a:latin typeface="Arial" panose="020B0604020202020204"/>
                <a:ea typeface="+mn-ea"/>
                <a:cs typeface="+mn-cs"/>
              </a:rPr>
              <a:t>| © Alfa Laval</a:t>
            </a:r>
          </a:p>
        </p:txBody>
      </p:sp>
      <p:sp>
        <p:nvSpPr>
          <p:cNvPr id="8" name="Platshållare för bildnummer 7">
            <a:extLst>
              <a:ext uri="{FF2B5EF4-FFF2-40B4-BE49-F238E27FC236}">
                <a16:creationId xmlns:a16="http://schemas.microsoft.com/office/drawing/2014/main" id="{F30F8EC1-ABA8-FB40-B2C8-5E9FF270BB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81896-7108-754B-A195-4B41D5296C65}" type="slidenum">
              <a:rPr kumimoji="0" lang="en-GB" sz="800" b="0" i="0" u="none" strike="noStrike" kern="1200" cap="none" spc="0" normalizeH="0" baseline="0" noProof="0" smtClean="0">
                <a:ln>
                  <a:noFill/>
                </a:ln>
                <a:solidFill>
                  <a:srgbClr val="84777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r>
              <a:rPr kumimoji="0" lang="en-GB" sz="800" b="0" i="0" u="none" strike="noStrike" kern="1200" cap="none" spc="0" normalizeH="0" baseline="0" noProof="0">
                <a:ln>
                  <a:noFill/>
                </a:ln>
                <a:solidFill>
                  <a:srgbClr val="847770"/>
                </a:solidFill>
                <a:effectLst/>
                <a:uLnTx/>
                <a:uFillTx/>
                <a:latin typeface="Arial" panose="020B0604020202020204"/>
                <a:ea typeface="+mn-ea"/>
                <a:cs typeface="+mn-cs"/>
              </a:rPr>
              <a:t> |</a:t>
            </a:r>
          </a:p>
        </p:txBody>
      </p:sp>
      <p:sp>
        <p:nvSpPr>
          <p:cNvPr id="9" name="Rubrik 8">
            <a:extLst>
              <a:ext uri="{FF2B5EF4-FFF2-40B4-BE49-F238E27FC236}">
                <a16:creationId xmlns:a16="http://schemas.microsoft.com/office/drawing/2014/main" id="{C91281E5-52EB-9D48-956A-FA25658755A7}"/>
              </a:ext>
            </a:extLst>
          </p:cNvPr>
          <p:cNvSpPr>
            <a:spLocks noGrp="1"/>
          </p:cNvSpPr>
          <p:nvPr>
            <p:ph type="title"/>
          </p:nvPr>
        </p:nvSpPr>
        <p:spPr/>
        <p:txBody>
          <a:bodyPr/>
          <a:lstStyle/>
          <a:p>
            <a:br>
              <a:rPr lang="en-GB" dirty="0">
                <a:solidFill>
                  <a:srgbClr val="0070C0"/>
                </a:solidFill>
              </a:rPr>
            </a:br>
            <a:br>
              <a:rPr lang="en-GB" dirty="0">
                <a:solidFill>
                  <a:srgbClr val="0070C0"/>
                </a:solidFill>
              </a:rPr>
            </a:br>
            <a:r>
              <a:rPr lang="en-GB" dirty="0"/>
              <a:t>Dry rendering</a:t>
            </a:r>
            <a:br>
              <a:rPr lang="en-GB" dirty="0"/>
            </a:br>
            <a:br>
              <a:rPr lang="en-GB" dirty="0"/>
            </a:br>
            <a:endParaRPr lang="en-GB" dirty="0"/>
          </a:p>
        </p:txBody>
      </p:sp>
    </p:spTree>
    <p:extLst>
      <p:ext uri="{BB962C8B-B14F-4D97-AF65-F5344CB8AC3E}">
        <p14:creationId xmlns:p14="http://schemas.microsoft.com/office/powerpoint/2010/main" val="356229361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B8D1C-C6F7-452B-813D-F4639644A96F}"/>
              </a:ext>
            </a:extLst>
          </p:cNvPr>
          <p:cNvSpPr>
            <a:spLocks noGrp="1"/>
          </p:cNvSpPr>
          <p:nvPr>
            <p:ph type="ctrTitle"/>
          </p:nvPr>
        </p:nvSpPr>
        <p:spPr>
          <a:xfrm>
            <a:off x="839788" y="305627"/>
            <a:ext cx="9468000" cy="504000"/>
          </a:xfrm>
        </p:spPr>
        <p:txBody>
          <a:bodyPr/>
          <a:lstStyle/>
          <a:p>
            <a:r>
              <a:rPr lang="en-GB"/>
              <a:t>Dry rendering</a:t>
            </a:r>
            <a:endParaRPr lang="en-US" dirty="0"/>
          </a:p>
        </p:txBody>
      </p:sp>
      <p:sp>
        <p:nvSpPr>
          <p:cNvPr id="3" name="Subtitle 2">
            <a:extLst>
              <a:ext uri="{FF2B5EF4-FFF2-40B4-BE49-F238E27FC236}">
                <a16:creationId xmlns:a16="http://schemas.microsoft.com/office/drawing/2014/main" id="{FF9529FE-3448-4E1D-8CD3-AA7DD9EFD719}"/>
              </a:ext>
            </a:extLst>
          </p:cNvPr>
          <p:cNvSpPr>
            <a:spLocks noGrp="1"/>
          </p:cNvSpPr>
          <p:nvPr>
            <p:ph type="subTitle" idx="1"/>
          </p:nvPr>
        </p:nvSpPr>
        <p:spPr>
          <a:xfrm>
            <a:off x="839788" y="828000"/>
            <a:ext cx="9468000" cy="349200"/>
          </a:xfrm>
        </p:spPr>
        <p:txBody>
          <a:bodyPr/>
          <a:lstStyle/>
          <a:p>
            <a:r>
              <a:rPr lang="en-GB"/>
              <a:t>A simple process with minimum quality concerns </a:t>
            </a:r>
            <a:endParaRPr lang="en-GB" dirty="0"/>
          </a:p>
        </p:txBody>
      </p:sp>
      <p:sp>
        <p:nvSpPr>
          <p:cNvPr id="12" name="Platshållare för text 11">
            <a:extLst>
              <a:ext uri="{FF2B5EF4-FFF2-40B4-BE49-F238E27FC236}">
                <a16:creationId xmlns:a16="http://schemas.microsoft.com/office/drawing/2014/main" id="{77406DE1-A295-D244-9299-FAB06196AA72}"/>
              </a:ext>
            </a:extLst>
          </p:cNvPr>
          <p:cNvSpPr>
            <a:spLocks noGrp="1"/>
          </p:cNvSpPr>
          <p:nvPr>
            <p:ph type="body" sz="quarter" idx="12"/>
          </p:nvPr>
        </p:nvSpPr>
        <p:spPr>
          <a:xfrm>
            <a:off x="7104063" y="1951200"/>
            <a:ext cx="4716000" cy="3744000"/>
          </a:xfrm>
        </p:spPr>
        <p:txBody>
          <a:bodyPr/>
          <a:lstStyle/>
          <a:p>
            <a:pPr marL="0" indent="0">
              <a:spcAft>
                <a:spcPts val="1200"/>
              </a:spcAft>
              <a:buNone/>
            </a:pPr>
            <a:r>
              <a:rPr lang="en-US" b="1" dirty="0"/>
              <a:t>The most common process to </a:t>
            </a:r>
            <a:r>
              <a:rPr lang="en-GB" b="1" dirty="0"/>
              <a:t>transform animal by-products into stable, usable </a:t>
            </a:r>
            <a:r>
              <a:rPr lang="da-DK" b="1" dirty="0"/>
              <a:t>proteins and fat</a:t>
            </a:r>
            <a:endParaRPr lang="en-US" b="1" dirty="0"/>
          </a:p>
          <a:p>
            <a:pPr>
              <a:spcAft>
                <a:spcPts val="1200"/>
              </a:spcAft>
            </a:pPr>
            <a:r>
              <a:rPr lang="en-US" dirty="0"/>
              <a:t>A very industrial non-sanitary process</a:t>
            </a:r>
          </a:p>
          <a:p>
            <a:pPr>
              <a:spcAft>
                <a:spcPts val="1200"/>
              </a:spcAft>
            </a:pPr>
            <a:r>
              <a:rPr lang="en-US" dirty="0"/>
              <a:t>Uses significant quantities of energy</a:t>
            </a:r>
          </a:p>
          <a:p>
            <a:pPr>
              <a:spcAft>
                <a:spcPts val="1200"/>
              </a:spcAft>
            </a:pPr>
            <a:r>
              <a:rPr lang="en-US" dirty="0"/>
              <a:t>Require long processing times</a:t>
            </a:r>
          </a:p>
          <a:p>
            <a:pPr>
              <a:spcAft>
                <a:spcPts val="1200"/>
              </a:spcAft>
            </a:pPr>
            <a:r>
              <a:rPr lang="en-US" dirty="0"/>
              <a:t>At high temperatures of up to 140°C </a:t>
            </a:r>
          </a:p>
          <a:p>
            <a:pPr>
              <a:spcAft>
                <a:spcPts val="1200"/>
              </a:spcAft>
            </a:pPr>
            <a:r>
              <a:rPr lang="en-US" dirty="0"/>
              <a:t>Produces brown fat or grease and burnt meal that has undergone oxidation</a:t>
            </a:r>
          </a:p>
        </p:txBody>
      </p:sp>
      <p:pic>
        <p:nvPicPr>
          <p:cNvPr id="47" name="Platshållare för bild 46">
            <a:extLst>
              <a:ext uri="{FF2B5EF4-FFF2-40B4-BE49-F238E27FC236}">
                <a16:creationId xmlns:a16="http://schemas.microsoft.com/office/drawing/2014/main" id="{E6C2F74D-7B1E-344F-8966-37CEABCA63A8}"/>
              </a:ext>
            </a:extLst>
          </p:cNvPr>
          <p:cNvPicPr>
            <a:picLocks noGrp="1" noChangeAspect="1"/>
          </p:cNvPicPr>
          <p:nvPr>
            <p:ph type="pic" sz="quarter" idx="37"/>
          </p:nvPr>
        </p:nvPicPr>
        <p:blipFill rotWithShape="1">
          <a:blip r:embed="rId3" cstate="email">
            <a:extLst>
              <a:ext uri="{28A0092B-C50C-407E-A947-70E740481C1C}">
                <a14:useLocalDpi xmlns:a14="http://schemas.microsoft.com/office/drawing/2010/main"/>
              </a:ext>
            </a:extLst>
          </a:blip>
          <a:srcRect/>
          <a:stretch/>
        </p:blipFill>
        <p:spPr>
          <a:xfrm>
            <a:off x="0" y="1216026"/>
            <a:ext cx="6708775" cy="4803775"/>
          </a:xfrm>
        </p:spPr>
      </p:pic>
      <p:sp>
        <p:nvSpPr>
          <p:cNvPr id="5" name="Footer Placeholder 4">
            <a:extLst>
              <a:ext uri="{FF2B5EF4-FFF2-40B4-BE49-F238E27FC236}">
                <a16:creationId xmlns:a16="http://schemas.microsoft.com/office/drawing/2014/main" id="{3097E92F-AC4E-4DAC-A1C3-DCBBBF52060F}"/>
              </a:ext>
            </a:extLst>
          </p:cNvPr>
          <p:cNvSpPr>
            <a:spLocks noGrp="1"/>
          </p:cNvSpPr>
          <p:nvPr>
            <p:ph type="ftr" sz="quarter" idx="27"/>
          </p:nvPr>
        </p:nvSpPr>
        <p:spPr>
          <a:xfrm>
            <a:off x="909408" y="6530400"/>
            <a:ext cx="1800000" cy="125999"/>
          </a:xfrm>
        </p:spPr>
        <p:txBody>
          <a:bodyPr/>
          <a:lstStyle/>
          <a:p>
            <a:r>
              <a:rPr lang="en-GB" noProof="0"/>
              <a:t>| © Alfa Laval</a:t>
            </a:r>
          </a:p>
        </p:txBody>
      </p:sp>
      <p:sp>
        <p:nvSpPr>
          <p:cNvPr id="6" name="Date Placeholder 5">
            <a:extLst>
              <a:ext uri="{FF2B5EF4-FFF2-40B4-BE49-F238E27FC236}">
                <a16:creationId xmlns:a16="http://schemas.microsoft.com/office/drawing/2014/main" id="{F3B8FF69-2C56-4D57-8571-27560BB03525}"/>
              </a:ext>
            </a:extLst>
          </p:cNvPr>
          <p:cNvSpPr>
            <a:spLocks noGrp="1"/>
          </p:cNvSpPr>
          <p:nvPr>
            <p:ph type="dt" sz="half" idx="26"/>
          </p:nvPr>
        </p:nvSpPr>
        <p:spPr>
          <a:xfrm>
            <a:off x="360000" y="6531166"/>
            <a:ext cx="549408" cy="125233"/>
          </a:xfrm>
        </p:spPr>
        <p:txBody>
          <a:bodyPr/>
          <a:lstStyle/>
          <a:p>
            <a:fld id="{74DD21C0-EE81-41FF-9DCB-588A16D41EC9}" type="datetime1">
              <a:rPr lang="en-GB" noProof="0" smtClean="0"/>
              <a:pPr/>
              <a:t>13/12/2021</a:t>
            </a:fld>
            <a:endParaRPr lang="en-GB" noProof="0"/>
          </a:p>
        </p:txBody>
      </p:sp>
      <p:sp>
        <p:nvSpPr>
          <p:cNvPr id="7" name="Slide Number Placeholder 6">
            <a:extLst>
              <a:ext uri="{FF2B5EF4-FFF2-40B4-BE49-F238E27FC236}">
                <a16:creationId xmlns:a16="http://schemas.microsoft.com/office/drawing/2014/main" id="{1786D0F5-3C5A-4158-B5FC-DD2588A76408}"/>
              </a:ext>
            </a:extLst>
          </p:cNvPr>
          <p:cNvSpPr>
            <a:spLocks noGrp="1"/>
          </p:cNvSpPr>
          <p:nvPr>
            <p:ph type="sldNum" sz="quarter" idx="28"/>
          </p:nvPr>
        </p:nvSpPr>
        <p:spPr>
          <a:xfrm>
            <a:off x="10663419" y="6530350"/>
            <a:ext cx="248206" cy="125283"/>
          </a:xfrm>
        </p:spPr>
        <p:txBody>
          <a:bodyPr/>
          <a:lstStyle/>
          <a:p>
            <a:fld id="{E1781896-7108-754B-A195-4B41D5296C65}" type="slidenum">
              <a:rPr lang="en-GB" noProof="0" smtClean="0"/>
              <a:pPr/>
              <a:t>8</a:t>
            </a:fld>
            <a:r>
              <a:rPr lang="en-GB" noProof="0"/>
              <a:t> |</a:t>
            </a:r>
          </a:p>
        </p:txBody>
      </p:sp>
      <p:sp>
        <p:nvSpPr>
          <p:cNvPr id="9" name="Rectangle 3">
            <a:extLst>
              <a:ext uri="{FF2B5EF4-FFF2-40B4-BE49-F238E27FC236}">
                <a16:creationId xmlns:a16="http://schemas.microsoft.com/office/drawing/2014/main" id="{EF417C07-8D68-4C04-A7EA-4FAF63B50777}"/>
              </a:ext>
            </a:extLst>
          </p:cNvPr>
          <p:cNvSpPr>
            <a:spLocks noChangeArrowheads="1"/>
          </p:cNvSpPr>
          <p:nvPr/>
        </p:nvSpPr>
        <p:spPr bwMode="auto">
          <a:xfrm>
            <a:off x="1123951" y="1829463"/>
            <a:ext cx="2688759" cy="2182649"/>
          </a:xfrm>
          <a:prstGeom prst="rect">
            <a:avLst/>
          </a:prstGeom>
          <a:noFill/>
          <a:ln w="12700">
            <a:noFill/>
            <a:miter lim="800000"/>
            <a:headEnd/>
            <a:tailEnd/>
          </a:ln>
        </p:spPr>
        <p:txBody>
          <a:bodyPr wrap="square" lIns="90488" tIns="44450" rIns="90488" bIns="44450">
            <a:spAutoFit/>
          </a:bodyPr>
          <a:lstStyle/>
          <a:p>
            <a:pPr>
              <a:spcBef>
                <a:spcPct val="50000"/>
              </a:spcBef>
            </a:pPr>
            <a:endParaRPr lang="en-GB" sz="1600" dirty="0">
              <a:latin typeface="Arial" charset="0"/>
            </a:endParaRPr>
          </a:p>
          <a:p>
            <a:pPr>
              <a:spcBef>
                <a:spcPct val="50000"/>
              </a:spcBef>
            </a:pPr>
            <a:endParaRPr lang="en-GB" sz="1600" dirty="0">
              <a:latin typeface="Arial" charset="0"/>
            </a:endParaRPr>
          </a:p>
          <a:p>
            <a:pPr>
              <a:spcBef>
                <a:spcPct val="50000"/>
              </a:spcBef>
            </a:pPr>
            <a:endParaRPr lang="en-GB" sz="1600" dirty="0">
              <a:latin typeface="Arial" charset="0"/>
            </a:endParaRPr>
          </a:p>
          <a:p>
            <a:pPr>
              <a:spcBef>
                <a:spcPct val="50000"/>
              </a:spcBef>
            </a:pPr>
            <a:endParaRPr lang="en-GB" sz="1600" dirty="0">
              <a:latin typeface="Arial" charset="0"/>
            </a:endParaRPr>
          </a:p>
          <a:p>
            <a:pPr>
              <a:spcBef>
                <a:spcPct val="50000"/>
              </a:spcBef>
            </a:pPr>
            <a:endParaRPr lang="en-GB" sz="1600" dirty="0">
              <a:latin typeface="Arial" charset="0"/>
            </a:endParaRPr>
          </a:p>
          <a:p>
            <a:pPr>
              <a:spcBef>
                <a:spcPct val="50000"/>
              </a:spcBef>
            </a:pPr>
            <a:endParaRPr lang="en-GB" sz="1600" dirty="0">
              <a:latin typeface="Arial" charset="0"/>
            </a:endParaRPr>
          </a:p>
        </p:txBody>
      </p:sp>
      <p:sp>
        <p:nvSpPr>
          <p:cNvPr id="4" name="TextBox 3">
            <a:extLst>
              <a:ext uri="{FF2B5EF4-FFF2-40B4-BE49-F238E27FC236}">
                <a16:creationId xmlns:a16="http://schemas.microsoft.com/office/drawing/2014/main" id="{92A8F374-4142-AE44-A69D-7D57C6B11759}"/>
              </a:ext>
            </a:extLst>
          </p:cNvPr>
          <p:cNvSpPr txBox="1"/>
          <p:nvPr/>
        </p:nvSpPr>
        <p:spPr>
          <a:xfrm>
            <a:off x="5289630" y="2286000"/>
            <a:ext cx="5373789" cy="369332"/>
          </a:xfrm>
          <a:prstGeom prst="rect">
            <a:avLst/>
          </a:prstGeom>
        </p:spPr>
        <p:txBody>
          <a:bodyPr wrap="square" lIns="0" rIns="0" rtlCol="0">
            <a:spAutoFit/>
          </a:bodyPr>
          <a:lstStyle/>
          <a:p>
            <a:pPr algn="l">
              <a:spcAft>
                <a:spcPts val="1200"/>
              </a:spcAft>
            </a:pPr>
            <a:endParaRPr lang="en-US" dirty="0" err="1">
              <a:solidFill>
                <a:schemeClr val="tx2"/>
              </a:solidFill>
            </a:endParaRPr>
          </a:p>
        </p:txBody>
      </p:sp>
    </p:spTree>
    <p:extLst>
      <p:ext uri="{BB962C8B-B14F-4D97-AF65-F5344CB8AC3E}">
        <p14:creationId xmlns:p14="http://schemas.microsoft.com/office/powerpoint/2010/main" val="35299864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2A7A-01A0-46D8-873C-A9093CBD27EF}"/>
              </a:ext>
            </a:extLst>
          </p:cNvPr>
          <p:cNvSpPr>
            <a:spLocks noGrp="1"/>
          </p:cNvSpPr>
          <p:nvPr>
            <p:ph type="ctrTitle"/>
          </p:nvPr>
        </p:nvSpPr>
        <p:spPr>
          <a:xfrm>
            <a:off x="839788" y="305627"/>
            <a:ext cx="9468000" cy="504000"/>
          </a:xfrm>
        </p:spPr>
        <p:txBody>
          <a:bodyPr/>
          <a:lstStyle/>
          <a:p>
            <a:r>
              <a:rPr lang="en-GB" dirty="0"/>
              <a:t>The essence of rendering</a:t>
            </a:r>
          </a:p>
        </p:txBody>
      </p:sp>
      <p:sp>
        <p:nvSpPr>
          <p:cNvPr id="3" name="Subtitle 2">
            <a:extLst>
              <a:ext uri="{FF2B5EF4-FFF2-40B4-BE49-F238E27FC236}">
                <a16:creationId xmlns:a16="http://schemas.microsoft.com/office/drawing/2014/main" id="{032A870C-829C-4580-92ED-3B98896E9389}"/>
              </a:ext>
            </a:extLst>
          </p:cNvPr>
          <p:cNvSpPr>
            <a:spLocks noGrp="1"/>
          </p:cNvSpPr>
          <p:nvPr>
            <p:ph type="subTitle" idx="1"/>
          </p:nvPr>
        </p:nvSpPr>
        <p:spPr>
          <a:xfrm>
            <a:off x="846096" y="828000"/>
            <a:ext cx="9468000" cy="349200"/>
          </a:xfrm>
        </p:spPr>
        <p:txBody>
          <a:bodyPr/>
          <a:lstStyle/>
          <a:p>
            <a:r>
              <a:rPr lang="en-GB"/>
              <a:t>Removes water from meat by-products to produce meat meal</a:t>
            </a:r>
            <a:endParaRPr lang="en-GB" dirty="0"/>
          </a:p>
        </p:txBody>
      </p:sp>
      <p:sp>
        <p:nvSpPr>
          <p:cNvPr id="5" name="Footer Placeholder 4">
            <a:extLst>
              <a:ext uri="{FF2B5EF4-FFF2-40B4-BE49-F238E27FC236}">
                <a16:creationId xmlns:a16="http://schemas.microsoft.com/office/drawing/2014/main" id="{14F22C8E-1C0E-43DB-8904-8F7B38284116}"/>
              </a:ext>
            </a:extLst>
          </p:cNvPr>
          <p:cNvSpPr>
            <a:spLocks noGrp="1"/>
          </p:cNvSpPr>
          <p:nvPr>
            <p:ph type="ftr" sz="quarter" idx="27"/>
          </p:nvPr>
        </p:nvSpPr>
        <p:spPr>
          <a:xfrm>
            <a:off x="909408" y="6530400"/>
            <a:ext cx="1800000" cy="125999"/>
          </a:xfrm>
        </p:spPr>
        <p:txBody>
          <a:bodyPr/>
          <a:lstStyle/>
          <a:p>
            <a:r>
              <a:rPr lang="en-GB"/>
              <a:t>| © Alfa Laval</a:t>
            </a:r>
            <a:endParaRPr lang="en-GB" dirty="0"/>
          </a:p>
        </p:txBody>
      </p:sp>
      <p:sp>
        <p:nvSpPr>
          <p:cNvPr id="6" name="Date Placeholder 5">
            <a:extLst>
              <a:ext uri="{FF2B5EF4-FFF2-40B4-BE49-F238E27FC236}">
                <a16:creationId xmlns:a16="http://schemas.microsoft.com/office/drawing/2014/main" id="{8CB1ACFE-DE1B-4223-8A55-6113FB880EB4}"/>
              </a:ext>
            </a:extLst>
          </p:cNvPr>
          <p:cNvSpPr>
            <a:spLocks noGrp="1"/>
          </p:cNvSpPr>
          <p:nvPr>
            <p:ph type="dt" sz="half" idx="26"/>
          </p:nvPr>
        </p:nvSpPr>
        <p:spPr>
          <a:xfrm>
            <a:off x="360000" y="6531166"/>
            <a:ext cx="549408" cy="125233"/>
          </a:xfrm>
        </p:spPr>
        <p:txBody>
          <a:bodyPr/>
          <a:lstStyle/>
          <a:p>
            <a:fld id="{74DD21C0-EE81-41FF-9DCB-588A16D41EC9}" type="datetime1">
              <a:rPr lang="en-GB" smtClean="0"/>
              <a:pPr/>
              <a:t>13/12/2021</a:t>
            </a:fld>
            <a:endParaRPr lang="en-GB" dirty="0"/>
          </a:p>
        </p:txBody>
      </p:sp>
      <p:sp>
        <p:nvSpPr>
          <p:cNvPr id="7" name="Slide Number Placeholder 6">
            <a:extLst>
              <a:ext uri="{FF2B5EF4-FFF2-40B4-BE49-F238E27FC236}">
                <a16:creationId xmlns:a16="http://schemas.microsoft.com/office/drawing/2014/main" id="{FA4016C4-8D41-47FE-91F0-22CE06106E90}"/>
              </a:ext>
            </a:extLst>
          </p:cNvPr>
          <p:cNvSpPr>
            <a:spLocks noGrp="1"/>
          </p:cNvSpPr>
          <p:nvPr>
            <p:ph type="sldNum" sz="quarter" idx="28"/>
          </p:nvPr>
        </p:nvSpPr>
        <p:spPr>
          <a:xfrm>
            <a:off x="10663419" y="6530350"/>
            <a:ext cx="248206" cy="125283"/>
          </a:xfrm>
        </p:spPr>
        <p:txBody>
          <a:bodyPr/>
          <a:lstStyle/>
          <a:p>
            <a:fld id="{E1781896-7108-754B-A195-4B41D5296C65}" type="slidenum">
              <a:rPr lang="en-GB" smtClean="0"/>
              <a:pPr/>
              <a:t>9</a:t>
            </a:fld>
            <a:r>
              <a:rPr lang="en-GB"/>
              <a:t> |</a:t>
            </a:r>
            <a:endParaRPr lang="en-GB" dirty="0"/>
          </a:p>
        </p:txBody>
      </p:sp>
      <p:pic>
        <p:nvPicPr>
          <p:cNvPr id="61" name="Platshållare för bild 9">
            <a:extLst>
              <a:ext uri="{FF2B5EF4-FFF2-40B4-BE49-F238E27FC236}">
                <a16:creationId xmlns:a16="http://schemas.microsoft.com/office/drawing/2014/main" id="{89127771-ED4E-A34B-A129-70FAEDA459BE}"/>
              </a:ext>
            </a:extLst>
          </p:cNvPr>
          <p:cNvPicPr>
            <a:picLocks noGrp="1" noChangeAspect="1"/>
          </p:cNvPicPr>
          <p:nvPr>
            <p:ph type="pic" sz="quarter" idx="37"/>
          </p:nvPr>
        </p:nvPicPr>
        <p:blipFill rotWithShape="1">
          <a:blip r:embed="rId3" cstate="email">
            <a:alphaModFix amt="0"/>
            <a:extLst>
              <a:ext uri="{28A0092B-C50C-407E-A947-70E740481C1C}">
                <a14:useLocalDpi xmlns:a14="http://schemas.microsoft.com/office/drawing/2010/main"/>
              </a:ext>
            </a:extLst>
          </a:blip>
          <a:srcRect l="-80000" t="-270321"/>
          <a:stretch/>
        </p:blipFill>
        <p:spPr>
          <a:xfrm>
            <a:off x="0" y="898526"/>
            <a:ext cx="12192000" cy="5756275"/>
          </a:xfrm>
          <a:solidFill>
            <a:schemeClr val="tx1">
              <a:lumMod val="20000"/>
              <a:lumOff val="80000"/>
            </a:schemeClr>
          </a:solidFill>
        </p:spPr>
      </p:pic>
      <p:pic>
        <p:nvPicPr>
          <p:cNvPr id="9" name="Picture 8">
            <a:extLst>
              <a:ext uri="{FF2B5EF4-FFF2-40B4-BE49-F238E27FC236}">
                <a16:creationId xmlns:a16="http://schemas.microsoft.com/office/drawing/2014/main" id="{96400CF4-FB7B-45E2-B276-C04DEEFF46F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l="-1176"/>
          <a:stretch/>
        </p:blipFill>
        <p:spPr>
          <a:xfrm>
            <a:off x="5792185" y="2546992"/>
            <a:ext cx="2082747" cy="2082747"/>
          </a:xfrm>
          <a:prstGeom prst="ellipse">
            <a:avLst/>
          </a:prstGeom>
          <a:solidFill>
            <a:schemeClr val="bg1"/>
          </a:solidFill>
          <a:ln w="6350">
            <a:noFill/>
          </a:ln>
          <a:effectLst>
            <a:softEdge rad="0"/>
          </a:effectLst>
        </p:spPr>
      </p:pic>
      <p:sp>
        <p:nvSpPr>
          <p:cNvPr id="14" name="Rektangel med rundat hörn 13">
            <a:extLst>
              <a:ext uri="{FF2B5EF4-FFF2-40B4-BE49-F238E27FC236}">
                <a16:creationId xmlns:a16="http://schemas.microsoft.com/office/drawing/2014/main" id="{AC2E42BF-A938-1643-9DFD-D06483C1F9A4}"/>
              </a:ext>
            </a:extLst>
          </p:cNvPr>
          <p:cNvSpPr/>
          <p:nvPr/>
        </p:nvSpPr>
        <p:spPr>
          <a:xfrm rot="16200000">
            <a:off x="8482365" y="1987899"/>
            <a:ext cx="3744912" cy="3674364"/>
          </a:xfrm>
          <a:prstGeom prst="round1Rect">
            <a:avLst>
              <a:gd name="adj" fmla="val 8458"/>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kstboks 1">
            <a:extLst>
              <a:ext uri="{FF2B5EF4-FFF2-40B4-BE49-F238E27FC236}">
                <a16:creationId xmlns:a16="http://schemas.microsoft.com/office/drawing/2014/main" id="{9E775DC8-0286-4133-A3B2-764C3889278B}"/>
              </a:ext>
            </a:extLst>
          </p:cNvPr>
          <p:cNvSpPr txBox="1"/>
          <p:nvPr/>
        </p:nvSpPr>
        <p:spPr>
          <a:xfrm>
            <a:off x="850109" y="4694738"/>
            <a:ext cx="2082746" cy="215444"/>
          </a:xfrm>
          <a:prstGeom prst="rect">
            <a:avLst/>
          </a:prstGeom>
          <a:noFill/>
        </p:spPr>
        <p:txBody>
          <a:bodyPr wrap="square" lIns="0" tIns="0" rIns="0" bIns="0" rtlCol="0">
            <a:spAutoFit/>
          </a:bodyPr>
          <a:lstStyle/>
          <a:p>
            <a:pPr algn="ctr"/>
            <a:r>
              <a:rPr lang="en-GB" sz="1400" b="1" dirty="0">
                <a:solidFill>
                  <a:schemeClr val="tx2"/>
                </a:solidFill>
                <a:latin typeface="Arial" pitchFamily="34" charset="0"/>
                <a:cs typeface="Arial" pitchFamily="34" charset="0"/>
              </a:rPr>
              <a:t>Meat by-products</a:t>
            </a:r>
          </a:p>
        </p:txBody>
      </p:sp>
      <p:sp>
        <p:nvSpPr>
          <p:cNvPr id="18" name="Tekstboks 13">
            <a:extLst>
              <a:ext uri="{FF2B5EF4-FFF2-40B4-BE49-F238E27FC236}">
                <a16:creationId xmlns:a16="http://schemas.microsoft.com/office/drawing/2014/main" id="{A7CD86AE-EEDE-444D-B6D8-A6A28A1C8466}"/>
              </a:ext>
            </a:extLst>
          </p:cNvPr>
          <p:cNvSpPr txBox="1"/>
          <p:nvPr/>
        </p:nvSpPr>
        <p:spPr>
          <a:xfrm flipH="1">
            <a:off x="5792185" y="4694738"/>
            <a:ext cx="2082746" cy="215444"/>
          </a:xfrm>
          <a:prstGeom prst="rect">
            <a:avLst/>
          </a:prstGeom>
          <a:noFill/>
        </p:spPr>
        <p:txBody>
          <a:bodyPr wrap="square" lIns="0" tIns="0" rIns="0" bIns="0" rtlCol="0">
            <a:spAutoFit/>
          </a:bodyPr>
          <a:lstStyle/>
          <a:p>
            <a:pPr algn="ctr"/>
            <a:r>
              <a:rPr lang="en-GB" sz="1400" b="1" dirty="0">
                <a:solidFill>
                  <a:schemeClr val="tx2"/>
                </a:solidFill>
                <a:latin typeface="Arial" pitchFamily="34" charset="0"/>
                <a:cs typeface="Arial" pitchFamily="34" charset="0"/>
              </a:rPr>
              <a:t>Meat meal</a:t>
            </a:r>
          </a:p>
        </p:txBody>
      </p:sp>
      <p:graphicFrame>
        <p:nvGraphicFramePr>
          <p:cNvPr id="12" name="Diagram 11">
            <a:extLst>
              <a:ext uri="{FF2B5EF4-FFF2-40B4-BE49-F238E27FC236}">
                <a16:creationId xmlns:a16="http://schemas.microsoft.com/office/drawing/2014/main" id="{FEDE0D00-AC38-6B42-9BBB-02FF78EA650E}"/>
              </a:ext>
            </a:extLst>
          </p:cNvPr>
          <p:cNvGraphicFramePr/>
          <p:nvPr>
            <p:extLst>
              <p:ext uri="{D42A27DB-BD31-4B8C-83A1-F6EECF244321}">
                <p14:modId xmlns:p14="http://schemas.microsoft.com/office/powerpoint/2010/main" val="258458848"/>
              </p:ext>
            </p:extLst>
          </p:nvPr>
        </p:nvGraphicFramePr>
        <p:xfrm>
          <a:off x="8097710" y="3494618"/>
          <a:ext cx="3872447" cy="20416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Diagram 28">
            <a:extLst>
              <a:ext uri="{FF2B5EF4-FFF2-40B4-BE49-F238E27FC236}">
                <a16:creationId xmlns:a16="http://schemas.microsoft.com/office/drawing/2014/main" id="{377A5943-B0D1-FE42-AC6B-0871B9C3884E}"/>
              </a:ext>
            </a:extLst>
          </p:cNvPr>
          <p:cNvGraphicFramePr/>
          <p:nvPr>
            <p:extLst>
              <p:ext uri="{D42A27DB-BD31-4B8C-83A1-F6EECF244321}">
                <p14:modId xmlns:p14="http://schemas.microsoft.com/office/powerpoint/2010/main" val="1649466104"/>
              </p:ext>
            </p:extLst>
          </p:nvPr>
        </p:nvGraphicFramePr>
        <p:xfrm>
          <a:off x="8097709" y="1804555"/>
          <a:ext cx="3872447" cy="2041619"/>
        </p:xfrm>
        <a:graphic>
          <a:graphicData uri="http://schemas.openxmlformats.org/drawingml/2006/chart">
            <c:chart xmlns:c="http://schemas.openxmlformats.org/drawingml/2006/chart" xmlns:r="http://schemas.openxmlformats.org/officeDocument/2006/relationships" r:id="rId7"/>
          </a:graphicData>
        </a:graphic>
      </p:graphicFrame>
      <p:sp>
        <p:nvSpPr>
          <p:cNvPr id="40" name="Tekstboks 1">
            <a:extLst>
              <a:ext uri="{FF2B5EF4-FFF2-40B4-BE49-F238E27FC236}">
                <a16:creationId xmlns:a16="http://schemas.microsoft.com/office/drawing/2014/main" id="{016C821D-6F9B-FD47-8A12-A56549BFC92E}"/>
              </a:ext>
            </a:extLst>
          </p:cNvPr>
          <p:cNvSpPr txBox="1"/>
          <p:nvPr/>
        </p:nvSpPr>
        <p:spPr>
          <a:xfrm>
            <a:off x="2581666" y="2517978"/>
            <a:ext cx="1440000" cy="184666"/>
          </a:xfrm>
          <a:prstGeom prst="rect">
            <a:avLst/>
          </a:prstGeom>
          <a:noFill/>
        </p:spPr>
        <p:txBody>
          <a:bodyPr wrap="square" lIns="0" tIns="0" rIns="0" bIns="0" rtlCol="0">
            <a:spAutoFit/>
          </a:bodyPr>
          <a:lstStyle/>
          <a:p>
            <a:pPr algn="ctr"/>
            <a:r>
              <a:rPr lang="en-GB" sz="1200" dirty="0">
                <a:solidFill>
                  <a:schemeClr val="tx2"/>
                </a:solidFill>
                <a:latin typeface="Arial" pitchFamily="34" charset="0"/>
                <a:cs typeface="Arial" pitchFamily="34" charset="0"/>
              </a:rPr>
              <a:t>Energy</a:t>
            </a:r>
          </a:p>
        </p:txBody>
      </p:sp>
      <p:sp>
        <p:nvSpPr>
          <p:cNvPr id="42" name="Tekstboks 1">
            <a:extLst>
              <a:ext uri="{FF2B5EF4-FFF2-40B4-BE49-F238E27FC236}">
                <a16:creationId xmlns:a16="http://schemas.microsoft.com/office/drawing/2014/main" id="{0E0A5CB1-B8D6-4145-9460-DF525A0C42BD}"/>
              </a:ext>
            </a:extLst>
          </p:cNvPr>
          <p:cNvSpPr txBox="1"/>
          <p:nvPr/>
        </p:nvSpPr>
        <p:spPr>
          <a:xfrm>
            <a:off x="3659466" y="5044498"/>
            <a:ext cx="669448" cy="184666"/>
          </a:xfrm>
          <a:prstGeom prst="rect">
            <a:avLst/>
          </a:prstGeom>
          <a:noFill/>
        </p:spPr>
        <p:txBody>
          <a:bodyPr wrap="square" lIns="0" tIns="0" rIns="0" bIns="0" rtlCol="0">
            <a:spAutoFit/>
          </a:bodyPr>
          <a:lstStyle/>
          <a:p>
            <a:pPr algn="ctr"/>
            <a:r>
              <a:rPr lang="en-GB" sz="1200" dirty="0">
                <a:solidFill>
                  <a:schemeClr val="tx2"/>
                </a:solidFill>
                <a:latin typeface="Arial" pitchFamily="34" charset="0"/>
                <a:cs typeface="Arial" pitchFamily="34" charset="0"/>
              </a:rPr>
              <a:t>Water</a:t>
            </a:r>
          </a:p>
        </p:txBody>
      </p:sp>
      <p:sp>
        <p:nvSpPr>
          <p:cNvPr id="44" name="Tekstboks 1">
            <a:extLst>
              <a:ext uri="{FF2B5EF4-FFF2-40B4-BE49-F238E27FC236}">
                <a16:creationId xmlns:a16="http://schemas.microsoft.com/office/drawing/2014/main" id="{7B32C16A-6B92-714C-9F3D-77EC86A20AB7}"/>
              </a:ext>
            </a:extLst>
          </p:cNvPr>
          <p:cNvSpPr txBox="1"/>
          <p:nvPr/>
        </p:nvSpPr>
        <p:spPr>
          <a:xfrm>
            <a:off x="4906880" y="5044498"/>
            <a:ext cx="584979" cy="184666"/>
          </a:xfrm>
          <a:prstGeom prst="rect">
            <a:avLst/>
          </a:prstGeom>
          <a:noFill/>
        </p:spPr>
        <p:txBody>
          <a:bodyPr wrap="square" lIns="0" tIns="0" rIns="0" bIns="0" rtlCol="0">
            <a:spAutoFit/>
          </a:bodyPr>
          <a:lstStyle/>
          <a:p>
            <a:pPr algn="ctr"/>
            <a:r>
              <a:rPr lang="en-GB" sz="1200" dirty="0">
                <a:solidFill>
                  <a:schemeClr val="tx2"/>
                </a:solidFill>
                <a:latin typeface="Arial" pitchFamily="34" charset="0"/>
                <a:cs typeface="Arial" pitchFamily="34" charset="0"/>
              </a:rPr>
              <a:t>Fat/oil</a:t>
            </a:r>
          </a:p>
        </p:txBody>
      </p:sp>
      <p:sp>
        <p:nvSpPr>
          <p:cNvPr id="45" name="Tekstboks 1">
            <a:extLst>
              <a:ext uri="{FF2B5EF4-FFF2-40B4-BE49-F238E27FC236}">
                <a16:creationId xmlns:a16="http://schemas.microsoft.com/office/drawing/2014/main" id="{1AF48D71-CFBD-324F-812F-609C0BDDD5B9}"/>
              </a:ext>
            </a:extLst>
          </p:cNvPr>
          <p:cNvSpPr txBox="1"/>
          <p:nvPr/>
        </p:nvSpPr>
        <p:spPr>
          <a:xfrm>
            <a:off x="3564988" y="3265443"/>
            <a:ext cx="1440000" cy="246221"/>
          </a:xfrm>
          <a:prstGeom prst="rect">
            <a:avLst/>
          </a:prstGeom>
          <a:noFill/>
        </p:spPr>
        <p:txBody>
          <a:bodyPr wrap="square" lIns="0" tIns="0" rIns="0" bIns="0" rtlCol="0">
            <a:spAutoFit/>
          </a:bodyPr>
          <a:lstStyle/>
          <a:p>
            <a:pPr algn="ctr"/>
            <a:r>
              <a:rPr lang="en-GB" sz="1600" i="1" dirty="0">
                <a:solidFill>
                  <a:schemeClr val="tx2"/>
                </a:solidFill>
                <a:latin typeface="Arial" pitchFamily="34" charset="0"/>
                <a:cs typeface="Arial" pitchFamily="34" charset="0"/>
              </a:rPr>
              <a:t>Rendering</a:t>
            </a:r>
          </a:p>
        </p:txBody>
      </p:sp>
      <p:cxnSp>
        <p:nvCxnSpPr>
          <p:cNvPr id="33" name="Rak pil 32">
            <a:extLst>
              <a:ext uri="{FF2B5EF4-FFF2-40B4-BE49-F238E27FC236}">
                <a16:creationId xmlns:a16="http://schemas.microsoft.com/office/drawing/2014/main" id="{19CDC17B-F189-3642-B929-36A39A3D49B4}"/>
              </a:ext>
            </a:extLst>
          </p:cNvPr>
          <p:cNvCxnSpPr>
            <a:cxnSpLocks/>
            <a:endCxn id="9" idx="2"/>
          </p:cNvCxnSpPr>
          <p:nvPr/>
        </p:nvCxnSpPr>
        <p:spPr>
          <a:xfrm>
            <a:off x="2932856" y="3588366"/>
            <a:ext cx="2859329" cy="0"/>
          </a:xfrm>
          <a:prstGeom prst="straightConnector1">
            <a:avLst/>
          </a:prstGeom>
          <a:ln w="57150">
            <a:solidFill>
              <a:schemeClr val="accent3"/>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8" name="Rak pil 67">
            <a:extLst>
              <a:ext uri="{FF2B5EF4-FFF2-40B4-BE49-F238E27FC236}">
                <a16:creationId xmlns:a16="http://schemas.microsoft.com/office/drawing/2014/main" id="{F9B27257-A660-9E41-863C-42B2CD316879}"/>
              </a:ext>
            </a:extLst>
          </p:cNvPr>
          <p:cNvCxnSpPr>
            <a:cxnSpLocks/>
            <a:endCxn id="39" idx="0"/>
          </p:cNvCxnSpPr>
          <p:nvPr/>
        </p:nvCxnSpPr>
        <p:spPr>
          <a:xfrm flipH="1">
            <a:off x="3994190" y="3614656"/>
            <a:ext cx="0" cy="295606"/>
          </a:xfrm>
          <a:prstGeom prst="straightConnector1">
            <a:avLst/>
          </a:prstGeom>
          <a:ln w="38100" cap="rnd">
            <a:solidFill>
              <a:schemeClr val="accent3"/>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70" name="Rak pil 69">
            <a:extLst>
              <a:ext uri="{FF2B5EF4-FFF2-40B4-BE49-F238E27FC236}">
                <a16:creationId xmlns:a16="http://schemas.microsoft.com/office/drawing/2014/main" id="{02728C69-7A38-974B-A117-ECA5FEC60EB1}"/>
              </a:ext>
            </a:extLst>
          </p:cNvPr>
          <p:cNvCxnSpPr>
            <a:cxnSpLocks/>
            <a:endCxn id="30" idx="0"/>
          </p:cNvCxnSpPr>
          <p:nvPr/>
        </p:nvCxnSpPr>
        <p:spPr>
          <a:xfrm flipH="1">
            <a:off x="5248830" y="3614656"/>
            <a:ext cx="0" cy="295607"/>
          </a:xfrm>
          <a:prstGeom prst="straightConnector1">
            <a:avLst/>
          </a:prstGeom>
          <a:ln w="38100" cap="rnd">
            <a:solidFill>
              <a:schemeClr val="accent3"/>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74" name="Rak pil 73">
            <a:extLst>
              <a:ext uri="{FF2B5EF4-FFF2-40B4-BE49-F238E27FC236}">
                <a16:creationId xmlns:a16="http://schemas.microsoft.com/office/drawing/2014/main" id="{D3C58DA7-C960-1C4F-A63D-4000EC338C36}"/>
              </a:ext>
            </a:extLst>
          </p:cNvPr>
          <p:cNvCxnSpPr>
            <a:cxnSpLocks/>
          </p:cNvCxnSpPr>
          <p:nvPr/>
        </p:nvCxnSpPr>
        <p:spPr>
          <a:xfrm>
            <a:off x="3306700" y="2749468"/>
            <a:ext cx="0" cy="805721"/>
          </a:xfrm>
          <a:prstGeom prst="straightConnector1">
            <a:avLst/>
          </a:prstGeom>
          <a:ln w="38100" cap="rnd">
            <a:solidFill>
              <a:schemeClr val="accent3"/>
            </a:solidFill>
            <a:prstDash val="sysDot"/>
            <a:round/>
            <a:tailEnd type="triangle"/>
          </a:ln>
        </p:spPr>
        <p:style>
          <a:lnRef idx="1">
            <a:schemeClr val="accent1"/>
          </a:lnRef>
          <a:fillRef idx="0">
            <a:schemeClr val="accent1"/>
          </a:fillRef>
          <a:effectRef idx="0">
            <a:schemeClr val="accent1"/>
          </a:effectRef>
          <a:fontRef idx="minor">
            <a:schemeClr val="tx1"/>
          </a:fontRef>
        </p:style>
      </p:cxnSp>
      <p:pic>
        <p:nvPicPr>
          <p:cNvPr id="30" name="Picture 8">
            <a:extLst>
              <a:ext uri="{FF2B5EF4-FFF2-40B4-BE49-F238E27FC236}">
                <a16:creationId xmlns:a16="http://schemas.microsoft.com/office/drawing/2014/main" id="{8F9F63D2-EFB0-7B43-9C45-7B77A2BEB51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730697" y="3910263"/>
            <a:ext cx="1036266" cy="1036266"/>
          </a:xfrm>
          <a:prstGeom prst="ellipse">
            <a:avLst/>
          </a:prstGeom>
          <a:ln>
            <a:noFill/>
          </a:ln>
          <a:effectLst>
            <a:softEdge rad="0"/>
          </a:effectLst>
        </p:spPr>
      </p:pic>
      <p:pic>
        <p:nvPicPr>
          <p:cNvPr id="36" name="Picture 34">
            <a:extLst>
              <a:ext uri="{FF2B5EF4-FFF2-40B4-BE49-F238E27FC236}">
                <a16:creationId xmlns:a16="http://schemas.microsoft.com/office/drawing/2014/main" id="{3D505F23-188C-6E49-BE2E-2ED96029962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47629" y="2546992"/>
            <a:ext cx="2084400" cy="2085830"/>
          </a:xfrm>
          <a:prstGeom prst="ellipse">
            <a:avLst/>
          </a:prstGeom>
          <a:ln>
            <a:noFill/>
          </a:ln>
          <a:effectLst>
            <a:softEdge rad="0"/>
          </a:effectLst>
        </p:spPr>
      </p:pic>
      <p:pic>
        <p:nvPicPr>
          <p:cNvPr id="39" name="Bildobjekt 38">
            <a:extLst>
              <a:ext uri="{FF2B5EF4-FFF2-40B4-BE49-F238E27FC236}">
                <a16:creationId xmlns:a16="http://schemas.microsoft.com/office/drawing/2014/main" id="{3577EB34-354E-DF45-B764-49BF11262A4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494239" y="3910262"/>
            <a:ext cx="999901" cy="999901"/>
          </a:xfrm>
          <a:prstGeom prst="ellipse">
            <a:avLst/>
          </a:prstGeom>
          <a:ln w="0">
            <a:solidFill>
              <a:schemeClr val="bg2"/>
            </a:solidFill>
          </a:ln>
          <a:effectLst>
            <a:softEdge rad="0"/>
          </a:effectLst>
        </p:spPr>
      </p:pic>
    </p:spTree>
    <p:extLst>
      <p:ext uri="{BB962C8B-B14F-4D97-AF65-F5344CB8AC3E}">
        <p14:creationId xmlns:p14="http://schemas.microsoft.com/office/powerpoint/2010/main" val="229925591"/>
      </p:ext>
    </p:extLst>
  </p:cSld>
  <p:clrMapOvr>
    <a:masterClrMapping/>
  </p:clrMapOvr>
  <p:transition>
    <p:fade/>
  </p:transition>
</p:sld>
</file>

<file path=ppt/theme/theme1.xml><?xml version="1.0" encoding="utf-8"?>
<a:theme xmlns:a="http://schemas.openxmlformats.org/drawingml/2006/main" name="AlfaLaval with Colour">
  <a:themeElements>
    <a:clrScheme name="Alfa Laval">
      <a:dk1>
        <a:srgbClr val="847770"/>
      </a:dk1>
      <a:lt1>
        <a:srgbClr val="FFFFFF"/>
      </a:lt1>
      <a:dk2>
        <a:srgbClr val="11387F"/>
      </a:dk2>
      <a:lt2>
        <a:srgbClr val="D7D2CB"/>
      </a:lt2>
      <a:accent1>
        <a:srgbClr val="DC9276"/>
      </a:accent1>
      <a:accent2>
        <a:srgbClr val="FECD60"/>
      </a:accent2>
      <a:accent3>
        <a:srgbClr val="93C7C6"/>
      </a:accent3>
      <a:accent4>
        <a:srgbClr val="007FC8"/>
      </a:accent4>
      <a:accent5>
        <a:srgbClr val="11387F"/>
      </a:accent5>
      <a:accent6>
        <a:srgbClr val="B4ACA5"/>
      </a:accent6>
      <a:hlink>
        <a:srgbClr val="007FC8"/>
      </a:hlink>
      <a:folHlink>
        <a:srgbClr val="1138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w="6350">
          <a:solidFill>
            <a:schemeClr val="bg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bodyPr wrap="square" lIns="0" r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Blank new med ändrat språk, men får ändå svenska.potx" id="{B4B43A5A-389C-4203-9BCB-68345A7D549E}" vid="{55FD4718-0DF7-434D-98C5-131D11F862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1C45A09D78D0478BB469D8E3AA4AB6" ma:contentTypeVersion="4" ma:contentTypeDescription="Create a new document." ma:contentTypeScope="" ma:versionID="32eab67c36c37d015af9ccc62c749215">
  <xsd:schema xmlns:xsd="http://www.w3.org/2001/XMLSchema" xmlns:xs="http://www.w3.org/2001/XMLSchema" xmlns:p="http://schemas.microsoft.com/office/2006/metadata/properties" xmlns:ns2="ad90a6ef-d830-41d8-a1c6-71e1f6c7ab9f" xmlns:ns3="453bec28-a536-44c9-a895-234850defdc0" targetNamespace="http://schemas.microsoft.com/office/2006/metadata/properties" ma:root="true" ma:fieldsID="630ddaba48c3320f01eb339e57511655" ns2:_="" ns3:_="">
    <xsd:import namespace="ad90a6ef-d830-41d8-a1c6-71e1f6c7ab9f"/>
    <xsd:import namespace="453bec28-a536-44c9-a895-234850defd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90a6ef-d830-41d8-a1c6-71e1f6c7ab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3bec28-a536-44c9-a895-234850defd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1E4EF9-784B-446B-89BE-F5E87DE18312}">
  <ds:schemaRefs>
    <ds:schemaRef ds:uri="http://schemas.microsoft.com/sharepoint/v3/contenttype/forms"/>
  </ds:schemaRefs>
</ds:datastoreItem>
</file>

<file path=customXml/itemProps2.xml><?xml version="1.0" encoding="utf-8"?>
<ds:datastoreItem xmlns:ds="http://schemas.openxmlformats.org/officeDocument/2006/customXml" ds:itemID="{82548473-B92C-4343-A3A6-7ADD1D5C0E86}">
  <ds:schemaRefs>
    <ds:schemaRef ds:uri="http://schemas.microsoft.com/office/2006/metadata/properties"/>
    <ds:schemaRef ds:uri="ad90a6ef-d830-41d8-a1c6-71e1f6c7ab9f"/>
    <ds:schemaRef ds:uri="http://purl.org/dc/terms/"/>
    <ds:schemaRef ds:uri="453bec28-a536-44c9-a895-234850defdc0"/>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78EE181-A08C-428E-B0E7-B7A7217E7D0B}">
  <ds:schemaRefs>
    <ds:schemaRef ds:uri="453bec28-a536-44c9-a895-234850defdc0"/>
    <ds:schemaRef ds:uri="ad90a6ef-d830-41d8-a1c6-71e1f6c7ab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14537</TotalTime>
  <Words>5297</Words>
  <Application>Microsoft Office PowerPoint</Application>
  <PresentationFormat>Widescreen</PresentationFormat>
  <Paragraphs>967</Paragraphs>
  <Slides>42</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Calibri</vt:lpstr>
      <vt:lpstr>Calibri Light</vt:lpstr>
      <vt:lpstr>Open Sans</vt:lpstr>
      <vt:lpstr>Raleway</vt:lpstr>
      <vt:lpstr>System Font Regular</vt:lpstr>
      <vt:lpstr>Times</vt:lpstr>
      <vt:lpstr>Times New Roman</vt:lpstr>
      <vt:lpstr>Wingdings</vt:lpstr>
      <vt:lpstr>AlfaLaval with Colour</vt:lpstr>
      <vt:lpstr>Tomorrow’s pet food solutions today</vt:lpstr>
      <vt:lpstr>What we will talk about </vt:lpstr>
      <vt:lpstr>Trends in the pet food industry</vt:lpstr>
      <vt:lpstr>Global pet food market</vt:lpstr>
      <vt:lpstr>Consumer drivers</vt:lpstr>
      <vt:lpstr>Processed animal protein </vt:lpstr>
      <vt:lpstr>  Dry rendering  </vt:lpstr>
      <vt:lpstr>Dry rendering</vt:lpstr>
      <vt:lpstr>The essence of rendering</vt:lpstr>
      <vt:lpstr>Dry rendering</vt:lpstr>
      <vt:lpstr>Issues with conventional dry rendering</vt:lpstr>
      <vt:lpstr>Statements from premium dry pet food producers</vt:lpstr>
      <vt:lpstr> Extrusion </vt:lpstr>
      <vt:lpstr>Cooking extrusion </vt:lpstr>
      <vt:lpstr>Challenges of extruding pet food with high meat content</vt:lpstr>
      <vt:lpstr>Challenges of extruding high-meat pet food</vt:lpstr>
      <vt:lpstr>Meat concentration</vt:lpstr>
      <vt:lpstr>Dry rendering compared to wet rendering</vt:lpstr>
      <vt:lpstr>Conventional wet rendering</vt:lpstr>
      <vt:lpstr>Alfa Laval concentrated meat system</vt:lpstr>
      <vt:lpstr>Alfa Laval Centriflow</vt:lpstr>
      <vt:lpstr>Liquified meat solids </vt:lpstr>
      <vt:lpstr>Concentrated fresh meat solutions</vt:lpstr>
      <vt:lpstr>Improved formulation with concentrated meat </vt:lpstr>
      <vt:lpstr>Extrusion</vt:lpstr>
      <vt:lpstr>Alfa Laval concentrated fresh meat systems</vt:lpstr>
      <vt:lpstr>Meat concentrate plant – 10 tonnes per hour capacity</vt:lpstr>
      <vt:lpstr>Hydrolyzation technology</vt:lpstr>
      <vt:lpstr>Alfa Laval HyPro enzymatic hydrolysis system</vt:lpstr>
      <vt:lpstr>Alfa Laval HyPro enzymatic hydrolysis system</vt:lpstr>
      <vt:lpstr>Alfa Laval HyPro enzymatic hydrolysis system</vt:lpstr>
      <vt:lpstr>Alfa Laval HyPro enzymatic hydrolysis system</vt:lpstr>
      <vt:lpstr>Product of enzymatic treatment</vt:lpstr>
      <vt:lpstr>Alfa Laval HyPro enzymatic hydrolysis process</vt:lpstr>
      <vt:lpstr>Alfa Laval HyPro enzymatic hydrolysis process</vt:lpstr>
      <vt:lpstr>Alfa Laval HyPro enzymatic hydrolysis process</vt:lpstr>
      <vt:lpstr>Enzymatic hydrolysis process</vt:lpstr>
      <vt:lpstr>Extrusion processing</vt:lpstr>
      <vt:lpstr>Summary</vt:lpstr>
      <vt:lpstr>Q&amp;As</vt:lpstr>
      <vt:lpstr>Questions</vt:lpstr>
      <vt:lpstr>PowerPoint Presentation</vt:lpstr>
    </vt:vector>
  </TitlesOfParts>
  <Manager>Bent Ludvigsen</Manager>
  <Company>Alfa Laval AB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www.fotoskrift.se</dc:creator>
  <cp:keywords/>
  <dc:description/>
  <cp:lastModifiedBy>Jennifer Highland</cp:lastModifiedBy>
  <cp:revision>1044</cp:revision>
  <cp:lastPrinted>2021-11-22T10:39:15Z</cp:lastPrinted>
  <dcterms:created xsi:type="dcterms:W3CDTF">2021-10-05T12:25:07Z</dcterms:created>
  <dcterms:modified xsi:type="dcterms:W3CDTF">2021-12-13T09:19:21Z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0x010100461C45A09D78D0478BB469D8E3AA4AB6</vt:lpwstr>
  </property>
  <property fmtid="{D5CDD505-2E9C-101B-9397-08002B2CF9AE}" pid="3" name="MSIP_Label_c14af057-89d0-49a5-911d-fe542bdab1f7_Enabled">
    <vt:lpwstr>true</vt:lpwstr>
  </property>
  <property fmtid="{D5CDD505-2E9C-101B-9397-08002B2CF9AE}" pid="4" name="MSIP_Label_c14af057-89d0-49a5-911d-fe542bdab1f7_SetDate">
    <vt:lpwstr>2021-12-13T09:19:21Z</vt:lpwstr>
  </property>
  <property fmtid="{D5CDD505-2E9C-101B-9397-08002B2CF9AE}" pid="5" name="MSIP_Label_c14af057-89d0-49a5-911d-fe542bdab1f7_Method">
    <vt:lpwstr>Standard</vt:lpwstr>
  </property>
  <property fmtid="{D5CDD505-2E9C-101B-9397-08002B2CF9AE}" pid="6" name="MSIP_Label_c14af057-89d0-49a5-911d-fe542bdab1f7_Name">
    <vt:lpwstr>(Pilot) Business</vt:lpwstr>
  </property>
  <property fmtid="{D5CDD505-2E9C-101B-9397-08002B2CF9AE}" pid="7" name="MSIP_Label_c14af057-89d0-49a5-911d-fe542bdab1f7_SiteId">
    <vt:lpwstr>ed5d5f47-52dd-48af-90ca-f7bd83624eb9</vt:lpwstr>
  </property>
  <property fmtid="{D5CDD505-2E9C-101B-9397-08002B2CF9AE}" pid="8" name="MSIP_Label_c14af057-89d0-49a5-911d-fe542bdab1f7_ActionId">
    <vt:lpwstr>6a463e0f-e6a4-46db-8fba-7b609abe7a6e</vt:lpwstr>
  </property>
  <property fmtid="{D5CDD505-2E9C-101B-9397-08002B2CF9AE}" pid="9" name="MSIP_Label_c14af057-89d0-49a5-911d-fe542bdab1f7_ContentBits">
    <vt:lpwstr>2</vt:lpwstr>
  </property>
</Properties>
</file>